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9" r:id="rId2"/>
    <p:sldId id="258" r:id="rId3"/>
    <p:sldId id="257" r:id="rId4"/>
    <p:sldId id="264" r:id="rId5"/>
    <p:sldId id="260" r:id="rId6"/>
    <p:sldId id="265" r:id="rId7"/>
    <p:sldId id="266" r:id="rId8"/>
    <p:sldId id="267" r:id="rId9"/>
    <p:sldId id="268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Dolní Benešov, příspěvková organizace   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Autor: Mgr. Lucie Hamplová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VY_32_INOVACE_14_Matematika 6. a 7.r.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Téma: </a:t>
          </a:r>
          <a:r>
            <a:rPr lang="cs-CZ" dirty="0" smtClean="0"/>
            <a:t>Procenta -  zpaměti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projektu:CZ.1.07/1.4.00/21.1262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62287" custLinFactNeighborY="-502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Y="1219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61E59144-CA19-4104-853B-3C0485F73129}" type="presOf" srcId="{EBC41103-E2E5-4D48-9B4B-425520D3D098}" destId="{3BA01B75-849B-4716-8BCD-084A86FF328F}" srcOrd="0" destOrd="0" presId="urn:microsoft.com/office/officeart/2005/8/layout/target3"/>
    <dgm:cxn modelId="{350314CB-53A7-45DB-9925-F584519AA240}" type="presOf" srcId="{C73C7642-F245-4585-8F88-243F9FAEF6CA}" destId="{59F530CB-4999-43B3-A00D-6AB53886BD77}" srcOrd="1" destOrd="0" presId="urn:microsoft.com/office/officeart/2005/8/layout/target3"/>
    <dgm:cxn modelId="{7DC58209-1281-4122-B1FF-A2799221D5EE}" type="presOf" srcId="{445C7998-7549-48B0-BD68-D4F0167F02E5}" destId="{BC35EE03-4121-4EF9-923D-7CB6D30D358D}" srcOrd="0" destOrd="0" presId="urn:microsoft.com/office/officeart/2005/8/layout/target3"/>
    <dgm:cxn modelId="{8451D967-741D-45DE-952E-654CE0EEF8ED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1CE57B7-95D7-4BAA-883F-7EAF49DC4EA8}" type="presOf" srcId="{019433A1-1324-4DE1-9E6F-32B851095F74}" destId="{E7297F21-D4FD-4A41-AE58-814D01A6B5E7}" srcOrd="1" destOrd="0" presId="urn:microsoft.com/office/officeart/2005/8/layout/target3"/>
    <dgm:cxn modelId="{9B95C6CD-259E-486F-BFA1-EF95ACA6C686}" type="presOf" srcId="{445C7998-7549-48B0-BD68-D4F0167F02E5}" destId="{4D19AB04-24FA-40C2-B203-52AE3D15E171}" srcOrd="1" destOrd="0" presId="urn:microsoft.com/office/officeart/2005/8/layout/target3"/>
    <dgm:cxn modelId="{131A9A27-F3BA-4917-BEE8-8E631034DEFA}" type="presOf" srcId="{39F8B381-5807-488E-AC22-73DD4140ED4A}" destId="{71045F8C-00FA-488E-A7BD-E2E6753D979D}" srcOrd="0" destOrd="0" presId="urn:microsoft.com/office/officeart/2005/8/layout/target3"/>
    <dgm:cxn modelId="{79E24DF5-BDD2-45F0-8C98-2A140339A246}" type="presOf" srcId="{019433A1-1324-4DE1-9E6F-32B851095F74}" destId="{A3817367-F2BC-482F-8832-FA00B51DCCF3}" srcOrd="0" destOrd="0" presId="urn:microsoft.com/office/officeart/2005/8/layout/target3"/>
    <dgm:cxn modelId="{58ADB164-E187-4580-9EEE-0C3ACBA0B318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E466748C-BC00-4BDD-B9E7-3F08D4CFA583}" type="presOf" srcId="{EBC41103-E2E5-4D48-9B4B-425520D3D098}" destId="{A27B6496-BF1B-4384-9217-9659064D5D6A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A3B2C36-FB19-48B2-AA2D-B4A855D68911}" type="presOf" srcId="{FBBFC3EA-9D9D-4F3A-BEA6-9C2C0E46BF20}" destId="{643EA938-EDE0-4533-ACCC-D2BD6F3A527C}" srcOrd="0" destOrd="0" presId="urn:microsoft.com/office/officeart/2005/8/layout/target3"/>
    <dgm:cxn modelId="{2F78F07D-2139-4C40-ACE4-E134607EADA3}" type="presParOf" srcId="{71045F8C-00FA-488E-A7BD-E2E6753D979D}" destId="{3577EC6B-C980-4F34-8C69-4365E7B8FC8C}" srcOrd="0" destOrd="0" presId="urn:microsoft.com/office/officeart/2005/8/layout/target3"/>
    <dgm:cxn modelId="{DFC3E35C-8253-42FD-A916-5D3F72BD196E}" type="presParOf" srcId="{71045F8C-00FA-488E-A7BD-E2E6753D979D}" destId="{6940EB87-DC1D-4BC3-9408-9AC2E1FFC039}" srcOrd="1" destOrd="0" presId="urn:microsoft.com/office/officeart/2005/8/layout/target3"/>
    <dgm:cxn modelId="{79899570-B2EB-4D66-B591-D7714BDDE6CD}" type="presParOf" srcId="{71045F8C-00FA-488E-A7BD-E2E6753D979D}" destId="{BC35EE03-4121-4EF9-923D-7CB6D30D358D}" srcOrd="2" destOrd="0" presId="urn:microsoft.com/office/officeart/2005/8/layout/target3"/>
    <dgm:cxn modelId="{AD8FFDD8-211D-4766-9705-3274592CF510}" type="presParOf" srcId="{71045F8C-00FA-488E-A7BD-E2E6753D979D}" destId="{C95EEA27-3CBF-4645-A92D-9D8AF5C1CBFC}" srcOrd="3" destOrd="0" presId="urn:microsoft.com/office/officeart/2005/8/layout/target3"/>
    <dgm:cxn modelId="{44D0AD9E-CB12-4216-9BE9-CA9D5CAF34C2}" type="presParOf" srcId="{71045F8C-00FA-488E-A7BD-E2E6753D979D}" destId="{851BB866-B6AE-4566-893F-4C635BA974FC}" srcOrd="4" destOrd="0" presId="urn:microsoft.com/office/officeart/2005/8/layout/target3"/>
    <dgm:cxn modelId="{EF38F92A-741B-4279-A015-1504F511928D}" type="presParOf" srcId="{71045F8C-00FA-488E-A7BD-E2E6753D979D}" destId="{643EA938-EDE0-4533-ACCC-D2BD6F3A527C}" srcOrd="5" destOrd="0" presId="urn:microsoft.com/office/officeart/2005/8/layout/target3"/>
    <dgm:cxn modelId="{77F14E17-D6DA-4EC3-999F-A68F0658DA71}" type="presParOf" srcId="{71045F8C-00FA-488E-A7BD-E2E6753D979D}" destId="{92F31B18-D66D-4CC7-89B9-378928DE877D}" srcOrd="6" destOrd="0" presId="urn:microsoft.com/office/officeart/2005/8/layout/target3"/>
    <dgm:cxn modelId="{8E90CA92-E845-4242-9427-F74B421A9C00}" type="presParOf" srcId="{71045F8C-00FA-488E-A7BD-E2E6753D979D}" destId="{902074E1-B931-4618-97F1-FADBE82E9C3C}" srcOrd="7" destOrd="0" presId="urn:microsoft.com/office/officeart/2005/8/layout/target3"/>
    <dgm:cxn modelId="{E39D325A-9BB5-4BEE-859B-AA4733E65AFB}" type="presParOf" srcId="{71045F8C-00FA-488E-A7BD-E2E6753D979D}" destId="{A3817367-F2BC-482F-8832-FA00B51DCCF3}" srcOrd="8" destOrd="0" presId="urn:microsoft.com/office/officeart/2005/8/layout/target3"/>
    <dgm:cxn modelId="{B41D2831-4382-4947-B8E7-E7CFB4451F0E}" type="presParOf" srcId="{71045F8C-00FA-488E-A7BD-E2E6753D979D}" destId="{2DD79E57-A63E-47D4-A1AB-6DF333476AD4}" srcOrd="9" destOrd="0" presId="urn:microsoft.com/office/officeart/2005/8/layout/target3"/>
    <dgm:cxn modelId="{3C3283B4-5423-4344-A082-5A7FC2E0BEBF}" type="presParOf" srcId="{71045F8C-00FA-488E-A7BD-E2E6753D979D}" destId="{648967D3-ED80-4214-8D87-4E7012561E4A}" srcOrd="10" destOrd="0" presId="urn:microsoft.com/office/officeart/2005/8/layout/target3"/>
    <dgm:cxn modelId="{D015A895-1E3D-4122-AA73-18AD0A9F0835}" type="presParOf" srcId="{71045F8C-00FA-488E-A7BD-E2E6753D979D}" destId="{9A9B6F4F-B6FF-4F2D-B640-A8473E589523}" srcOrd="11" destOrd="0" presId="urn:microsoft.com/office/officeart/2005/8/layout/target3"/>
    <dgm:cxn modelId="{B3816EDE-F7FF-47AE-9715-BAB065C0290C}" type="presParOf" srcId="{71045F8C-00FA-488E-A7BD-E2E6753D979D}" destId="{13BD0FAF-9F2C-4708-9E63-A8E8E5252943}" srcOrd="12" destOrd="0" presId="urn:microsoft.com/office/officeart/2005/8/layout/target3"/>
    <dgm:cxn modelId="{6255C729-3DE6-41A5-92EC-268172729AC8}" type="presParOf" srcId="{71045F8C-00FA-488E-A7BD-E2E6753D979D}" destId="{6821E7C9-5E4B-45FA-8F82-01E6F26FAA25}" srcOrd="13" destOrd="0" presId="urn:microsoft.com/office/officeart/2005/8/layout/target3"/>
    <dgm:cxn modelId="{4B4E3A89-3CA2-4D5B-AFA5-A090A3F146FA}" type="presParOf" srcId="{71045F8C-00FA-488E-A7BD-E2E6753D979D}" destId="{3BA01B75-849B-4716-8BCD-084A86FF328F}" srcOrd="14" destOrd="0" presId="urn:microsoft.com/office/officeart/2005/8/layout/target3"/>
    <dgm:cxn modelId="{FF2C6737-9032-44C4-9B96-50E92DDB7301}" type="presParOf" srcId="{71045F8C-00FA-488E-A7BD-E2E6753D979D}" destId="{4D19AB04-24FA-40C2-B203-52AE3D15E171}" srcOrd="15" destOrd="0" presId="urn:microsoft.com/office/officeart/2005/8/layout/target3"/>
    <dgm:cxn modelId="{0C5A0471-5DD1-4EAE-B4C6-7B24D1BC1AC9}" type="presParOf" srcId="{71045F8C-00FA-488E-A7BD-E2E6753D979D}" destId="{832BF48F-0145-4429-9E02-8FCA946CCE9E}" srcOrd="16" destOrd="0" presId="urn:microsoft.com/office/officeart/2005/8/layout/target3"/>
    <dgm:cxn modelId="{922FCC83-D668-4269-91E6-037D3C9F3AD8}" type="presParOf" srcId="{71045F8C-00FA-488E-A7BD-E2E6753D979D}" destId="{E7297F21-D4FD-4A41-AE58-814D01A6B5E7}" srcOrd="17" destOrd="0" presId="urn:microsoft.com/office/officeart/2005/8/layout/target3"/>
    <dgm:cxn modelId="{8E0CFDEA-FD77-4E8E-BF5C-A565AA51F52D}" type="presParOf" srcId="{71045F8C-00FA-488E-A7BD-E2E6753D979D}" destId="{59F530CB-4999-43B3-A00D-6AB53886BD77}" srcOrd="18" destOrd="0" presId="urn:microsoft.com/office/officeart/2005/8/layout/target3"/>
    <dgm:cxn modelId="{9E8D1BF5-9C99-46C1-A58F-E7D680A5F0D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284984" cy="32849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642492" y="0"/>
          <a:ext cx="6350396" cy="32849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/>
            <a:t>Název školy: Základní škola Dolní Benešov, příspěvková organizace   </a:t>
          </a:r>
        </a:p>
      </dsp:txBody>
      <dsp:txXfrm>
        <a:off x="1642492" y="0"/>
        <a:ext cx="6350396" cy="525597"/>
      </dsp:txXfrm>
    </dsp:sp>
    <dsp:sp modelId="{851BB866-B6AE-4566-893F-4C635BA974FC}">
      <dsp:nvSpPr>
        <dsp:cNvPr id="0" name=""/>
        <dsp:cNvSpPr/>
      </dsp:nvSpPr>
      <dsp:spPr>
        <a:xfrm>
          <a:off x="1961356" y="512569"/>
          <a:ext cx="2595137" cy="25951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1642492" y="525597"/>
          <a:ext cx="6350396" cy="25951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/>
            <a:t>Autor: Mgr. Lucie Hamplová</a:t>
          </a:r>
        </a:p>
      </dsp:txBody>
      <dsp:txXfrm>
        <a:off x="1642492" y="525597"/>
        <a:ext cx="6350396" cy="525597"/>
      </dsp:txXfrm>
    </dsp:sp>
    <dsp:sp modelId="{902074E1-B931-4618-97F1-FADBE82E9C3C}">
      <dsp:nvSpPr>
        <dsp:cNvPr id="0" name=""/>
        <dsp:cNvSpPr/>
      </dsp:nvSpPr>
      <dsp:spPr>
        <a:xfrm>
          <a:off x="689846" y="1051194"/>
          <a:ext cx="1905290" cy="190529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1642492" y="1051194"/>
          <a:ext cx="6350396" cy="19052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VY_32_INOVACE_14_Matematika 6. a 7.r.</a:t>
          </a:r>
          <a:endParaRPr lang="cs-CZ" sz="1500" kern="1200" dirty="0"/>
        </a:p>
      </dsp:txBody>
      <dsp:txXfrm>
        <a:off x="1642492" y="1051194"/>
        <a:ext cx="6350396" cy="525597"/>
      </dsp:txXfrm>
    </dsp:sp>
    <dsp:sp modelId="{648967D3-ED80-4214-8D87-4E7012561E4A}">
      <dsp:nvSpPr>
        <dsp:cNvPr id="0" name=""/>
        <dsp:cNvSpPr/>
      </dsp:nvSpPr>
      <dsp:spPr>
        <a:xfrm>
          <a:off x="1034769" y="1576792"/>
          <a:ext cx="1215444" cy="12154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1642492" y="1725003"/>
          <a:ext cx="6350396" cy="12154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Téma: </a:t>
          </a:r>
          <a:r>
            <a:rPr lang="cs-CZ" sz="1500" kern="1200" dirty="0" smtClean="0"/>
            <a:t>Procenta -  zpaměti</a:t>
          </a:r>
          <a:endParaRPr lang="cs-CZ" sz="1500" kern="1200" dirty="0"/>
        </a:p>
      </dsp:txBody>
      <dsp:txXfrm>
        <a:off x="1642492" y="1725003"/>
        <a:ext cx="6350396" cy="525597"/>
      </dsp:txXfrm>
    </dsp:sp>
    <dsp:sp modelId="{6821E7C9-5E4B-45FA-8F82-01E6F26FAA25}">
      <dsp:nvSpPr>
        <dsp:cNvPr id="0" name=""/>
        <dsp:cNvSpPr/>
      </dsp:nvSpPr>
      <dsp:spPr>
        <a:xfrm>
          <a:off x="1379693" y="2102389"/>
          <a:ext cx="525597" cy="525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1642492" y="2102389"/>
          <a:ext cx="6350396" cy="525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projektu:CZ.1.07/1.4.00/21.1262</a:t>
          </a:r>
        </a:p>
      </dsp:txBody>
      <dsp:txXfrm>
        <a:off x="1642492" y="2102389"/>
        <a:ext cx="6350396" cy="525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CC4FD7-0DE5-4458-B7F6-AC1769D66109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156F9A-84B1-4C44-AF11-BAE4FE37F8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2779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772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22D09B2-B86B-4DC2-910D-8942DD14F1E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7534C34-F5E2-4617-85A7-800B753D687D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D09B2-B86B-4DC2-910D-8942DD14F1E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34C34-F5E2-4617-85A7-800B753D68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D09B2-B86B-4DC2-910D-8942DD14F1E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34C34-F5E2-4617-85A7-800B753D68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D09B2-B86B-4DC2-910D-8942DD14F1E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34C34-F5E2-4617-85A7-800B753D687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D09B2-B86B-4DC2-910D-8942DD14F1E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34C34-F5E2-4617-85A7-800B753D68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D09B2-B86B-4DC2-910D-8942DD14F1E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34C34-F5E2-4617-85A7-800B753D68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D09B2-B86B-4DC2-910D-8942DD14F1E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34C34-F5E2-4617-85A7-800B753D68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D09B2-B86B-4DC2-910D-8942DD14F1E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34C34-F5E2-4617-85A7-800B753D687D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D09B2-B86B-4DC2-910D-8942DD14F1E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34C34-F5E2-4617-85A7-800B753D68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D09B2-B86B-4DC2-910D-8942DD14F1E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34C34-F5E2-4617-85A7-800B753D68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D09B2-B86B-4DC2-910D-8942DD14F1E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34C34-F5E2-4617-85A7-800B753D68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22D09B2-B86B-4DC2-910D-8942DD14F1E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47534C34-F5E2-4617-85A7-800B753D687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/>
          </a:p>
          <a:p>
            <a:r>
              <a:rPr lang="cs-CZ" dirty="0"/>
              <a:t>	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900" y="685800"/>
            <a:ext cx="5410200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285714089"/>
              </p:ext>
            </p:extLst>
          </p:nvPr>
        </p:nvGraphicFramePr>
        <p:xfrm>
          <a:off x="251520" y="2276872"/>
          <a:ext cx="7992888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14954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3762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Počítáme zpaměti procentovou část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Počítáme zpaměti základ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Počítáme zpaměti počet procent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690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971600" y="1052736"/>
                <a:ext cx="3379387" cy="77940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002060"/>
                    </a:solidFill>
                  </a:rPr>
                  <a:t>Opakujeme, jak na to:</a:t>
                </a:r>
              </a:p>
              <a:p>
                <a:endParaRPr lang="cs-CZ" dirty="0"/>
              </a:p>
              <a:p>
                <a:r>
                  <a:rPr lang="cs-CZ" dirty="0" smtClean="0"/>
                  <a:t>25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40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……….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ze 40 je 40 : 4 = 10km</a:t>
                </a:r>
              </a:p>
              <a:p>
                <a:r>
                  <a:rPr lang="cs-CZ" dirty="0" smtClean="0"/>
                  <a:t>25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40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 10km</a:t>
                </a:r>
              </a:p>
              <a:p>
                <a:endParaRPr lang="cs-CZ" dirty="0">
                  <a:ea typeface="Cambria Math"/>
                </a:endParaRPr>
              </a:p>
              <a:p>
                <a:endParaRPr lang="cs-CZ" b="0" dirty="0" smtClean="0">
                  <a:ea typeface="Cambria Math"/>
                </a:endParaRPr>
              </a:p>
              <a:p>
                <a:r>
                  <a:rPr lang="cs-CZ" dirty="0" smtClean="0"/>
                  <a:t>2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0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40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.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𝑍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á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𝑘𝑙𝑎𝑑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……….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b="0" dirty="0" smtClean="0">
                    <a:ea typeface="Cambria Math"/>
                  </a:rPr>
                  <a:t> je 40. Celek je 5 * 40 = 200 m</a:t>
                </a:r>
              </a:p>
              <a:p>
                <a:r>
                  <a:rPr lang="cs-CZ" dirty="0" smtClean="0"/>
                  <a:t>2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0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40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.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𝑍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á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𝑘𝑙𝑎𝑑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 200 m</a:t>
                </a:r>
              </a:p>
              <a:p>
                <a:endParaRPr lang="cs-CZ" dirty="0">
                  <a:ea typeface="Cambria Math"/>
                </a:endParaRPr>
              </a:p>
              <a:p>
                <a:r>
                  <a:rPr lang="cs-CZ" b="0" dirty="0" smtClean="0">
                    <a:ea typeface="Cambria Math"/>
                  </a:rPr>
                  <a:t>8 t  ze 40 t je …………….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%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r>
                  <a:rPr lang="cs-CZ" dirty="0" smtClean="0">
                    <a:ea typeface="Cambria Math"/>
                  </a:rPr>
                  <a:t>40 : 8 = 5 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b="0" dirty="0" smtClean="0">
                    <a:ea typeface="Cambria Math"/>
                  </a:rPr>
                  <a:t> je 20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%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r>
                  <a:rPr lang="cs-CZ" b="0" dirty="0" smtClean="0">
                    <a:ea typeface="Cambria Math"/>
                  </a:rPr>
                  <a:t>8 t  ze 40 t je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 20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%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endParaRPr lang="cs-CZ" b="0" dirty="0" smtClean="0">
                  <a:ea typeface="Cambria Math"/>
                </a:endParaRPr>
              </a:p>
              <a:p>
                <a:endParaRPr lang="cs-CZ" dirty="0">
                  <a:ea typeface="Cambria Math"/>
                </a:endParaRPr>
              </a:p>
              <a:p>
                <a:endParaRPr lang="cs-CZ" b="0" dirty="0" smtClean="0">
                  <a:ea typeface="Cambria Math"/>
                </a:endParaRPr>
              </a:p>
              <a:p>
                <a:endParaRPr lang="cs-CZ" dirty="0">
                  <a:ea typeface="Cambria Math"/>
                </a:endParaRPr>
              </a:p>
              <a:p>
                <a:endParaRPr lang="cs-CZ" b="0" dirty="0" smtClean="0">
                  <a:ea typeface="Cambria Math"/>
                </a:endParaRPr>
              </a:p>
              <a:p>
                <a:endParaRPr lang="cs-CZ" b="0" dirty="0" smtClean="0">
                  <a:ea typeface="Cambria Math"/>
                </a:endParaRPr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1052736"/>
                <a:ext cx="3379387" cy="7794057"/>
              </a:xfrm>
              <a:prstGeom prst="rect">
                <a:avLst/>
              </a:prstGeom>
              <a:blipFill rotWithShape="1">
                <a:blip r:embed="rId2"/>
                <a:stretch>
                  <a:fillRect l="-3604" t="-782" r="-230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66904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755576" y="476672"/>
                <a:ext cx="7848872" cy="54476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solidFill>
                      <a:srgbClr val="002060"/>
                    </a:solidFill>
                  </a:rPr>
                  <a:t>Vypočítej zpaměti a doplň:</a:t>
                </a:r>
              </a:p>
              <a:p>
                <a:endParaRPr lang="cs-CZ" sz="2000" b="1" dirty="0">
                  <a:solidFill>
                    <a:srgbClr val="002060"/>
                  </a:solidFill>
                </a:endParaRPr>
              </a:p>
              <a:p>
                <a:endParaRPr lang="cs-CZ" sz="2000" b="1" dirty="0" smtClean="0">
                  <a:solidFill>
                    <a:srgbClr val="002060"/>
                  </a:solidFill>
                </a:endParaRP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10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400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𝐾</m:t>
                    </m:r>
                  </m:oMath>
                </a14:m>
                <a:r>
                  <a:rPr lang="cs-CZ" dirty="0" smtClean="0"/>
                  <a:t>č	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25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24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𝑘𝑔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50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0,6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𝑡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20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60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10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20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𝑙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                                           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30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700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𝑘𝑚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40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25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h𝑎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	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80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70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	</m:t>
                    </m:r>
                  </m:oMath>
                </a14:m>
                <a:r>
                  <a:rPr lang="cs-CZ" dirty="0" smtClean="0"/>
                  <a:t>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476672"/>
                <a:ext cx="7848872" cy="5447645"/>
              </a:xfrm>
              <a:prstGeom prst="rect">
                <a:avLst/>
              </a:prstGeom>
              <a:blipFill rotWithShape="1">
                <a:blip r:embed="rId2"/>
                <a:stretch>
                  <a:fillRect l="-855" t="-5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13322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755576" y="1124744"/>
                <a:ext cx="7776864" cy="4955203"/>
              </a:xfrm>
              <a:prstGeom prst="rect">
                <a:avLst/>
              </a:prstGeom>
              <a:noFill/>
            </p:spPr>
            <p:txBody>
              <a:bodyPr wrap="square" numCol="1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Řešení: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10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400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𝐾</m:t>
                    </m:r>
                  </m:oMath>
                </a14:m>
                <a:r>
                  <a:rPr lang="cs-CZ" dirty="0" smtClean="0"/>
                  <a:t>č			je 40 Kč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25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24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𝑘𝑔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je 6 kg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50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0,6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𝑡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je 0,3 t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20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60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je 12 m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10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20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𝑙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                                    je 2 l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30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700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𝑘𝑚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</a:t>
                </a:r>
                <a:r>
                  <a:rPr lang="cs-CZ" dirty="0">
                    <a:ea typeface="Cambria Math"/>
                  </a:rPr>
                  <a:t>	</a:t>
                </a:r>
                <a:r>
                  <a:rPr lang="cs-CZ" b="0" dirty="0" smtClean="0">
                    <a:ea typeface="Cambria Math"/>
                  </a:rPr>
                  <a:t>je 210 km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40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25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h𝑎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	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je 10 ha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80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70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	</m:t>
                    </m:r>
                  </m:oMath>
                </a14:m>
                <a:r>
                  <a:rPr lang="cs-CZ" dirty="0" smtClean="0"/>
                  <a:t>		je 56 mm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124744"/>
                <a:ext cx="7776864" cy="4955203"/>
              </a:xfrm>
              <a:prstGeom prst="rect">
                <a:avLst/>
              </a:prstGeom>
              <a:blipFill rotWithShape="1">
                <a:blip r:embed="rId2"/>
                <a:stretch>
                  <a:fillRect l="-1646" t="-12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48404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755576" y="476672"/>
                <a:ext cx="7776864" cy="54476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solidFill>
                      <a:srgbClr val="002060"/>
                    </a:solidFill>
                  </a:rPr>
                  <a:t>Vypočítej zpaměti základ, jestliže…….</a:t>
                </a:r>
              </a:p>
              <a:p>
                <a:endParaRPr lang="cs-CZ" sz="2000" b="1" dirty="0">
                  <a:solidFill>
                    <a:srgbClr val="002060"/>
                  </a:solidFill>
                </a:endParaRPr>
              </a:p>
              <a:p>
                <a:endParaRPr lang="cs-CZ" sz="2000" b="1" dirty="0" smtClean="0">
                  <a:solidFill>
                    <a:srgbClr val="002060"/>
                  </a:solidFill>
                </a:endParaRP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10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400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𝐾</m:t>
                    </m:r>
                  </m:oMath>
                </a14:m>
                <a:r>
                  <a:rPr lang="cs-CZ" dirty="0" smtClean="0"/>
                  <a:t>č	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25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24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𝑘𝑔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50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0,6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𝑡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20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60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10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20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𝑙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                                           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30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600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𝑘𝑚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40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26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h𝑎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	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80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60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	</m:t>
                    </m:r>
                  </m:oMath>
                </a14:m>
                <a:r>
                  <a:rPr lang="cs-CZ" dirty="0" smtClean="0"/>
                  <a:t>		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476672"/>
                <a:ext cx="7776864" cy="5447645"/>
              </a:xfrm>
              <a:prstGeom prst="rect">
                <a:avLst/>
              </a:prstGeom>
              <a:blipFill rotWithShape="1">
                <a:blip r:embed="rId2"/>
                <a:stretch>
                  <a:fillRect l="-862" t="-5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47704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115616" y="476672"/>
                <a:ext cx="5724644" cy="58477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>
                    <a:solidFill>
                      <a:srgbClr val="FF0000"/>
                    </a:solidFill>
                  </a:rPr>
                  <a:t>Řešení:</a:t>
                </a:r>
              </a:p>
              <a:p>
                <a:endParaRPr lang="cs-CZ" sz="2000" b="1" dirty="0">
                  <a:solidFill>
                    <a:srgbClr val="002060"/>
                  </a:solidFill>
                </a:endParaRPr>
              </a:p>
              <a:p>
                <a:endParaRPr lang="cs-CZ" sz="2000" b="1" dirty="0" smtClean="0">
                  <a:solidFill>
                    <a:srgbClr val="002060"/>
                  </a:solidFill>
                </a:endParaRP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10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400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𝐾</m:t>
                    </m:r>
                  </m:oMath>
                </a14:m>
                <a:r>
                  <a:rPr lang="cs-CZ" dirty="0" smtClean="0"/>
                  <a:t>č		…..je 4000 Kč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25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24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𝑘𝑔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……je  96 kg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50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0,6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𝑡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……je 1,2 t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20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60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…….je 300 m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10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20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𝑙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                                  ……je 200 l 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30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600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𝑘𝑚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……je 2000 km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40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26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h𝑎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	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……je 65 ha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80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60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	</m:t>
                    </m:r>
                  </m:oMath>
                </a14:m>
                <a:r>
                  <a:rPr lang="cs-CZ" dirty="0" smtClean="0"/>
                  <a:t>		……je 75 mm</a:t>
                </a:r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476672"/>
                <a:ext cx="5724644" cy="5847755"/>
              </a:xfrm>
              <a:prstGeom prst="rect">
                <a:avLst/>
              </a:prstGeom>
              <a:blipFill rotWithShape="1">
                <a:blip r:embed="rId2"/>
                <a:stretch>
                  <a:fillRect l="-2130" t="-1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39333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11560" y="620688"/>
                <a:ext cx="7776864" cy="54476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solidFill>
                      <a:srgbClr val="002060"/>
                    </a:solidFill>
                  </a:rPr>
                  <a:t>Vypočítej zpaměti, kolik procent je…….</a:t>
                </a:r>
              </a:p>
              <a:p>
                <a:endParaRPr lang="cs-CZ" sz="2000" b="1" dirty="0">
                  <a:solidFill>
                    <a:srgbClr val="002060"/>
                  </a:solidFill>
                </a:endParaRPr>
              </a:p>
              <a:p>
                <a:endParaRPr lang="cs-CZ" sz="2000" b="1" dirty="0" smtClean="0">
                  <a:solidFill>
                    <a:srgbClr val="002060"/>
                  </a:solidFill>
                </a:endParaRPr>
              </a:p>
              <a:p>
                <a:pPr marL="342900" indent="-34290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200 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𝐾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č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400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𝐾</m:t>
                    </m:r>
                  </m:oMath>
                </a14:m>
                <a:r>
                  <a:rPr lang="cs-CZ" dirty="0" smtClean="0"/>
                  <a:t>č	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18 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𝑘𝑔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24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𝑘𝑔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0, 2 t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z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0,6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𝑡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6 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60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4 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𝑙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20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𝑙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                                           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240 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600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𝑘𝑚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0,26 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h𝑎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26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h𝑎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	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180 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60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	</m:t>
                    </m:r>
                  </m:oMath>
                </a14:m>
                <a:r>
                  <a:rPr lang="cs-CZ" dirty="0" smtClean="0"/>
                  <a:t>		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620688"/>
                <a:ext cx="7776864" cy="5447645"/>
              </a:xfrm>
              <a:prstGeom prst="rect">
                <a:avLst/>
              </a:prstGeom>
              <a:blipFill rotWithShape="1">
                <a:blip r:embed="rId2"/>
                <a:stretch>
                  <a:fillRect l="-784" t="-5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82867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755576" y="404664"/>
                <a:ext cx="7344816" cy="55707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>
                    <a:solidFill>
                      <a:srgbClr val="FF0000"/>
                    </a:solidFill>
                  </a:rPr>
                  <a:t>Řešení:</a:t>
                </a:r>
              </a:p>
              <a:p>
                <a:endParaRPr lang="cs-CZ" sz="2000" b="1" dirty="0">
                  <a:solidFill>
                    <a:srgbClr val="002060"/>
                  </a:solidFill>
                </a:endParaRPr>
              </a:p>
              <a:p>
                <a:endParaRPr lang="cs-CZ" sz="2000" b="1" dirty="0" smtClean="0">
                  <a:solidFill>
                    <a:srgbClr val="002060"/>
                  </a:solidFill>
                </a:endParaRPr>
              </a:p>
              <a:p>
                <a:pPr marL="342900" indent="-34290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200 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𝐾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č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400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𝐾</m:t>
                    </m:r>
                  </m:oMath>
                </a14:m>
                <a:r>
                  <a:rPr lang="cs-CZ" dirty="0" smtClean="0"/>
                  <a:t>č		je 50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</m:oMath>
                </a14:m>
                <a:r>
                  <a:rPr lang="cs-CZ" dirty="0" smtClean="0"/>
                  <a:t>		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18 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𝑘𝑔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24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𝑘𝑔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</a:t>
                </a:r>
                <a:r>
                  <a:rPr lang="cs-CZ" dirty="0" smtClean="0"/>
                  <a:t>je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75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</m:oMath>
                </a14:m>
                <a:r>
                  <a:rPr lang="cs-CZ" dirty="0" smtClean="0"/>
                  <a:t>	</a:t>
                </a:r>
                <a:endParaRPr lang="cs-CZ" b="0" dirty="0" smtClean="0">
                  <a:ea typeface="Cambria Math"/>
                </a:endParaRP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0, 2 t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z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0,6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𝑡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</a:t>
                </a:r>
                <a:r>
                  <a:rPr lang="cs-CZ" dirty="0" smtClean="0"/>
                  <a:t>je 33,33333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</m:oMath>
                </a14:m>
                <a:r>
                  <a:rPr lang="cs-CZ" dirty="0" smtClean="0"/>
                  <a:t>	</a:t>
                </a:r>
                <a:endParaRPr lang="cs-CZ" b="0" dirty="0" smtClean="0">
                  <a:ea typeface="Cambria Math"/>
                </a:endParaRP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6 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60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	</a:t>
                </a:r>
                <a:r>
                  <a:rPr lang="cs-CZ" dirty="0" smtClean="0"/>
                  <a:t>je 10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</m:oMath>
                </a14:m>
                <a:r>
                  <a:rPr lang="cs-CZ" dirty="0" smtClean="0"/>
                  <a:t>	</a:t>
                </a:r>
                <a:endParaRPr lang="cs-CZ" b="0" dirty="0" smtClean="0">
                  <a:ea typeface="Cambria Math"/>
                </a:endParaRP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4 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𝑙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20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𝑙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                                      </a:t>
                </a:r>
                <a:r>
                  <a:rPr lang="cs-CZ" dirty="0" smtClean="0"/>
                  <a:t>je 20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</m:oMath>
                </a14:m>
                <a:r>
                  <a:rPr lang="cs-CZ" dirty="0" smtClean="0"/>
                  <a:t>	</a:t>
                </a:r>
                <a:endParaRPr lang="cs-CZ" b="0" dirty="0" smtClean="0">
                  <a:ea typeface="Cambria Math"/>
                </a:endParaRP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240 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600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𝑘𝑚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</a:t>
                </a:r>
                <a:r>
                  <a:rPr lang="cs-CZ" dirty="0" smtClean="0"/>
                  <a:t>je 40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</m:oMath>
                </a14:m>
                <a:r>
                  <a:rPr lang="cs-CZ" dirty="0" smtClean="0"/>
                  <a:t>	</a:t>
                </a:r>
                <a:r>
                  <a:rPr lang="cs-CZ" b="0" dirty="0" smtClean="0">
                    <a:ea typeface="Cambria Math"/>
                  </a:rPr>
                  <a:t>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0,26 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h𝑎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26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h𝑎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	</m:t>
                    </m:r>
                  </m:oMath>
                </a14:m>
                <a:r>
                  <a:rPr lang="cs-CZ" b="0" dirty="0" smtClean="0">
                    <a:ea typeface="Cambria Math"/>
                  </a:rPr>
                  <a:t>		</a:t>
                </a:r>
                <a:r>
                  <a:rPr lang="cs-CZ" dirty="0" smtClean="0"/>
                  <a:t>je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1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</m:oMath>
                </a14:m>
                <a:r>
                  <a:rPr lang="cs-CZ" dirty="0" smtClean="0"/>
                  <a:t>	</a:t>
                </a:r>
                <a:r>
                  <a:rPr lang="cs-CZ" b="0" dirty="0" smtClean="0">
                    <a:ea typeface="Cambria Math"/>
                  </a:rPr>
                  <a:t>	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180 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60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	</m:t>
                    </m:r>
                  </m:oMath>
                </a14:m>
                <a:r>
                  <a:rPr lang="cs-CZ" dirty="0" smtClean="0"/>
                  <a:t>		je 300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</m:oMath>
                </a14:m>
                <a:r>
                  <a:rPr lang="cs-CZ" dirty="0" smtClean="0"/>
                  <a:t>	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404664"/>
                <a:ext cx="7344816" cy="5570756"/>
              </a:xfrm>
              <a:prstGeom prst="rect">
                <a:avLst/>
              </a:prstGeom>
              <a:blipFill rotWithShape="1">
                <a:blip r:embed="rId2"/>
                <a:stretch>
                  <a:fillRect l="-1743" t="-10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6309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548681"/>
            <a:ext cx="7175351" cy="1008112"/>
          </a:xfrm>
        </p:spPr>
        <p:txBody>
          <a:bodyPr/>
          <a:lstStyle/>
          <a:p>
            <a:pPr algn="ctr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473795" y="1844825"/>
            <a:ext cx="5637010" cy="4089840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Veškerý text je tvořen autorem materiálu.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/>
              <a:t>Dne: 23. 4. 2012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1060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118</TotalTime>
  <Words>223</Words>
  <Application>Microsoft Office PowerPoint</Application>
  <PresentationFormat>Předvádění na obrazovce (4:3)</PresentationFormat>
  <Paragraphs>151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                     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                  </dc:title>
  <dc:creator>08H7</dc:creator>
  <cp:lastModifiedBy>08DR</cp:lastModifiedBy>
  <cp:revision>17</cp:revision>
  <dcterms:created xsi:type="dcterms:W3CDTF">2012-04-23T19:13:19Z</dcterms:created>
  <dcterms:modified xsi:type="dcterms:W3CDTF">2012-12-15T18:51:58Z</dcterms:modified>
</cp:coreProperties>
</file>