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9" r:id="rId3"/>
    <p:sldId id="260" r:id="rId4"/>
    <p:sldId id="261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/>
            <a:t>Název školy: Základní škola Dolní Benešov, příspěvková organizace   </a:t>
          </a:r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/>
            <a:t>Autor: Mgr. Lucie Hamplová</a:t>
          </a: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VY_32_INOVACE_16_Matematika 6. a 7.r.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Téma: </a:t>
          </a:r>
          <a:r>
            <a:rPr lang="cs-CZ" dirty="0" smtClean="0"/>
            <a:t> Rovnoběžníky, soutěž Ano - Ne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projektu:CZ.1.07/1.4.00/21.1262</a:t>
          </a:r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 custLinFactNeighborX="62287" custLinFactNeighborY="-502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Y="1219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3C9CB57-26A9-48E3-9C78-C8D0F3D65171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5F06D12C-9D95-4839-8B52-0FCA8ABEFFE0}" type="presOf" srcId="{FBBFC3EA-9D9D-4F3A-BEA6-9C2C0E46BF20}" destId="{643EA938-EDE0-4533-ACCC-D2BD6F3A527C}" srcOrd="0" destOrd="0" presId="urn:microsoft.com/office/officeart/2005/8/layout/target3"/>
    <dgm:cxn modelId="{68640F30-D050-4D4A-9D79-4D32314A3376}" type="presOf" srcId="{C73C7642-F245-4585-8F88-243F9FAEF6CA}" destId="{59F530CB-4999-43B3-A00D-6AB53886BD77}" srcOrd="1" destOrd="0" presId="urn:microsoft.com/office/officeart/2005/8/layout/target3"/>
    <dgm:cxn modelId="{8E1E10F8-C1E1-4570-B1A8-DDE2FAEDB712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4093744-B004-42E0-AE01-F7035516FE71}" type="presOf" srcId="{C73C7642-F245-4585-8F88-243F9FAEF6CA}" destId="{9A9B6F4F-B6FF-4F2D-B640-A8473E589523}" srcOrd="0" destOrd="0" presId="urn:microsoft.com/office/officeart/2005/8/layout/target3"/>
    <dgm:cxn modelId="{D138DCC5-D20C-4DF7-884E-6C54BCC0114A}" type="presOf" srcId="{019433A1-1324-4DE1-9E6F-32B851095F74}" destId="{A3817367-F2BC-482F-8832-FA00B51DCCF3}" srcOrd="0" destOrd="0" presId="urn:microsoft.com/office/officeart/2005/8/layout/target3"/>
    <dgm:cxn modelId="{263F5D35-CC4E-42EA-93EA-3A1EB95D5EEE}" type="presOf" srcId="{445C7998-7549-48B0-BD68-D4F0167F02E5}" destId="{4D19AB04-24FA-40C2-B203-52AE3D15E171}" srcOrd="1" destOrd="0" presId="urn:microsoft.com/office/officeart/2005/8/layout/target3"/>
    <dgm:cxn modelId="{61955B36-5DE7-43EA-8454-80240B660966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6CFCC5CA-A8FE-4EA3-B4BF-692F1F904F27}" type="presOf" srcId="{EBC41103-E2E5-4D48-9B4B-425520D3D098}" destId="{3BA01B75-849B-4716-8BCD-084A86FF328F}" srcOrd="0" destOrd="0" presId="urn:microsoft.com/office/officeart/2005/8/layout/target3"/>
    <dgm:cxn modelId="{30D47212-C9EC-4BDE-931B-2276E293C719}" type="presOf" srcId="{EBC41103-E2E5-4D48-9B4B-425520D3D098}" destId="{A27B6496-BF1B-4384-9217-9659064D5D6A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DEB8D76-475B-47F6-BB51-EC46769F09C3}" type="presOf" srcId="{019433A1-1324-4DE1-9E6F-32B851095F74}" destId="{E7297F21-D4FD-4A41-AE58-814D01A6B5E7}" srcOrd="1" destOrd="0" presId="urn:microsoft.com/office/officeart/2005/8/layout/target3"/>
    <dgm:cxn modelId="{932B7682-CB11-476B-BF51-15504B731E2E}" type="presParOf" srcId="{71045F8C-00FA-488E-A7BD-E2E6753D979D}" destId="{3577EC6B-C980-4F34-8C69-4365E7B8FC8C}" srcOrd="0" destOrd="0" presId="urn:microsoft.com/office/officeart/2005/8/layout/target3"/>
    <dgm:cxn modelId="{8DCB3A83-AC6E-493C-BFA6-287F73DCB562}" type="presParOf" srcId="{71045F8C-00FA-488E-A7BD-E2E6753D979D}" destId="{6940EB87-DC1D-4BC3-9408-9AC2E1FFC039}" srcOrd="1" destOrd="0" presId="urn:microsoft.com/office/officeart/2005/8/layout/target3"/>
    <dgm:cxn modelId="{D5408064-D298-4505-83E8-300476D81103}" type="presParOf" srcId="{71045F8C-00FA-488E-A7BD-E2E6753D979D}" destId="{BC35EE03-4121-4EF9-923D-7CB6D30D358D}" srcOrd="2" destOrd="0" presId="urn:microsoft.com/office/officeart/2005/8/layout/target3"/>
    <dgm:cxn modelId="{3B054669-07AD-423A-89BF-431A469C9FEC}" type="presParOf" srcId="{71045F8C-00FA-488E-A7BD-E2E6753D979D}" destId="{C95EEA27-3CBF-4645-A92D-9D8AF5C1CBFC}" srcOrd="3" destOrd="0" presId="urn:microsoft.com/office/officeart/2005/8/layout/target3"/>
    <dgm:cxn modelId="{A4EE4F05-5765-481D-AA66-0E486570E966}" type="presParOf" srcId="{71045F8C-00FA-488E-A7BD-E2E6753D979D}" destId="{851BB866-B6AE-4566-893F-4C635BA974FC}" srcOrd="4" destOrd="0" presId="urn:microsoft.com/office/officeart/2005/8/layout/target3"/>
    <dgm:cxn modelId="{CC463AF3-4454-43D2-962A-26838F9B3446}" type="presParOf" srcId="{71045F8C-00FA-488E-A7BD-E2E6753D979D}" destId="{643EA938-EDE0-4533-ACCC-D2BD6F3A527C}" srcOrd="5" destOrd="0" presId="urn:microsoft.com/office/officeart/2005/8/layout/target3"/>
    <dgm:cxn modelId="{EC87003A-B1A9-4A86-846B-5569B868E096}" type="presParOf" srcId="{71045F8C-00FA-488E-A7BD-E2E6753D979D}" destId="{92F31B18-D66D-4CC7-89B9-378928DE877D}" srcOrd="6" destOrd="0" presId="urn:microsoft.com/office/officeart/2005/8/layout/target3"/>
    <dgm:cxn modelId="{B002223D-C888-408D-A3B4-67D1DBAEA873}" type="presParOf" srcId="{71045F8C-00FA-488E-A7BD-E2E6753D979D}" destId="{902074E1-B931-4618-97F1-FADBE82E9C3C}" srcOrd="7" destOrd="0" presId="urn:microsoft.com/office/officeart/2005/8/layout/target3"/>
    <dgm:cxn modelId="{00E5B465-1709-49EE-B37C-0613FF93F711}" type="presParOf" srcId="{71045F8C-00FA-488E-A7BD-E2E6753D979D}" destId="{A3817367-F2BC-482F-8832-FA00B51DCCF3}" srcOrd="8" destOrd="0" presId="urn:microsoft.com/office/officeart/2005/8/layout/target3"/>
    <dgm:cxn modelId="{D3D02F9B-9BB0-4153-84C1-6035360D57B0}" type="presParOf" srcId="{71045F8C-00FA-488E-A7BD-E2E6753D979D}" destId="{2DD79E57-A63E-47D4-A1AB-6DF333476AD4}" srcOrd="9" destOrd="0" presId="urn:microsoft.com/office/officeart/2005/8/layout/target3"/>
    <dgm:cxn modelId="{6D0BAAAA-D9F0-4D42-A2C8-DA6AE6EA1742}" type="presParOf" srcId="{71045F8C-00FA-488E-A7BD-E2E6753D979D}" destId="{648967D3-ED80-4214-8D87-4E7012561E4A}" srcOrd="10" destOrd="0" presId="urn:microsoft.com/office/officeart/2005/8/layout/target3"/>
    <dgm:cxn modelId="{72416264-DFF4-4A7E-AF5D-477CA1EC0C52}" type="presParOf" srcId="{71045F8C-00FA-488E-A7BD-E2E6753D979D}" destId="{9A9B6F4F-B6FF-4F2D-B640-A8473E589523}" srcOrd="11" destOrd="0" presId="urn:microsoft.com/office/officeart/2005/8/layout/target3"/>
    <dgm:cxn modelId="{AE5966AC-B5AB-42B4-8688-31CED41CCBEB}" type="presParOf" srcId="{71045F8C-00FA-488E-A7BD-E2E6753D979D}" destId="{13BD0FAF-9F2C-4708-9E63-A8E8E5252943}" srcOrd="12" destOrd="0" presId="urn:microsoft.com/office/officeart/2005/8/layout/target3"/>
    <dgm:cxn modelId="{42C65576-C8E8-4388-BA83-4EFE247EEBB4}" type="presParOf" srcId="{71045F8C-00FA-488E-A7BD-E2E6753D979D}" destId="{6821E7C9-5E4B-45FA-8F82-01E6F26FAA25}" srcOrd="13" destOrd="0" presId="urn:microsoft.com/office/officeart/2005/8/layout/target3"/>
    <dgm:cxn modelId="{52B9547F-3F8A-4CCC-B587-878C4548ED1A}" type="presParOf" srcId="{71045F8C-00FA-488E-A7BD-E2E6753D979D}" destId="{3BA01B75-849B-4716-8BCD-084A86FF328F}" srcOrd="14" destOrd="0" presId="urn:microsoft.com/office/officeart/2005/8/layout/target3"/>
    <dgm:cxn modelId="{76B305A7-A800-4461-8466-EF4273460E5C}" type="presParOf" srcId="{71045F8C-00FA-488E-A7BD-E2E6753D979D}" destId="{4D19AB04-24FA-40C2-B203-52AE3D15E171}" srcOrd="15" destOrd="0" presId="urn:microsoft.com/office/officeart/2005/8/layout/target3"/>
    <dgm:cxn modelId="{C24606D3-DA94-403A-8850-CCA887628EC6}" type="presParOf" srcId="{71045F8C-00FA-488E-A7BD-E2E6753D979D}" destId="{832BF48F-0145-4429-9E02-8FCA946CCE9E}" srcOrd="16" destOrd="0" presId="urn:microsoft.com/office/officeart/2005/8/layout/target3"/>
    <dgm:cxn modelId="{F47350BD-3837-4B79-B548-71A3CBF55AA8}" type="presParOf" srcId="{71045F8C-00FA-488E-A7BD-E2E6753D979D}" destId="{E7297F21-D4FD-4A41-AE58-814D01A6B5E7}" srcOrd="17" destOrd="0" presId="urn:microsoft.com/office/officeart/2005/8/layout/target3"/>
    <dgm:cxn modelId="{237AC475-7C4B-44DC-B1A9-17FC045D74AB}" type="presParOf" srcId="{71045F8C-00FA-488E-A7BD-E2E6753D979D}" destId="{59F530CB-4999-43B3-A00D-6AB53886BD77}" srcOrd="18" destOrd="0" presId="urn:microsoft.com/office/officeart/2005/8/layout/target3"/>
    <dgm:cxn modelId="{4AEE58C5-413C-4F09-B742-0E03897ED35D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3284984" cy="32849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1642492" y="0"/>
          <a:ext cx="6350396" cy="32849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/>
            <a:t>Název školy: Základní škola Dolní Benešov, příspěvková organizace   </a:t>
          </a:r>
        </a:p>
      </dsp:txBody>
      <dsp:txXfrm>
        <a:off x="1642492" y="0"/>
        <a:ext cx="6350396" cy="525597"/>
      </dsp:txXfrm>
    </dsp:sp>
    <dsp:sp modelId="{851BB866-B6AE-4566-893F-4C635BA974FC}">
      <dsp:nvSpPr>
        <dsp:cNvPr id="0" name=""/>
        <dsp:cNvSpPr/>
      </dsp:nvSpPr>
      <dsp:spPr>
        <a:xfrm>
          <a:off x="1961356" y="512569"/>
          <a:ext cx="2595137" cy="259513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1642492" y="525597"/>
          <a:ext cx="6350396" cy="25951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/>
            <a:t>Autor: Mgr. Lucie Hamplová</a:t>
          </a:r>
        </a:p>
      </dsp:txBody>
      <dsp:txXfrm>
        <a:off x="1642492" y="525597"/>
        <a:ext cx="6350396" cy="525597"/>
      </dsp:txXfrm>
    </dsp:sp>
    <dsp:sp modelId="{902074E1-B931-4618-97F1-FADBE82E9C3C}">
      <dsp:nvSpPr>
        <dsp:cNvPr id="0" name=""/>
        <dsp:cNvSpPr/>
      </dsp:nvSpPr>
      <dsp:spPr>
        <a:xfrm>
          <a:off x="689846" y="1051194"/>
          <a:ext cx="1905290" cy="190529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1642492" y="1051194"/>
          <a:ext cx="6350396" cy="19052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VY_32_INOVACE_16_Matematika 6. a 7.r.</a:t>
          </a:r>
          <a:endParaRPr lang="cs-CZ" sz="1500" kern="1200" dirty="0"/>
        </a:p>
      </dsp:txBody>
      <dsp:txXfrm>
        <a:off x="1642492" y="1051194"/>
        <a:ext cx="6350396" cy="525597"/>
      </dsp:txXfrm>
    </dsp:sp>
    <dsp:sp modelId="{648967D3-ED80-4214-8D87-4E7012561E4A}">
      <dsp:nvSpPr>
        <dsp:cNvPr id="0" name=""/>
        <dsp:cNvSpPr/>
      </dsp:nvSpPr>
      <dsp:spPr>
        <a:xfrm>
          <a:off x="1034769" y="1576792"/>
          <a:ext cx="1215444" cy="121544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1642492" y="1725003"/>
          <a:ext cx="6350396" cy="12154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Téma: </a:t>
          </a:r>
          <a:r>
            <a:rPr lang="cs-CZ" sz="1500" kern="1200" dirty="0" smtClean="0"/>
            <a:t> Rovnoběžníky, soutěž Ano - Ne</a:t>
          </a:r>
          <a:endParaRPr lang="cs-CZ" sz="1500" kern="1200" dirty="0"/>
        </a:p>
      </dsp:txBody>
      <dsp:txXfrm>
        <a:off x="1642492" y="1725003"/>
        <a:ext cx="6350396" cy="525597"/>
      </dsp:txXfrm>
    </dsp:sp>
    <dsp:sp modelId="{6821E7C9-5E4B-45FA-8F82-01E6F26FAA25}">
      <dsp:nvSpPr>
        <dsp:cNvPr id="0" name=""/>
        <dsp:cNvSpPr/>
      </dsp:nvSpPr>
      <dsp:spPr>
        <a:xfrm>
          <a:off x="1379693" y="2102389"/>
          <a:ext cx="525597" cy="525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1642492" y="2102389"/>
          <a:ext cx="6350396" cy="525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projektu:CZ.1.07/1.4.00/21.1262</a:t>
          </a:r>
        </a:p>
      </dsp:txBody>
      <dsp:txXfrm>
        <a:off x="1642492" y="2102389"/>
        <a:ext cx="6350396" cy="5255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4D08BE-C804-4451-9D90-AAE9A11DE14C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4A004C-F528-4D11-BA60-C3BF64812E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16480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A91442-F079-499B-BA78-E1ECB17F827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772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27134A1-7AFF-47C5-B128-E49ABF9217D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7BD6892-8742-452A-AF94-CF579FC89BF2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134A1-7AFF-47C5-B128-E49ABF9217D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D6892-8742-452A-AF94-CF579FC89B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134A1-7AFF-47C5-B128-E49ABF9217D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D6892-8742-452A-AF94-CF579FC89B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134A1-7AFF-47C5-B128-E49ABF9217D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D6892-8742-452A-AF94-CF579FC89BF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134A1-7AFF-47C5-B128-E49ABF9217D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D6892-8742-452A-AF94-CF579FC89B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134A1-7AFF-47C5-B128-E49ABF9217D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D6892-8742-452A-AF94-CF579FC89B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134A1-7AFF-47C5-B128-E49ABF9217D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D6892-8742-452A-AF94-CF579FC89B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134A1-7AFF-47C5-B128-E49ABF9217D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D6892-8742-452A-AF94-CF579FC89BF2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134A1-7AFF-47C5-B128-E49ABF9217D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D6892-8742-452A-AF94-CF579FC89B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134A1-7AFF-47C5-B128-E49ABF9217D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D6892-8742-452A-AF94-CF579FC89B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134A1-7AFF-47C5-B128-E49ABF9217D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D6892-8742-452A-AF94-CF579FC89B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27134A1-7AFF-47C5-B128-E49ABF9217D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7BD6892-8742-452A-AF94-CF579FC89BF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285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/>
          </a:p>
          <a:p>
            <a:r>
              <a:rPr lang="cs-CZ" dirty="0"/>
              <a:t>	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6900" y="685800"/>
            <a:ext cx="5410200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534980973"/>
              </p:ext>
            </p:extLst>
          </p:nvPr>
        </p:nvGraphicFramePr>
        <p:xfrm>
          <a:off x="251520" y="2276872"/>
          <a:ext cx="7992888" cy="3284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14954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5412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Procvičení pojmů: Rovnoběžníky, vlastnosti čtverce, obdélníku, kosočtverce a kosodélníku.</a:t>
            </a:r>
          </a:p>
          <a:p>
            <a:r>
              <a:rPr lang="cs-CZ" dirty="0" smtClean="0"/>
              <a:t>Opakování  formou výroků, u kterých žáci určují, zda je pravdivý, či nepravdivý(pravdivý A, nepravdivý N)</a:t>
            </a:r>
          </a:p>
          <a:p>
            <a:r>
              <a:rPr lang="cs-CZ" dirty="0" smtClean="0"/>
              <a:t>Možnost rozdání kartiček s písmeny A </a:t>
            </a:r>
            <a:r>
              <a:rPr lang="cs-CZ" dirty="0" err="1" smtClean="0"/>
              <a:t>a</a:t>
            </a:r>
            <a:r>
              <a:rPr lang="cs-CZ" dirty="0" smtClean="0"/>
              <a:t> N, rychlá kontrola správných odpovědí.</a:t>
            </a:r>
          </a:p>
          <a:p>
            <a:r>
              <a:rPr lang="cs-CZ" dirty="0" smtClean="0"/>
              <a:t>Možnost písemného zkoušení, individuálního, atd.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3784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363915"/>
            <a:ext cx="8208912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Výroky: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Obdélník má kružnici opsanou i vepsanou.                                         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Kosočtverec má kolmé uhlopříčky.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Čtverec má shodné strany, úhly a uhlopříčky.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Obdélník má 4 osy souměrnosti.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Kosodélník  není osově souměrný.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Lichoběžník je rovnoběžník.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Uhlopříčky kosočtverce půlí vnitřní úhly.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Uhlopříčky obdélníku jsou shodné a půlí se.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Kosočtverec má shodné strany.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Kosodélník má vnitřní úhly shodné.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Čtverec má uhlopříčky různoběžné.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Kosodélník má různé sousední úhly a shodné sousední strany.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Kosodélník  je čtyřúhelník.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Obdélník je středově souměrný.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Čtverec má nekonečně mnoho os souměrnosti.</a:t>
            </a:r>
            <a:endParaRPr lang="cs-CZ" dirty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Kosočtverec má 2 osy souměrnosti.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Uhlopříčky kosočtverce se půlí.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Uhlopříčky kosočtverce se navzájem půlí.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/>
              <a:t> </a:t>
            </a:r>
            <a:r>
              <a:rPr lang="cs-CZ" dirty="0" smtClean="0"/>
              <a:t>Kosočtverec má shodné uhlopříčky.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Obsah rovnoběžníku je roven součinu strany a příslušné výšky.</a:t>
            </a:r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65917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63915"/>
            <a:ext cx="8061822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Výroky: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Obdélník má kružnici opsanou i vepsanou.        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N</a:t>
            </a:r>
            <a:r>
              <a:rPr lang="cs-CZ" dirty="0" smtClean="0"/>
              <a:t>   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Kosočtverec má kolmé uhlopříčky.                      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A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Čtverec má shodné strany, úhly a uhlopříčky.   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A</a:t>
            </a: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Obdélník má 4 osy souměrnosti.                           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N</a:t>
            </a: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Kosodélník  není osově souměrný</a:t>
            </a:r>
            <a:r>
              <a:rPr lang="cs-CZ" b="1" dirty="0" smtClean="0">
                <a:solidFill>
                  <a:srgbClr val="C00000"/>
                </a:solidFill>
              </a:rPr>
              <a:t>.                                                      N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Lichoběžník je rovnoběžník.                                                                 </a:t>
            </a:r>
            <a:r>
              <a:rPr lang="cs-CZ" b="1" dirty="0">
                <a:solidFill>
                  <a:srgbClr val="C00000"/>
                </a:solidFill>
              </a:rPr>
              <a:t>N</a:t>
            </a: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Uhlopříčky kosočtverce půlí vnitřní úhly.               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A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Uhlopříčky obdélníku jsou shodné a půlí se.        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A</a:t>
            </a: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Kosočtverec má shodné strany.                           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A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Kosodélník má vnitřní úhly shodné.                       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N</a:t>
            </a: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Čtverec má uhlopříčky různoběžné.                     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N</a:t>
            </a: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Kosodélník má různé sousední úhly a shodné sousední strany.        </a:t>
            </a:r>
            <a:r>
              <a:rPr lang="cs-CZ" b="1" dirty="0" smtClean="0">
                <a:solidFill>
                  <a:srgbClr val="C00000"/>
                </a:solidFill>
              </a:rPr>
              <a:t>N</a:t>
            </a: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Kosodélník  je čtyřúhelník.                                       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A</a:t>
            </a: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Obdélník je středově souměrný.                            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A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Čtverec má nekonečně mnoho os souměrnosti.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N</a:t>
            </a: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Kosočtverec má 2 osy souměrnosti.                      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A</a:t>
            </a: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Uhlopříčky kosočtverce se půlí.                              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N</a:t>
            </a: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Uhlopříčky kosočtverce se navzájem půlí.            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A</a:t>
            </a: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 Kosočtverec má shodné uhlopříčky.                    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N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Obsah rovnoběžníku je roven součinu strany a příslušné výšky.       </a:t>
            </a:r>
            <a:r>
              <a:rPr lang="cs-CZ" b="1" dirty="0" smtClean="0">
                <a:solidFill>
                  <a:srgbClr val="C00000"/>
                </a:solidFill>
              </a:rPr>
              <a:t>A</a:t>
            </a: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2567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Citace: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Veškerý text je tvořen autorem materiálu.</a:t>
            </a:r>
          </a:p>
          <a:p>
            <a:r>
              <a:rPr lang="cs-CZ" dirty="0" smtClean="0"/>
              <a:t>Dne</a:t>
            </a:r>
            <a:r>
              <a:rPr lang="cs-CZ" smtClean="0"/>
              <a:t>: 20. </a:t>
            </a:r>
            <a:r>
              <a:rPr lang="cs-CZ" dirty="0" smtClean="0"/>
              <a:t>5. 2012.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1617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44</TotalTime>
  <Words>385</Words>
  <Application>Microsoft Office PowerPoint</Application>
  <PresentationFormat>Předvádění na obrazovce (4:3)</PresentationFormat>
  <Paragraphs>65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Austin</vt:lpstr>
      <vt:lpstr>                     </vt:lpstr>
      <vt:lpstr>Anotace:</vt:lpstr>
      <vt:lpstr>Prezentace aplikace PowerPoint</vt:lpstr>
      <vt:lpstr>Prezentace aplikace PowerPoint</vt:lpstr>
      <vt:lpstr>Citace: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                  </dc:title>
  <dc:creator>08H7</dc:creator>
  <cp:lastModifiedBy>08DR</cp:lastModifiedBy>
  <cp:revision>9</cp:revision>
  <dcterms:created xsi:type="dcterms:W3CDTF">2012-05-20T10:01:35Z</dcterms:created>
  <dcterms:modified xsi:type="dcterms:W3CDTF">2012-12-15T18:53:41Z</dcterms:modified>
</cp:coreProperties>
</file>