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65" r:id="rId3"/>
    <p:sldId id="266" r:id="rId4"/>
    <p:sldId id="256" r:id="rId5"/>
    <p:sldId id="258" r:id="rId6"/>
    <p:sldId id="259" r:id="rId7"/>
    <p:sldId id="260" r:id="rId8"/>
    <p:sldId id="261" r:id="rId9"/>
    <p:sldId id="267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VY_52_INOVACE_13_Elektrické vlastnosti látek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Elektrické vlastnosti látek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0952C0-D5A5-44FA-88D7-0F35B7C2011C}" type="presOf" srcId="{EBC41103-E2E5-4D48-9B4B-425520D3D098}" destId="{50C2F88D-8688-44C2-A854-691F34009D3B}" srcOrd="0" destOrd="0" presId="urn:microsoft.com/office/officeart/2005/8/layout/target3"/>
    <dgm:cxn modelId="{3C9A101C-6337-4F4E-A762-BD082D9B1D07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9E24B89-F65D-48BB-92C4-64C90EFAA72C}" type="presOf" srcId="{FBBFC3EA-9D9D-4F3A-BEA6-9C2C0E46BF20}" destId="{643EA938-EDE0-4533-ACCC-D2BD6F3A527C}" srcOrd="0" destOrd="0" presId="urn:microsoft.com/office/officeart/2005/8/layout/target3"/>
    <dgm:cxn modelId="{7CF51CA4-7B88-4CCF-AD3C-2C529E5E5655}" type="presOf" srcId="{445C7998-7549-48B0-BD68-D4F0167F02E5}" destId="{BC35EE03-4121-4EF9-923D-7CB6D30D358D}" srcOrd="0" destOrd="0" presId="urn:microsoft.com/office/officeart/2005/8/layout/target3"/>
    <dgm:cxn modelId="{605E9333-D65D-448A-8986-C482BD674599}" type="presOf" srcId="{C73C7642-F245-4585-8F88-243F9FAEF6CA}" destId="{97289DF2-90F4-4EC2-A9FC-633B00BAB610}" srcOrd="0" destOrd="0" presId="urn:microsoft.com/office/officeart/2005/8/layout/target3"/>
    <dgm:cxn modelId="{57AB9BA5-CA03-4833-96E6-B72BF7C8C9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39B61FE-315C-40F9-B17F-AEDE73D190AB}" type="presOf" srcId="{019433A1-1324-4DE1-9E6F-32B851095F74}" destId="{A3817367-F2BC-482F-8832-FA00B51DCCF3}" srcOrd="0" destOrd="0" presId="urn:microsoft.com/office/officeart/2005/8/layout/target3"/>
    <dgm:cxn modelId="{001168A4-B61D-40AE-952F-3AE08048F174}" type="presOf" srcId="{C73C7642-F245-4585-8F88-243F9FAEF6CA}" destId="{AA41A67C-3D3F-4AE9-9E0F-5D7F7BB2E741}" srcOrd="1" destOrd="0" presId="urn:microsoft.com/office/officeart/2005/8/layout/target3"/>
    <dgm:cxn modelId="{59A1C461-FC6C-4865-8502-1FC479F1E963}" type="presOf" srcId="{39F8B381-5807-488E-AC22-73DD4140ED4A}" destId="{71045F8C-00FA-488E-A7BD-E2E6753D979D}" srcOrd="0" destOrd="0" presId="urn:microsoft.com/office/officeart/2005/8/layout/target3"/>
    <dgm:cxn modelId="{F3A018DF-18AA-418B-A8E6-494F12FAEF4C}" type="presOf" srcId="{445C7998-7549-48B0-BD68-D4F0167F02E5}" destId="{4D19AB04-24FA-40C2-B203-52AE3D15E171}" srcOrd="1" destOrd="0" presId="urn:microsoft.com/office/officeart/2005/8/layout/target3"/>
    <dgm:cxn modelId="{8D90A25E-7B48-430B-B868-5A7BEE180DF3}" type="presOf" srcId="{DAEA276B-ECF9-46F6-A7D3-4693B2D32BC4}" destId="{F69A1436-182C-465B-AD7F-FE48E0C090C1}" srcOrd="1" destOrd="0" presId="urn:microsoft.com/office/officeart/2005/8/layout/target3"/>
    <dgm:cxn modelId="{B78E4F8F-934D-49CC-B0D0-AE470AE6BD7C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011A199-77A3-4FE6-B815-03842AA9481B}" type="presOf" srcId="{DAEA276B-ECF9-46F6-A7D3-4693B2D32BC4}" destId="{CDED6FE3-AD8F-4ACC-B6B8-710EDDD97598}" srcOrd="0" destOrd="0" presId="urn:microsoft.com/office/officeart/2005/8/layout/target3"/>
    <dgm:cxn modelId="{D39867AC-4571-49BB-8763-CC5B834E60A9}" type="presParOf" srcId="{71045F8C-00FA-488E-A7BD-E2E6753D979D}" destId="{3577EC6B-C980-4F34-8C69-4365E7B8FC8C}" srcOrd="0" destOrd="0" presId="urn:microsoft.com/office/officeart/2005/8/layout/target3"/>
    <dgm:cxn modelId="{0B31F14B-A9E7-4B1C-86FC-658F666A05FC}" type="presParOf" srcId="{71045F8C-00FA-488E-A7BD-E2E6753D979D}" destId="{6940EB87-DC1D-4BC3-9408-9AC2E1FFC039}" srcOrd="1" destOrd="0" presId="urn:microsoft.com/office/officeart/2005/8/layout/target3"/>
    <dgm:cxn modelId="{BF6F28D5-4809-4CED-9E16-D0E2DAE04582}" type="presParOf" srcId="{71045F8C-00FA-488E-A7BD-E2E6753D979D}" destId="{BC35EE03-4121-4EF9-923D-7CB6D30D358D}" srcOrd="2" destOrd="0" presId="urn:microsoft.com/office/officeart/2005/8/layout/target3"/>
    <dgm:cxn modelId="{5E4F39C7-2C17-4C9D-80A3-30081DE4496B}" type="presParOf" srcId="{71045F8C-00FA-488E-A7BD-E2E6753D979D}" destId="{C95EEA27-3CBF-4645-A92D-9D8AF5C1CBFC}" srcOrd="3" destOrd="0" presId="urn:microsoft.com/office/officeart/2005/8/layout/target3"/>
    <dgm:cxn modelId="{87BBBCE6-373E-4860-AB03-019F8911D990}" type="presParOf" srcId="{71045F8C-00FA-488E-A7BD-E2E6753D979D}" destId="{851BB866-B6AE-4566-893F-4C635BA974FC}" srcOrd="4" destOrd="0" presId="urn:microsoft.com/office/officeart/2005/8/layout/target3"/>
    <dgm:cxn modelId="{6A540745-FF25-4F18-B763-7A2BF4577FC8}" type="presParOf" srcId="{71045F8C-00FA-488E-A7BD-E2E6753D979D}" destId="{643EA938-EDE0-4533-ACCC-D2BD6F3A527C}" srcOrd="5" destOrd="0" presId="urn:microsoft.com/office/officeart/2005/8/layout/target3"/>
    <dgm:cxn modelId="{A3C97C9D-A409-4E31-A7EC-8660ADB82D36}" type="presParOf" srcId="{71045F8C-00FA-488E-A7BD-E2E6753D979D}" destId="{92F31B18-D66D-4CC7-89B9-378928DE877D}" srcOrd="6" destOrd="0" presId="urn:microsoft.com/office/officeart/2005/8/layout/target3"/>
    <dgm:cxn modelId="{E5CA3255-361C-460F-BCAE-CD8949BA12EB}" type="presParOf" srcId="{71045F8C-00FA-488E-A7BD-E2E6753D979D}" destId="{902074E1-B931-4618-97F1-FADBE82E9C3C}" srcOrd="7" destOrd="0" presId="urn:microsoft.com/office/officeart/2005/8/layout/target3"/>
    <dgm:cxn modelId="{54D28925-A4AE-4BCD-B383-648CD2B026B1}" type="presParOf" srcId="{71045F8C-00FA-488E-A7BD-E2E6753D979D}" destId="{A3817367-F2BC-482F-8832-FA00B51DCCF3}" srcOrd="8" destOrd="0" presId="urn:microsoft.com/office/officeart/2005/8/layout/target3"/>
    <dgm:cxn modelId="{2FF35921-5394-4E67-8E17-2FC34E0A2778}" type="presParOf" srcId="{71045F8C-00FA-488E-A7BD-E2E6753D979D}" destId="{626ABFF6-56C8-4386-B662-68EC364EED9D}" srcOrd="9" destOrd="0" presId="urn:microsoft.com/office/officeart/2005/8/layout/target3"/>
    <dgm:cxn modelId="{3009A6B6-BBDC-4F02-B3AE-13FE63B51E2F}" type="presParOf" srcId="{71045F8C-00FA-488E-A7BD-E2E6753D979D}" destId="{6DB11F1C-D028-4800-9625-6611CA9DE6D4}" srcOrd="10" destOrd="0" presId="urn:microsoft.com/office/officeart/2005/8/layout/target3"/>
    <dgm:cxn modelId="{BDC5430C-4EB6-4513-95EF-6D6D4F4028DC}" type="presParOf" srcId="{71045F8C-00FA-488E-A7BD-E2E6753D979D}" destId="{CDED6FE3-AD8F-4ACC-B6B8-710EDDD97598}" srcOrd="11" destOrd="0" presId="urn:microsoft.com/office/officeart/2005/8/layout/target3"/>
    <dgm:cxn modelId="{BA91C90E-750B-4FF5-8C9C-98A150B7AD1C}" type="presParOf" srcId="{71045F8C-00FA-488E-A7BD-E2E6753D979D}" destId="{397AC6D7-84A6-4150-958F-83C92D9ACF38}" srcOrd="12" destOrd="0" presId="urn:microsoft.com/office/officeart/2005/8/layout/target3"/>
    <dgm:cxn modelId="{B1F3B6A9-3A0F-49E8-9586-400FCA3F7179}" type="presParOf" srcId="{71045F8C-00FA-488E-A7BD-E2E6753D979D}" destId="{D7419528-33A6-416D-9E64-B3F7915C5149}" srcOrd="13" destOrd="0" presId="urn:microsoft.com/office/officeart/2005/8/layout/target3"/>
    <dgm:cxn modelId="{0470AC1B-7100-4CAB-869C-60533729EBD4}" type="presParOf" srcId="{71045F8C-00FA-488E-A7BD-E2E6753D979D}" destId="{97289DF2-90F4-4EC2-A9FC-633B00BAB610}" srcOrd="14" destOrd="0" presId="urn:microsoft.com/office/officeart/2005/8/layout/target3"/>
    <dgm:cxn modelId="{D2C2E189-2287-4D53-B987-1CCDFDC0C206}" type="presParOf" srcId="{71045F8C-00FA-488E-A7BD-E2E6753D979D}" destId="{234EBA9D-95B4-4C20-A84E-6F65F1085DC6}" srcOrd="15" destOrd="0" presId="urn:microsoft.com/office/officeart/2005/8/layout/target3"/>
    <dgm:cxn modelId="{77522B05-28F0-4FBC-B213-5EB4E7175AA2}" type="presParOf" srcId="{71045F8C-00FA-488E-A7BD-E2E6753D979D}" destId="{12255512-213F-41DF-90A6-8B4CD74A2B52}" srcOrd="16" destOrd="0" presId="urn:microsoft.com/office/officeart/2005/8/layout/target3"/>
    <dgm:cxn modelId="{00FD0297-14C9-49FF-AFA8-E9469846F7A8}" type="presParOf" srcId="{71045F8C-00FA-488E-A7BD-E2E6753D979D}" destId="{50C2F88D-8688-44C2-A854-691F34009D3B}" srcOrd="17" destOrd="0" presId="urn:microsoft.com/office/officeart/2005/8/layout/target3"/>
    <dgm:cxn modelId="{C82482CB-C5BA-4912-84A1-F02FC5D930DC}" type="presParOf" srcId="{71045F8C-00FA-488E-A7BD-E2E6753D979D}" destId="{4D19AB04-24FA-40C2-B203-52AE3D15E171}" srcOrd="18" destOrd="0" presId="urn:microsoft.com/office/officeart/2005/8/layout/target3"/>
    <dgm:cxn modelId="{38619C3C-7CEA-44BB-BCFB-A3845AB05637}" type="presParOf" srcId="{71045F8C-00FA-488E-A7BD-E2E6753D979D}" destId="{832BF48F-0145-4429-9E02-8FCA946CCE9E}" srcOrd="19" destOrd="0" presId="urn:microsoft.com/office/officeart/2005/8/layout/target3"/>
    <dgm:cxn modelId="{599A0112-4C68-4C32-8019-5CCADBB8FF29}" type="presParOf" srcId="{71045F8C-00FA-488E-A7BD-E2E6753D979D}" destId="{E7297F21-D4FD-4A41-AE58-814D01A6B5E7}" srcOrd="20" destOrd="0" presId="urn:microsoft.com/office/officeart/2005/8/layout/target3"/>
    <dgm:cxn modelId="{CC9A1E80-B1C8-4932-A122-A34128CCE43D}" type="presParOf" srcId="{71045F8C-00FA-488E-A7BD-E2E6753D979D}" destId="{F69A1436-182C-465B-AD7F-FE48E0C090C1}" srcOrd="21" destOrd="0" presId="urn:microsoft.com/office/officeart/2005/8/layout/target3"/>
    <dgm:cxn modelId="{08DA95F8-6D7C-4A22-8DD5-B5F8BF240C56}" type="presParOf" srcId="{71045F8C-00FA-488E-A7BD-E2E6753D979D}" destId="{AA41A67C-3D3F-4AE9-9E0F-5D7F7BB2E741}" srcOrd="22" destOrd="0" presId="urn:microsoft.com/office/officeart/2005/8/layout/target3"/>
    <dgm:cxn modelId="{7A8A84ED-3E9E-4166-8018-60B5B38E1FC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VY_52_INOVACE_13_Elektrické vlastnosti látek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Elektrické vlastnosti látek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4F2F13-AF74-4577-9823-CD4C5A04579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2D01CE-185E-4E41-A123-7DD88001C8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579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2D01CE-185E-4E41-A123-7DD88001C86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5317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AEA93-55E7-4DA9-90C2-089A26EEFEC4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CF3C7-6809-4F39-BD67-A75817BDDE0A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B24-CE78-465C-A726-91D0868FA48F}" type="datetime1">
              <a:rPr lang="en-US" smtClean="0"/>
              <a:t>3/6/2012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AADF0-1749-4E8B-9691-B44A5F8C0895}" type="datetime1">
              <a:rPr lang="en-US" smtClean="0"/>
              <a:t>3/6/2012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BB94-68E6-4675-A946-F1C5994EDBD7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B8377-21E3-4835-B75D-4E2847E2750F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1B39-B140-43FE-96DB-472A2B59CE7C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00BB2-27C5-458B-ABCE-839C88CF47CE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8177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5979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AEA93-55E7-4DA9-90C2-089A26EEFEC4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5398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CF3C7-6809-4F39-BD67-A75817BDDE0A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2578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B24-CE78-465C-A726-91D0868FA48F}" type="datetime1">
              <a:rPr lang="en-US" smtClean="0"/>
              <a:t>3/6/2012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9028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AADF0-1749-4E8B-9691-B44A5F8C0895}" type="datetime1">
              <a:rPr lang="en-US" smtClean="0"/>
              <a:t>3/6/2012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8675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t>3/6/2012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6512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BB94-68E6-4675-A946-F1C5994EDBD7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6890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B8377-21E3-4835-B75D-4E2847E2750F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2875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1B39-B140-43FE-96DB-472A2B59CE7C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1923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00BB2-27C5-458B-ABCE-839C88CF47CE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870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0C4986D-6BE9-4264-908F-02DB36FD8D6C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4986D-6BE9-4264-908F-02DB36FD8D6C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4535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3083770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1987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1960243"/>
              </p:ext>
            </p:extLst>
          </p:nvPr>
        </p:nvGraphicFramePr>
        <p:xfrm>
          <a:off x="1524000" y="1397000"/>
          <a:ext cx="6096000" cy="375412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Dva proužky mikroténového sáčku , pravítko, papírové kapesníčky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Opakování,</a:t>
                      </a:r>
                      <a:r>
                        <a:rPr lang="cs-CZ" baseline="0" dirty="0" smtClean="0"/>
                        <a:t> m</a:t>
                      </a:r>
                      <a:r>
                        <a:rPr lang="cs-CZ" dirty="0" smtClean="0"/>
                        <a:t>otivace, aktivita, výklad nového</a:t>
                      </a:r>
                      <a:r>
                        <a:rPr lang="cs-CZ" baseline="0" dirty="0" smtClean="0"/>
                        <a:t>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sami v</a:t>
                      </a:r>
                      <a:r>
                        <a:rPr lang="cs-CZ" baseline="0" dirty="0" smtClean="0"/>
                        <a:t> lavicích provádějí pokusy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7850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sz="4800" dirty="0" smtClean="0"/>
              <a:t>Elektrické vlastnosti látek</a:t>
            </a:r>
            <a:endParaRPr lang="cs-CZ" sz="4800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6.ročník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t>3/6/2012</a:t>
            </a:fld>
            <a:endParaRPr lang="en-US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7482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315416"/>
            <a:ext cx="8229600" cy="1600200"/>
          </a:xfrm>
        </p:spPr>
        <p:txBody>
          <a:bodyPr/>
          <a:lstStyle/>
          <a:p>
            <a:r>
              <a:rPr lang="cs-CZ" dirty="0" smtClean="0"/>
              <a:t>Síla působí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u="sng" dirty="0" smtClean="0"/>
              <a:t>Měníme tvar tělesa</a:t>
            </a:r>
          </a:p>
          <a:p>
            <a:pPr marL="0" indent="0">
              <a:buNone/>
            </a:pPr>
            <a:r>
              <a:rPr lang="cs-CZ" dirty="0" smtClean="0"/>
              <a:t>      dočasně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trvale</a:t>
            </a:r>
          </a:p>
          <a:p>
            <a:r>
              <a:rPr lang="cs-CZ" u="sng" dirty="0" smtClean="0"/>
              <a:t>Pohyb tělesa</a:t>
            </a:r>
          </a:p>
          <a:p>
            <a:pPr marL="0" indent="0">
              <a:buNone/>
            </a:pPr>
            <a:r>
              <a:rPr lang="cs-CZ" dirty="0" smtClean="0"/>
              <a:t>       rychlost</a:t>
            </a:r>
          </a:p>
          <a:p>
            <a:pPr marL="0" indent="0">
              <a:buNone/>
            </a:pPr>
            <a:r>
              <a:rPr lang="cs-CZ" dirty="0" smtClean="0"/>
              <a:t>       směr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gravitační síla</a:t>
            </a:r>
          </a:p>
          <a:p>
            <a:r>
              <a:rPr lang="cs-CZ" dirty="0" smtClean="0"/>
              <a:t>elektrická síla</a:t>
            </a:r>
          </a:p>
          <a:p>
            <a:r>
              <a:rPr lang="cs-CZ" dirty="0" smtClean="0"/>
              <a:t>magnetická </a:t>
            </a:r>
          </a:p>
          <a:p>
            <a:endParaRPr lang="cs-CZ" dirty="0"/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DOTYKEM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 DÁLKU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84182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1600200"/>
          </a:xfrm>
        </p:spPr>
        <p:txBody>
          <a:bodyPr/>
          <a:lstStyle/>
          <a:p>
            <a:r>
              <a:rPr lang="cs-CZ" dirty="0" smtClean="0"/>
              <a:t>Proveď pokusy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Vezmi si papírový kapesníček a roztrhej ho na malé kousky. Pravítko tři o oděv a přilož jej k papírkům.</a:t>
            </a:r>
          </a:p>
          <a:p>
            <a:endParaRPr lang="cs-CZ" sz="2800" dirty="0" smtClean="0"/>
          </a:p>
          <a:p>
            <a:r>
              <a:rPr lang="cs-CZ" sz="2800" dirty="0" smtClean="0"/>
              <a:t>Pravítkem si chvilku tři vlasy.</a:t>
            </a:r>
          </a:p>
          <a:p>
            <a:endParaRPr lang="cs-CZ" sz="2800" dirty="0" smtClean="0"/>
          </a:p>
          <a:p>
            <a:r>
              <a:rPr lang="cs-CZ" sz="2800" dirty="0" smtClean="0"/>
              <a:t>Vezmi sešit v igelitovém obalu a chvilku jej tři o oděv. Pak k němu přilož zbytek papírového kapesníčku.</a:t>
            </a:r>
          </a:p>
          <a:p>
            <a:endParaRPr lang="cs-CZ" sz="2800" dirty="0" smtClean="0"/>
          </a:p>
          <a:p>
            <a:r>
              <a:rPr lang="cs-CZ" sz="2800" dirty="0" smtClean="0"/>
              <a:t>Dva proužky mikroténového sáčku tři a pak se je snaž k sobě přiložit.</a:t>
            </a:r>
          </a:p>
          <a:p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B24-CE78-465C-A726-91D0868FA48F}" type="datetime1">
              <a:rPr lang="en-US" smtClean="0"/>
              <a:t>3/6/2012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845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pozoruješ?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9" name="Picture 14" descr="C:\Users\Krejsová\AppData\Local\Microsoft\Windows\Temporary Internet Files\Content.IE5\DZT9SFDF\MC900370900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262" y="1700808"/>
            <a:ext cx="2346740" cy="1985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1487438" y="3697918"/>
            <a:ext cx="2229580" cy="1499611"/>
            <a:chOff x="1487438" y="3697918"/>
            <a:chExt cx="2229580" cy="1499611"/>
          </a:xfrm>
        </p:grpSpPr>
        <p:sp>
          <p:nvSpPr>
            <p:cNvPr id="11" name="Volný tvar 10"/>
            <p:cNvSpPr/>
            <p:nvPr/>
          </p:nvSpPr>
          <p:spPr>
            <a:xfrm>
              <a:off x="3097893" y="4490320"/>
              <a:ext cx="619125" cy="466725"/>
            </a:xfrm>
            <a:custGeom>
              <a:avLst/>
              <a:gdLst>
                <a:gd name="connsiteX0" fmla="*/ 247650 w 619125"/>
                <a:gd name="connsiteY0" fmla="*/ 266700 h 466725"/>
                <a:gd name="connsiteX1" fmla="*/ 619125 w 619125"/>
                <a:gd name="connsiteY1" fmla="*/ 304800 h 466725"/>
                <a:gd name="connsiteX2" fmla="*/ 438150 w 619125"/>
                <a:gd name="connsiteY2" fmla="*/ 104775 h 466725"/>
                <a:gd name="connsiteX3" fmla="*/ 590550 w 619125"/>
                <a:gd name="connsiteY3" fmla="*/ 38100 h 466725"/>
                <a:gd name="connsiteX4" fmla="*/ 190500 w 619125"/>
                <a:gd name="connsiteY4" fmla="*/ 0 h 466725"/>
                <a:gd name="connsiteX5" fmla="*/ 219075 w 619125"/>
                <a:gd name="connsiteY5" fmla="*/ 95250 h 466725"/>
                <a:gd name="connsiteX6" fmla="*/ 0 w 619125"/>
                <a:gd name="connsiteY6" fmla="*/ 209550 h 466725"/>
                <a:gd name="connsiteX7" fmla="*/ 228600 w 619125"/>
                <a:gd name="connsiteY7" fmla="*/ 228600 h 466725"/>
                <a:gd name="connsiteX8" fmla="*/ 219075 w 619125"/>
                <a:gd name="connsiteY8" fmla="*/ 352425 h 466725"/>
                <a:gd name="connsiteX9" fmla="*/ 190500 w 619125"/>
                <a:gd name="connsiteY9" fmla="*/ 400050 h 466725"/>
                <a:gd name="connsiteX10" fmla="*/ 180975 w 619125"/>
                <a:gd name="connsiteY10" fmla="*/ 428625 h 466725"/>
                <a:gd name="connsiteX11" fmla="*/ 161925 w 619125"/>
                <a:gd name="connsiteY11" fmla="*/ 466725 h 466725"/>
                <a:gd name="connsiteX12" fmla="*/ 371475 w 619125"/>
                <a:gd name="connsiteY12" fmla="*/ 209550 h 466725"/>
                <a:gd name="connsiteX13" fmla="*/ 371475 w 619125"/>
                <a:gd name="connsiteY13" fmla="*/ 209550 h 466725"/>
                <a:gd name="connsiteX14" fmla="*/ 371475 w 619125"/>
                <a:gd name="connsiteY14" fmla="*/ 209550 h 466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19125" h="466725">
                  <a:moveTo>
                    <a:pt x="247650" y="266700"/>
                  </a:moveTo>
                  <a:lnTo>
                    <a:pt x="619125" y="304800"/>
                  </a:lnTo>
                  <a:lnTo>
                    <a:pt x="438150" y="104775"/>
                  </a:lnTo>
                  <a:lnTo>
                    <a:pt x="590550" y="38100"/>
                  </a:lnTo>
                  <a:lnTo>
                    <a:pt x="190500" y="0"/>
                  </a:lnTo>
                  <a:lnTo>
                    <a:pt x="219075" y="95250"/>
                  </a:lnTo>
                  <a:lnTo>
                    <a:pt x="0" y="209550"/>
                  </a:lnTo>
                  <a:lnTo>
                    <a:pt x="228600" y="228600"/>
                  </a:lnTo>
                  <a:cubicBezTo>
                    <a:pt x="225425" y="269875"/>
                    <a:pt x="228055" y="312014"/>
                    <a:pt x="219075" y="352425"/>
                  </a:cubicBezTo>
                  <a:cubicBezTo>
                    <a:pt x="215059" y="370497"/>
                    <a:pt x="198779" y="383491"/>
                    <a:pt x="190500" y="400050"/>
                  </a:cubicBezTo>
                  <a:cubicBezTo>
                    <a:pt x="186010" y="409030"/>
                    <a:pt x="185465" y="419645"/>
                    <a:pt x="180975" y="428625"/>
                  </a:cubicBezTo>
                  <a:cubicBezTo>
                    <a:pt x="160164" y="470247"/>
                    <a:pt x="161925" y="442866"/>
                    <a:pt x="161925" y="466725"/>
                  </a:cubicBezTo>
                  <a:lnTo>
                    <a:pt x="371475" y="209550"/>
                  </a:lnTo>
                  <a:lnTo>
                    <a:pt x="371475" y="209550"/>
                  </a:lnTo>
                  <a:lnTo>
                    <a:pt x="371475" y="209550"/>
                  </a:lnTo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2" name="Skupina 11"/>
            <p:cNvGrpSpPr/>
            <p:nvPr/>
          </p:nvGrpSpPr>
          <p:grpSpPr>
            <a:xfrm>
              <a:off x="1487438" y="3697918"/>
              <a:ext cx="2029207" cy="1499611"/>
              <a:chOff x="1323975" y="3644710"/>
              <a:chExt cx="2029207" cy="1499611"/>
            </a:xfrm>
          </p:grpSpPr>
          <p:sp>
            <p:nvSpPr>
              <p:cNvPr id="13" name="Volný tvar 12"/>
              <p:cNvSpPr/>
              <p:nvPr/>
            </p:nvSpPr>
            <p:spPr>
              <a:xfrm rot="2673615">
                <a:off x="1333500" y="3676650"/>
                <a:ext cx="533400" cy="333375"/>
              </a:xfrm>
              <a:custGeom>
                <a:avLst/>
                <a:gdLst>
                  <a:gd name="connsiteX0" fmla="*/ 0 w 533400"/>
                  <a:gd name="connsiteY0" fmla="*/ 114300 h 333375"/>
                  <a:gd name="connsiteX1" fmla="*/ 161925 w 533400"/>
                  <a:gd name="connsiteY1" fmla="*/ 9525 h 333375"/>
                  <a:gd name="connsiteX2" fmla="*/ 219075 w 533400"/>
                  <a:gd name="connsiteY2" fmla="*/ 104775 h 333375"/>
                  <a:gd name="connsiteX3" fmla="*/ 457200 w 533400"/>
                  <a:gd name="connsiteY3" fmla="*/ 0 h 333375"/>
                  <a:gd name="connsiteX4" fmla="*/ 457200 w 533400"/>
                  <a:gd name="connsiteY4" fmla="*/ 161925 h 333375"/>
                  <a:gd name="connsiteX5" fmla="*/ 533400 w 533400"/>
                  <a:gd name="connsiteY5" fmla="*/ 200025 h 333375"/>
                  <a:gd name="connsiteX6" fmla="*/ 323850 w 533400"/>
                  <a:gd name="connsiteY6" fmla="*/ 238125 h 333375"/>
                  <a:gd name="connsiteX7" fmla="*/ 285750 w 533400"/>
                  <a:gd name="connsiteY7" fmla="*/ 314325 h 333375"/>
                  <a:gd name="connsiteX8" fmla="*/ 161925 w 533400"/>
                  <a:gd name="connsiteY8" fmla="*/ 266700 h 333375"/>
                  <a:gd name="connsiteX9" fmla="*/ 114300 w 533400"/>
                  <a:gd name="connsiteY9" fmla="*/ 333375 h 333375"/>
                  <a:gd name="connsiteX10" fmla="*/ 114300 w 533400"/>
                  <a:gd name="connsiteY10" fmla="*/ 219075 h 333375"/>
                  <a:gd name="connsiteX11" fmla="*/ 47625 w 533400"/>
                  <a:gd name="connsiteY11" fmla="*/ 152400 h 333375"/>
                  <a:gd name="connsiteX12" fmla="*/ 0 w 533400"/>
                  <a:gd name="connsiteY12" fmla="*/ 114300 h 3333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33400" h="333375">
                    <a:moveTo>
                      <a:pt x="0" y="114300"/>
                    </a:moveTo>
                    <a:lnTo>
                      <a:pt x="161925" y="9525"/>
                    </a:lnTo>
                    <a:lnTo>
                      <a:pt x="219075" y="104775"/>
                    </a:lnTo>
                    <a:lnTo>
                      <a:pt x="457200" y="0"/>
                    </a:lnTo>
                    <a:lnTo>
                      <a:pt x="457200" y="161925"/>
                    </a:lnTo>
                    <a:lnTo>
                      <a:pt x="533400" y="200025"/>
                    </a:lnTo>
                    <a:lnTo>
                      <a:pt x="323850" y="238125"/>
                    </a:lnTo>
                    <a:lnTo>
                      <a:pt x="285750" y="314325"/>
                    </a:lnTo>
                    <a:lnTo>
                      <a:pt x="161925" y="266700"/>
                    </a:lnTo>
                    <a:lnTo>
                      <a:pt x="114300" y="333375"/>
                    </a:lnTo>
                    <a:lnTo>
                      <a:pt x="114300" y="219075"/>
                    </a:lnTo>
                    <a:lnTo>
                      <a:pt x="47625" y="152400"/>
                    </a:lnTo>
                    <a:lnTo>
                      <a:pt x="0" y="114300"/>
                    </a:lnTo>
                    <a:close/>
                  </a:path>
                </a:pathLst>
              </a:cu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Volný tvar 13"/>
              <p:cNvSpPr/>
              <p:nvPr/>
            </p:nvSpPr>
            <p:spPr>
              <a:xfrm rot="9085279">
                <a:off x="2819782" y="3644710"/>
                <a:ext cx="533400" cy="333375"/>
              </a:xfrm>
              <a:custGeom>
                <a:avLst/>
                <a:gdLst>
                  <a:gd name="connsiteX0" fmla="*/ 0 w 533400"/>
                  <a:gd name="connsiteY0" fmla="*/ 114300 h 333375"/>
                  <a:gd name="connsiteX1" fmla="*/ 161925 w 533400"/>
                  <a:gd name="connsiteY1" fmla="*/ 9525 h 333375"/>
                  <a:gd name="connsiteX2" fmla="*/ 219075 w 533400"/>
                  <a:gd name="connsiteY2" fmla="*/ 104775 h 333375"/>
                  <a:gd name="connsiteX3" fmla="*/ 457200 w 533400"/>
                  <a:gd name="connsiteY3" fmla="*/ 0 h 333375"/>
                  <a:gd name="connsiteX4" fmla="*/ 457200 w 533400"/>
                  <a:gd name="connsiteY4" fmla="*/ 161925 h 333375"/>
                  <a:gd name="connsiteX5" fmla="*/ 533400 w 533400"/>
                  <a:gd name="connsiteY5" fmla="*/ 200025 h 333375"/>
                  <a:gd name="connsiteX6" fmla="*/ 323850 w 533400"/>
                  <a:gd name="connsiteY6" fmla="*/ 238125 h 333375"/>
                  <a:gd name="connsiteX7" fmla="*/ 285750 w 533400"/>
                  <a:gd name="connsiteY7" fmla="*/ 314325 h 333375"/>
                  <a:gd name="connsiteX8" fmla="*/ 161925 w 533400"/>
                  <a:gd name="connsiteY8" fmla="*/ 266700 h 333375"/>
                  <a:gd name="connsiteX9" fmla="*/ 114300 w 533400"/>
                  <a:gd name="connsiteY9" fmla="*/ 333375 h 333375"/>
                  <a:gd name="connsiteX10" fmla="*/ 114300 w 533400"/>
                  <a:gd name="connsiteY10" fmla="*/ 219075 h 333375"/>
                  <a:gd name="connsiteX11" fmla="*/ 47625 w 533400"/>
                  <a:gd name="connsiteY11" fmla="*/ 152400 h 333375"/>
                  <a:gd name="connsiteX12" fmla="*/ 0 w 533400"/>
                  <a:gd name="connsiteY12" fmla="*/ 114300 h 3333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33400" h="333375">
                    <a:moveTo>
                      <a:pt x="0" y="114300"/>
                    </a:moveTo>
                    <a:lnTo>
                      <a:pt x="161925" y="9525"/>
                    </a:lnTo>
                    <a:lnTo>
                      <a:pt x="219075" y="104775"/>
                    </a:lnTo>
                    <a:lnTo>
                      <a:pt x="457200" y="0"/>
                    </a:lnTo>
                    <a:lnTo>
                      <a:pt x="457200" y="161925"/>
                    </a:lnTo>
                    <a:lnTo>
                      <a:pt x="533400" y="200025"/>
                    </a:lnTo>
                    <a:lnTo>
                      <a:pt x="323850" y="238125"/>
                    </a:lnTo>
                    <a:lnTo>
                      <a:pt x="285750" y="314325"/>
                    </a:lnTo>
                    <a:lnTo>
                      <a:pt x="161925" y="266700"/>
                    </a:lnTo>
                    <a:lnTo>
                      <a:pt x="114300" y="333375"/>
                    </a:lnTo>
                    <a:lnTo>
                      <a:pt x="114300" y="219075"/>
                    </a:lnTo>
                    <a:lnTo>
                      <a:pt x="47625" y="152400"/>
                    </a:lnTo>
                    <a:lnTo>
                      <a:pt x="0" y="114300"/>
                    </a:lnTo>
                    <a:close/>
                  </a:path>
                </a:pathLst>
              </a:cu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Volný tvar 14"/>
              <p:cNvSpPr/>
              <p:nvPr/>
            </p:nvSpPr>
            <p:spPr>
              <a:xfrm>
                <a:off x="1323975" y="4437112"/>
                <a:ext cx="533400" cy="333375"/>
              </a:xfrm>
              <a:custGeom>
                <a:avLst/>
                <a:gdLst>
                  <a:gd name="connsiteX0" fmla="*/ 0 w 533400"/>
                  <a:gd name="connsiteY0" fmla="*/ 114300 h 333375"/>
                  <a:gd name="connsiteX1" fmla="*/ 161925 w 533400"/>
                  <a:gd name="connsiteY1" fmla="*/ 9525 h 333375"/>
                  <a:gd name="connsiteX2" fmla="*/ 219075 w 533400"/>
                  <a:gd name="connsiteY2" fmla="*/ 104775 h 333375"/>
                  <a:gd name="connsiteX3" fmla="*/ 457200 w 533400"/>
                  <a:gd name="connsiteY3" fmla="*/ 0 h 333375"/>
                  <a:gd name="connsiteX4" fmla="*/ 457200 w 533400"/>
                  <a:gd name="connsiteY4" fmla="*/ 161925 h 333375"/>
                  <a:gd name="connsiteX5" fmla="*/ 533400 w 533400"/>
                  <a:gd name="connsiteY5" fmla="*/ 200025 h 333375"/>
                  <a:gd name="connsiteX6" fmla="*/ 323850 w 533400"/>
                  <a:gd name="connsiteY6" fmla="*/ 238125 h 333375"/>
                  <a:gd name="connsiteX7" fmla="*/ 285750 w 533400"/>
                  <a:gd name="connsiteY7" fmla="*/ 314325 h 333375"/>
                  <a:gd name="connsiteX8" fmla="*/ 161925 w 533400"/>
                  <a:gd name="connsiteY8" fmla="*/ 266700 h 333375"/>
                  <a:gd name="connsiteX9" fmla="*/ 114300 w 533400"/>
                  <a:gd name="connsiteY9" fmla="*/ 333375 h 333375"/>
                  <a:gd name="connsiteX10" fmla="*/ 114300 w 533400"/>
                  <a:gd name="connsiteY10" fmla="*/ 219075 h 333375"/>
                  <a:gd name="connsiteX11" fmla="*/ 47625 w 533400"/>
                  <a:gd name="connsiteY11" fmla="*/ 152400 h 333375"/>
                  <a:gd name="connsiteX12" fmla="*/ 0 w 533400"/>
                  <a:gd name="connsiteY12" fmla="*/ 114300 h 3333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33400" h="333375">
                    <a:moveTo>
                      <a:pt x="0" y="114300"/>
                    </a:moveTo>
                    <a:lnTo>
                      <a:pt x="161925" y="9525"/>
                    </a:lnTo>
                    <a:lnTo>
                      <a:pt x="219075" y="104775"/>
                    </a:lnTo>
                    <a:lnTo>
                      <a:pt x="457200" y="0"/>
                    </a:lnTo>
                    <a:lnTo>
                      <a:pt x="457200" y="161925"/>
                    </a:lnTo>
                    <a:lnTo>
                      <a:pt x="533400" y="200025"/>
                    </a:lnTo>
                    <a:lnTo>
                      <a:pt x="323850" y="238125"/>
                    </a:lnTo>
                    <a:lnTo>
                      <a:pt x="285750" y="314325"/>
                    </a:lnTo>
                    <a:lnTo>
                      <a:pt x="161925" y="266700"/>
                    </a:lnTo>
                    <a:lnTo>
                      <a:pt x="114300" y="333375"/>
                    </a:lnTo>
                    <a:lnTo>
                      <a:pt x="114300" y="219075"/>
                    </a:lnTo>
                    <a:lnTo>
                      <a:pt x="47625" y="152400"/>
                    </a:lnTo>
                    <a:lnTo>
                      <a:pt x="0" y="114300"/>
                    </a:lnTo>
                    <a:close/>
                  </a:path>
                </a:pathLst>
              </a:cu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" name="Volný tvar 15"/>
              <p:cNvSpPr/>
              <p:nvPr/>
            </p:nvSpPr>
            <p:spPr>
              <a:xfrm rot="9382843">
                <a:off x="2312187" y="4810946"/>
                <a:ext cx="533400" cy="333375"/>
              </a:xfrm>
              <a:custGeom>
                <a:avLst/>
                <a:gdLst>
                  <a:gd name="connsiteX0" fmla="*/ 0 w 533400"/>
                  <a:gd name="connsiteY0" fmla="*/ 114300 h 333375"/>
                  <a:gd name="connsiteX1" fmla="*/ 161925 w 533400"/>
                  <a:gd name="connsiteY1" fmla="*/ 9525 h 333375"/>
                  <a:gd name="connsiteX2" fmla="*/ 219075 w 533400"/>
                  <a:gd name="connsiteY2" fmla="*/ 104775 h 333375"/>
                  <a:gd name="connsiteX3" fmla="*/ 457200 w 533400"/>
                  <a:gd name="connsiteY3" fmla="*/ 0 h 333375"/>
                  <a:gd name="connsiteX4" fmla="*/ 457200 w 533400"/>
                  <a:gd name="connsiteY4" fmla="*/ 161925 h 333375"/>
                  <a:gd name="connsiteX5" fmla="*/ 533400 w 533400"/>
                  <a:gd name="connsiteY5" fmla="*/ 200025 h 333375"/>
                  <a:gd name="connsiteX6" fmla="*/ 323850 w 533400"/>
                  <a:gd name="connsiteY6" fmla="*/ 238125 h 333375"/>
                  <a:gd name="connsiteX7" fmla="*/ 285750 w 533400"/>
                  <a:gd name="connsiteY7" fmla="*/ 314325 h 333375"/>
                  <a:gd name="connsiteX8" fmla="*/ 161925 w 533400"/>
                  <a:gd name="connsiteY8" fmla="*/ 266700 h 333375"/>
                  <a:gd name="connsiteX9" fmla="*/ 114300 w 533400"/>
                  <a:gd name="connsiteY9" fmla="*/ 333375 h 333375"/>
                  <a:gd name="connsiteX10" fmla="*/ 114300 w 533400"/>
                  <a:gd name="connsiteY10" fmla="*/ 219075 h 333375"/>
                  <a:gd name="connsiteX11" fmla="*/ 47625 w 533400"/>
                  <a:gd name="connsiteY11" fmla="*/ 152400 h 333375"/>
                  <a:gd name="connsiteX12" fmla="*/ 0 w 533400"/>
                  <a:gd name="connsiteY12" fmla="*/ 114300 h 3333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533400" h="333375">
                    <a:moveTo>
                      <a:pt x="0" y="114300"/>
                    </a:moveTo>
                    <a:lnTo>
                      <a:pt x="161925" y="9525"/>
                    </a:lnTo>
                    <a:lnTo>
                      <a:pt x="219075" y="104775"/>
                    </a:lnTo>
                    <a:lnTo>
                      <a:pt x="457200" y="0"/>
                    </a:lnTo>
                    <a:lnTo>
                      <a:pt x="457200" y="161925"/>
                    </a:lnTo>
                    <a:lnTo>
                      <a:pt x="533400" y="200025"/>
                    </a:lnTo>
                    <a:lnTo>
                      <a:pt x="323850" y="238125"/>
                    </a:lnTo>
                    <a:lnTo>
                      <a:pt x="285750" y="314325"/>
                    </a:lnTo>
                    <a:lnTo>
                      <a:pt x="161925" y="266700"/>
                    </a:lnTo>
                    <a:lnTo>
                      <a:pt x="114300" y="333375"/>
                    </a:lnTo>
                    <a:lnTo>
                      <a:pt x="114300" y="219075"/>
                    </a:lnTo>
                    <a:lnTo>
                      <a:pt x="47625" y="152400"/>
                    </a:lnTo>
                    <a:lnTo>
                      <a:pt x="0" y="114300"/>
                    </a:lnTo>
                    <a:close/>
                  </a:path>
                </a:pathLst>
              </a:cu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pic>
        <p:nvPicPr>
          <p:cNvPr id="17" name="Picture 11" descr="C:\Users\Krejsová\AppData\Local\Microsoft\Windows\Temporary Internet Files\Content.IE5\AM1I8PN9\MM90035666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896545"/>
            <a:ext cx="2659778" cy="2374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2950167" y="2276872"/>
            <a:ext cx="615013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Po tření se tělesa přitahují </a:t>
            </a:r>
          </a:p>
          <a:p>
            <a:pPr algn="ctr"/>
            <a:r>
              <a:rPr lang="cs-CZ" sz="3200" dirty="0" smtClean="0"/>
              <a:t>         nebo odpuzují.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4086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600200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Třením těleso získá náboj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>
          <a:xfrm>
            <a:off x="467544" y="1351309"/>
            <a:ext cx="8229600" cy="4886003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4600" u="sng" dirty="0">
                <a:solidFill>
                  <a:schemeClr val="tx2"/>
                </a:solidFill>
                <a:latin typeface="+mn-lt"/>
                <a:ea typeface="+mj-ea"/>
                <a:cs typeface="+mj-cs"/>
              </a:rPr>
              <a:t>Elektrický</a:t>
            </a:r>
            <a:r>
              <a:rPr lang="cs-CZ" sz="6200" u="sng" dirty="0">
                <a:solidFill>
                  <a:schemeClr val="tx2"/>
                </a:solidFill>
                <a:latin typeface="+mn-lt"/>
                <a:ea typeface="+mj-ea"/>
                <a:cs typeface="+mj-cs"/>
              </a:rPr>
              <a:t> </a:t>
            </a:r>
            <a:r>
              <a:rPr lang="cs-CZ" sz="4600" u="sng" dirty="0">
                <a:solidFill>
                  <a:schemeClr val="tx2"/>
                </a:solidFill>
                <a:latin typeface="+mn-lt"/>
                <a:ea typeface="+mj-ea"/>
                <a:cs typeface="+mj-cs"/>
              </a:rPr>
              <a:t>náboj</a:t>
            </a:r>
          </a:p>
          <a:p>
            <a:pPr marL="0" indent="0" algn="ctr">
              <a:buNone/>
            </a:pPr>
            <a:r>
              <a:rPr lang="cs-CZ" sz="4600" dirty="0">
                <a:solidFill>
                  <a:schemeClr val="tx2"/>
                </a:solidFill>
                <a:latin typeface="+mn-lt"/>
                <a:ea typeface="+mj-ea"/>
                <a:cs typeface="+mj-cs"/>
              </a:rPr>
              <a:t>kladný  </a:t>
            </a:r>
            <a:r>
              <a:rPr lang="cs-CZ" sz="3200" dirty="0" smtClean="0"/>
              <a:t>                      </a:t>
            </a:r>
            <a:r>
              <a:rPr lang="cs-CZ" sz="4600" dirty="0">
                <a:solidFill>
                  <a:schemeClr val="tx2"/>
                </a:solidFill>
                <a:latin typeface="+mn-lt"/>
                <a:ea typeface="+mj-ea"/>
                <a:cs typeface="+mj-cs"/>
              </a:rPr>
              <a:t>záporný</a:t>
            </a:r>
          </a:p>
          <a:p>
            <a:pPr marL="0" indent="0" algn="ctr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4600" u="sng" dirty="0">
                <a:solidFill>
                  <a:schemeClr val="tx2"/>
                </a:solidFill>
                <a:latin typeface="+mn-lt"/>
                <a:ea typeface="+mj-ea"/>
                <a:cs typeface="+mj-cs"/>
              </a:rPr>
              <a:t>Náboje se navzájem: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3800" dirty="0" smtClean="0"/>
              <a:t> </a:t>
            </a:r>
            <a:r>
              <a:rPr lang="cs-CZ" sz="3800" dirty="0" smtClean="0">
                <a:solidFill>
                  <a:srgbClr val="FF0000"/>
                </a:solidFill>
              </a:rPr>
              <a:t>přitahují  </a:t>
            </a:r>
            <a:r>
              <a:rPr lang="cs-CZ" sz="3800" dirty="0" smtClean="0"/>
              <a:t>                                                  </a:t>
            </a:r>
          </a:p>
          <a:p>
            <a:pPr marL="0" indent="0">
              <a:buNone/>
            </a:pPr>
            <a:r>
              <a:rPr lang="cs-CZ" sz="2800" dirty="0" smtClean="0"/>
              <a:t>                                                        </a:t>
            </a:r>
            <a:r>
              <a:rPr lang="cs-CZ" sz="3600" dirty="0" smtClean="0">
                <a:solidFill>
                  <a:srgbClr val="FF0000"/>
                </a:solidFill>
              </a:rPr>
              <a:t>NESOUHLASNÉ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3600" dirty="0">
                <a:solidFill>
                  <a:srgbClr val="002060"/>
                </a:solidFill>
              </a:rPr>
              <a:t>o</a:t>
            </a:r>
            <a:r>
              <a:rPr lang="cs-CZ" sz="3600" dirty="0" smtClean="0">
                <a:solidFill>
                  <a:srgbClr val="002060"/>
                </a:solidFill>
              </a:rPr>
              <a:t>dpuzují</a:t>
            </a:r>
            <a:r>
              <a:rPr lang="cs-CZ" sz="3600" dirty="0" smtClean="0"/>
              <a:t> </a:t>
            </a:r>
            <a:r>
              <a:rPr lang="cs-CZ" sz="2800" dirty="0" smtClean="0"/>
              <a:t>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   </a:t>
            </a:r>
            <a:r>
              <a:rPr lang="cs-CZ" sz="3600" dirty="0" smtClean="0">
                <a:solidFill>
                  <a:srgbClr val="002060"/>
                </a:solidFill>
              </a:rPr>
              <a:t>SOUHLASNÉ</a:t>
            </a:r>
            <a:r>
              <a:rPr lang="cs-CZ" sz="2800" dirty="0" smtClean="0">
                <a:solidFill>
                  <a:srgbClr val="002060"/>
                </a:solidFill>
              </a:rPr>
              <a:t>    </a:t>
            </a:r>
            <a:r>
              <a:rPr lang="cs-CZ" sz="2800" dirty="0" smtClean="0"/>
              <a:t>                 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t>3/6/2012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7524328" y="1916832"/>
            <a:ext cx="8640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-</a:t>
            </a:r>
            <a:endParaRPr lang="cs-CZ" sz="6000" b="1" dirty="0">
              <a:solidFill>
                <a:schemeClr val="tx1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683568" y="1851211"/>
            <a:ext cx="864096" cy="923330"/>
            <a:chOff x="683568" y="1851211"/>
            <a:chExt cx="864096" cy="923330"/>
          </a:xfrm>
        </p:grpSpPr>
        <p:sp>
          <p:nvSpPr>
            <p:cNvPr id="14" name="Ovál 13"/>
            <p:cNvSpPr/>
            <p:nvPr/>
          </p:nvSpPr>
          <p:spPr>
            <a:xfrm>
              <a:off x="683568" y="1980704"/>
              <a:ext cx="864096" cy="79208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854196" y="1851211"/>
              <a:ext cx="530915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+</a:t>
              </a:r>
              <a:endParaRPr lang="cs-CZ" sz="5400" b="1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2483768" y="4826804"/>
            <a:ext cx="5328592" cy="547775"/>
            <a:chOff x="2483768" y="4826804"/>
            <a:chExt cx="5328592" cy="547775"/>
          </a:xfrm>
        </p:grpSpPr>
        <p:sp>
          <p:nvSpPr>
            <p:cNvPr id="22" name="Ovál 21"/>
            <p:cNvSpPr/>
            <p:nvPr/>
          </p:nvSpPr>
          <p:spPr>
            <a:xfrm>
              <a:off x="4090041" y="4830340"/>
              <a:ext cx="576064" cy="504056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400" b="1" dirty="0" smtClean="0">
                  <a:solidFill>
                    <a:schemeClr val="tx1"/>
                  </a:solidFill>
                </a:rPr>
                <a:t>-</a:t>
              </a:r>
              <a:endParaRPr lang="cs-CZ" sz="6600" b="1" dirty="0">
                <a:solidFill>
                  <a:schemeClr val="tx1"/>
                </a:solidFill>
              </a:endParaRPr>
            </a:p>
          </p:txBody>
        </p:sp>
        <p:sp>
          <p:nvSpPr>
            <p:cNvPr id="23" name="Ovál 22"/>
            <p:cNvSpPr/>
            <p:nvPr/>
          </p:nvSpPr>
          <p:spPr>
            <a:xfrm>
              <a:off x="2483768" y="4826804"/>
              <a:ext cx="576064" cy="504056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400" b="1" dirty="0" smtClean="0">
                  <a:solidFill>
                    <a:schemeClr val="tx1"/>
                  </a:solidFill>
                </a:rPr>
                <a:t>-</a:t>
              </a:r>
              <a:endParaRPr lang="cs-CZ" sz="6600" b="1" dirty="0">
                <a:solidFill>
                  <a:schemeClr val="tx1"/>
                </a:solidFill>
              </a:endParaRPr>
            </a:p>
          </p:txBody>
        </p:sp>
        <p:sp>
          <p:nvSpPr>
            <p:cNvPr id="25" name="Ovál 24"/>
            <p:cNvSpPr/>
            <p:nvPr/>
          </p:nvSpPr>
          <p:spPr>
            <a:xfrm>
              <a:off x="7236296" y="4841363"/>
              <a:ext cx="576064" cy="504056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400" b="1" dirty="0">
                  <a:solidFill>
                    <a:schemeClr val="tx1"/>
                  </a:solidFill>
                </a:rPr>
                <a:t>+</a:t>
              </a:r>
              <a:endParaRPr lang="cs-CZ" sz="6600" b="1" dirty="0">
                <a:solidFill>
                  <a:schemeClr val="tx1"/>
                </a:solidFill>
              </a:endParaRPr>
            </a:p>
          </p:txBody>
        </p:sp>
        <p:sp>
          <p:nvSpPr>
            <p:cNvPr id="26" name="Ovál 25"/>
            <p:cNvSpPr/>
            <p:nvPr/>
          </p:nvSpPr>
          <p:spPr>
            <a:xfrm>
              <a:off x="5652120" y="4870523"/>
              <a:ext cx="576064" cy="504056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400" b="1" dirty="0">
                  <a:solidFill>
                    <a:schemeClr val="tx1"/>
                  </a:solidFill>
                </a:rPr>
                <a:t>+</a:t>
              </a:r>
              <a:endParaRPr lang="cs-CZ" sz="6600" b="1" dirty="0">
                <a:solidFill>
                  <a:schemeClr val="tx1"/>
                </a:solidFill>
              </a:endParaRPr>
            </a:p>
          </p:txBody>
        </p:sp>
        <p:cxnSp>
          <p:nvCxnSpPr>
            <p:cNvPr id="28" name="Přímá spojnice se šipkou 27"/>
            <p:cNvCxnSpPr/>
            <p:nvPr/>
          </p:nvCxnSpPr>
          <p:spPr>
            <a:xfrm flipV="1">
              <a:off x="3203848" y="5082368"/>
              <a:ext cx="755162" cy="11024"/>
            </a:xfrm>
            <a:prstGeom prst="straightConnector1">
              <a:avLst/>
            </a:prstGeom>
            <a:ln w="38100"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se šipkou 29"/>
            <p:cNvCxnSpPr/>
            <p:nvPr/>
          </p:nvCxnSpPr>
          <p:spPr>
            <a:xfrm flipV="1">
              <a:off x="6372200" y="5111527"/>
              <a:ext cx="755162" cy="11024"/>
            </a:xfrm>
            <a:prstGeom prst="straightConnector1">
              <a:avLst/>
            </a:prstGeom>
            <a:ln w="38100"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9" name="Skupina 38"/>
          <p:cNvGrpSpPr/>
          <p:nvPr/>
        </p:nvGrpSpPr>
        <p:grpSpPr>
          <a:xfrm>
            <a:off x="2512368" y="3927688"/>
            <a:ext cx="2203648" cy="504056"/>
            <a:chOff x="2512368" y="3927688"/>
            <a:chExt cx="2203648" cy="504056"/>
          </a:xfrm>
        </p:grpSpPr>
        <p:sp>
          <p:nvSpPr>
            <p:cNvPr id="20" name="Ovál 19"/>
            <p:cNvSpPr/>
            <p:nvPr/>
          </p:nvSpPr>
          <p:spPr>
            <a:xfrm>
              <a:off x="4139952" y="3927688"/>
              <a:ext cx="576064" cy="504056"/>
            </a:xfrm>
            <a:prstGeom prst="ellipse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4400" b="1" dirty="0">
                  <a:solidFill>
                    <a:schemeClr val="tx1"/>
                  </a:solidFill>
                </a:rPr>
                <a:t>+</a:t>
              </a:r>
              <a:endParaRPr lang="cs-CZ" sz="6600" b="1" dirty="0">
                <a:solidFill>
                  <a:schemeClr val="tx1"/>
                </a:solidFill>
              </a:endParaRPr>
            </a:p>
          </p:txBody>
        </p:sp>
        <p:grpSp>
          <p:nvGrpSpPr>
            <p:cNvPr id="38" name="Skupina 37"/>
            <p:cNvGrpSpPr/>
            <p:nvPr/>
          </p:nvGrpSpPr>
          <p:grpSpPr>
            <a:xfrm>
              <a:off x="2512368" y="3927688"/>
              <a:ext cx="1477166" cy="504056"/>
              <a:chOff x="2512368" y="3927688"/>
              <a:chExt cx="1477166" cy="504056"/>
            </a:xfrm>
          </p:grpSpPr>
          <p:sp>
            <p:nvSpPr>
              <p:cNvPr id="21" name="Ovál 20"/>
              <p:cNvSpPr/>
              <p:nvPr/>
            </p:nvSpPr>
            <p:spPr>
              <a:xfrm>
                <a:off x="2512368" y="3927688"/>
                <a:ext cx="576064" cy="504056"/>
              </a:xfrm>
              <a:prstGeom prst="ellipse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4400" b="1" dirty="0" smtClean="0">
                    <a:solidFill>
                      <a:schemeClr val="tx1"/>
                    </a:solidFill>
                  </a:rPr>
                  <a:t>-</a:t>
                </a:r>
                <a:endParaRPr lang="cs-CZ" sz="6600" b="1" dirty="0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34" name="Přímá spojnice se šipkou 33"/>
              <p:cNvCxnSpPr/>
              <p:nvPr/>
            </p:nvCxnSpPr>
            <p:spPr>
              <a:xfrm>
                <a:off x="3203848" y="4179716"/>
                <a:ext cx="377581" cy="0"/>
              </a:xfrm>
              <a:prstGeom prst="straightConnector1">
                <a:avLst/>
              </a:prstGeom>
              <a:ln w="34925"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se šipkou 34"/>
              <p:cNvCxnSpPr/>
              <p:nvPr/>
            </p:nvCxnSpPr>
            <p:spPr>
              <a:xfrm flipH="1">
                <a:off x="3633322" y="4179716"/>
                <a:ext cx="356212" cy="0"/>
              </a:xfrm>
              <a:prstGeom prst="straightConnector1">
                <a:avLst/>
              </a:prstGeom>
              <a:ln w="34925"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08677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57024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fault Them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</TotalTime>
  <Words>230</Words>
  <Application>Microsoft Office PowerPoint</Application>
  <PresentationFormat>Předvádění na obrazovce (4:3)</PresentationFormat>
  <Paragraphs>79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Default Theme</vt:lpstr>
      <vt:lpstr>Motiv systému Office</vt:lpstr>
      <vt:lpstr>Prezentace aplikace PowerPoint</vt:lpstr>
      <vt:lpstr>Anotace</vt:lpstr>
      <vt:lpstr>Elektrické vlastnosti látek</vt:lpstr>
      <vt:lpstr>Síla působí</vt:lpstr>
      <vt:lpstr>Proveď pokusy</vt:lpstr>
      <vt:lpstr>Co pozoruješ?</vt:lpstr>
      <vt:lpstr> Třením těleso získá náboj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Elektrické vlastnosti látek</dc:title>
  <dc:creator>Krejsová</dc:creator>
  <cp:lastModifiedBy>Krejsová</cp:lastModifiedBy>
  <cp:revision>16</cp:revision>
  <dcterms:created xsi:type="dcterms:W3CDTF">2011-12-08T18:36:13Z</dcterms:created>
  <dcterms:modified xsi:type="dcterms:W3CDTF">2012-03-06T20:55:22Z</dcterms:modified>
</cp:coreProperties>
</file>