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0" r:id="rId3"/>
    <p:sldId id="259" r:id="rId4"/>
    <p:sldId id="262" r:id="rId5"/>
    <p:sldId id="263" r:id="rId6"/>
    <p:sldId id="265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/>
            <a:t>Název školy: Základní škola Dolní Benešov, příspěvková organizace   </a:t>
          </a:r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Autor: Mgr. Lucie Hamplová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VY_32_INOVACE_18_Matematika 6. a 7.r.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Téma: </a:t>
          </a:r>
          <a:r>
            <a:rPr lang="cs-CZ" dirty="0" smtClean="0"/>
            <a:t> Hranoly, úvod.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projektu:CZ.1.07/1.4.00/21.1262</a:t>
          </a:r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 custLinFactNeighborX="62287" custLinFactNeighborY="-502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Y="1219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B5BC5A-1103-43AE-BEBD-22C25EF3C1F0}" type="presOf" srcId="{019433A1-1324-4DE1-9E6F-32B851095F74}" destId="{A3817367-F2BC-482F-8832-FA00B51DCCF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0E295885-3BE8-49B2-9E18-8E94DAAF1A0A}" type="presOf" srcId="{39F8B381-5807-488E-AC22-73DD4140ED4A}" destId="{71045F8C-00FA-488E-A7BD-E2E6753D979D}" srcOrd="0" destOrd="0" presId="urn:microsoft.com/office/officeart/2005/8/layout/target3"/>
    <dgm:cxn modelId="{816ABC5B-3177-445E-8FF4-B5BB75432F56}" type="presOf" srcId="{EBC41103-E2E5-4D48-9B4B-425520D3D098}" destId="{3BA01B75-849B-4716-8BCD-084A86FF328F}" srcOrd="0" destOrd="0" presId="urn:microsoft.com/office/officeart/2005/8/layout/target3"/>
    <dgm:cxn modelId="{FCD033B4-DEBB-44E1-9713-A485CFC9F877}" type="presOf" srcId="{C73C7642-F245-4585-8F88-243F9FAEF6CA}" destId="{59F530CB-4999-43B3-A00D-6AB53886BD77}" srcOrd="1" destOrd="0" presId="urn:microsoft.com/office/officeart/2005/8/layout/target3"/>
    <dgm:cxn modelId="{5E7F114C-F939-4B15-BAFE-A74159B73421}" type="presOf" srcId="{019433A1-1324-4DE1-9E6F-32B851095F74}" destId="{E7297F21-D4FD-4A41-AE58-814D01A6B5E7}" srcOrd="1" destOrd="0" presId="urn:microsoft.com/office/officeart/2005/8/layout/target3"/>
    <dgm:cxn modelId="{3F268B56-B156-4AF5-9B0F-1F18E5BFBCEE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BB4E94B-DA67-4477-9527-A89A252E7A63}" type="presOf" srcId="{FBBFC3EA-9D9D-4F3A-BEA6-9C2C0E46BF20}" destId="{832BF48F-0145-4429-9E02-8FCA946CCE9E}" srcOrd="1" destOrd="0" presId="urn:microsoft.com/office/officeart/2005/8/layout/target3"/>
    <dgm:cxn modelId="{6AE80B40-7652-4865-A298-4B42A1105475}" type="presOf" srcId="{C73C7642-F245-4585-8F88-243F9FAEF6CA}" destId="{9A9B6F4F-B6FF-4F2D-B640-A8473E589523}" srcOrd="0" destOrd="0" presId="urn:microsoft.com/office/officeart/2005/8/layout/target3"/>
    <dgm:cxn modelId="{681617B5-73C6-45FF-BD0E-1004F45F4840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ECAA0B95-9F3C-4739-AA14-4A2CD4F3C462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5E9A88-1F39-4EB4-94E2-2427BDC41D4D}" type="presOf" srcId="{445C7998-7549-48B0-BD68-D4F0167F02E5}" destId="{BC35EE03-4121-4EF9-923D-7CB6D30D358D}" srcOrd="0" destOrd="0" presId="urn:microsoft.com/office/officeart/2005/8/layout/target3"/>
    <dgm:cxn modelId="{6CAD91B0-FE22-4ED1-AEF8-DB0896A7CE1A}" type="presParOf" srcId="{71045F8C-00FA-488E-A7BD-E2E6753D979D}" destId="{3577EC6B-C980-4F34-8C69-4365E7B8FC8C}" srcOrd="0" destOrd="0" presId="urn:microsoft.com/office/officeart/2005/8/layout/target3"/>
    <dgm:cxn modelId="{81195F37-CCA7-4837-834A-364BD19E2E21}" type="presParOf" srcId="{71045F8C-00FA-488E-A7BD-E2E6753D979D}" destId="{6940EB87-DC1D-4BC3-9408-9AC2E1FFC039}" srcOrd="1" destOrd="0" presId="urn:microsoft.com/office/officeart/2005/8/layout/target3"/>
    <dgm:cxn modelId="{9EEF063C-D782-4405-BF55-3EEF474E9D9F}" type="presParOf" srcId="{71045F8C-00FA-488E-A7BD-E2E6753D979D}" destId="{BC35EE03-4121-4EF9-923D-7CB6D30D358D}" srcOrd="2" destOrd="0" presId="urn:microsoft.com/office/officeart/2005/8/layout/target3"/>
    <dgm:cxn modelId="{802E40F3-D259-40E7-B07A-409514BCFF09}" type="presParOf" srcId="{71045F8C-00FA-488E-A7BD-E2E6753D979D}" destId="{C95EEA27-3CBF-4645-A92D-9D8AF5C1CBFC}" srcOrd="3" destOrd="0" presId="urn:microsoft.com/office/officeart/2005/8/layout/target3"/>
    <dgm:cxn modelId="{3B80D387-78BF-4B66-B5B5-563C56E28E60}" type="presParOf" srcId="{71045F8C-00FA-488E-A7BD-E2E6753D979D}" destId="{851BB866-B6AE-4566-893F-4C635BA974FC}" srcOrd="4" destOrd="0" presId="urn:microsoft.com/office/officeart/2005/8/layout/target3"/>
    <dgm:cxn modelId="{B6D9C558-1CA8-4132-A9B8-F26251BD75A4}" type="presParOf" srcId="{71045F8C-00FA-488E-A7BD-E2E6753D979D}" destId="{643EA938-EDE0-4533-ACCC-D2BD6F3A527C}" srcOrd="5" destOrd="0" presId="urn:microsoft.com/office/officeart/2005/8/layout/target3"/>
    <dgm:cxn modelId="{360780C8-50C8-4698-B98F-7641E8834117}" type="presParOf" srcId="{71045F8C-00FA-488E-A7BD-E2E6753D979D}" destId="{92F31B18-D66D-4CC7-89B9-378928DE877D}" srcOrd="6" destOrd="0" presId="urn:microsoft.com/office/officeart/2005/8/layout/target3"/>
    <dgm:cxn modelId="{383E4589-FD8C-4B5C-AB6B-3FCC95AA50FD}" type="presParOf" srcId="{71045F8C-00FA-488E-A7BD-E2E6753D979D}" destId="{902074E1-B931-4618-97F1-FADBE82E9C3C}" srcOrd="7" destOrd="0" presId="urn:microsoft.com/office/officeart/2005/8/layout/target3"/>
    <dgm:cxn modelId="{ACB421E1-1BEE-49C0-8DCD-F7D1D7330383}" type="presParOf" srcId="{71045F8C-00FA-488E-A7BD-E2E6753D979D}" destId="{A3817367-F2BC-482F-8832-FA00B51DCCF3}" srcOrd="8" destOrd="0" presId="urn:microsoft.com/office/officeart/2005/8/layout/target3"/>
    <dgm:cxn modelId="{7B07E612-070F-4945-8A5B-B613A29F78C8}" type="presParOf" srcId="{71045F8C-00FA-488E-A7BD-E2E6753D979D}" destId="{2DD79E57-A63E-47D4-A1AB-6DF333476AD4}" srcOrd="9" destOrd="0" presId="urn:microsoft.com/office/officeart/2005/8/layout/target3"/>
    <dgm:cxn modelId="{105F2012-4949-4A12-BD38-C03A606EEDDB}" type="presParOf" srcId="{71045F8C-00FA-488E-A7BD-E2E6753D979D}" destId="{648967D3-ED80-4214-8D87-4E7012561E4A}" srcOrd="10" destOrd="0" presId="urn:microsoft.com/office/officeart/2005/8/layout/target3"/>
    <dgm:cxn modelId="{8F6E96DB-2B94-45F5-B052-228C66ADAAE4}" type="presParOf" srcId="{71045F8C-00FA-488E-A7BD-E2E6753D979D}" destId="{9A9B6F4F-B6FF-4F2D-B640-A8473E589523}" srcOrd="11" destOrd="0" presId="urn:microsoft.com/office/officeart/2005/8/layout/target3"/>
    <dgm:cxn modelId="{62D66333-9FAE-42C2-A0D6-B8E4C0553972}" type="presParOf" srcId="{71045F8C-00FA-488E-A7BD-E2E6753D979D}" destId="{13BD0FAF-9F2C-4708-9E63-A8E8E5252943}" srcOrd="12" destOrd="0" presId="urn:microsoft.com/office/officeart/2005/8/layout/target3"/>
    <dgm:cxn modelId="{E71D00A4-1B96-4B60-8133-2F345F45465D}" type="presParOf" srcId="{71045F8C-00FA-488E-A7BD-E2E6753D979D}" destId="{6821E7C9-5E4B-45FA-8F82-01E6F26FAA25}" srcOrd="13" destOrd="0" presId="urn:microsoft.com/office/officeart/2005/8/layout/target3"/>
    <dgm:cxn modelId="{775E9CB3-890A-4B07-BDF9-3A6F92B4B1F5}" type="presParOf" srcId="{71045F8C-00FA-488E-A7BD-E2E6753D979D}" destId="{3BA01B75-849B-4716-8BCD-084A86FF328F}" srcOrd="14" destOrd="0" presId="urn:microsoft.com/office/officeart/2005/8/layout/target3"/>
    <dgm:cxn modelId="{219A00A9-8481-43FF-BEF5-0069C371CD41}" type="presParOf" srcId="{71045F8C-00FA-488E-A7BD-E2E6753D979D}" destId="{4D19AB04-24FA-40C2-B203-52AE3D15E171}" srcOrd="15" destOrd="0" presId="urn:microsoft.com/office/officeart/2005/8/layout/target3"/>
    <dgm:cxn modelId="{3FFF0558-E190-4CDA-83A4-DDD1BE4C26B0}" type="presParOf" srcId="{71045F8C-00FA-488E-A7BD-E2E6753D979D}" destId="{832BF48F-0145-4429-9E02-8FCA946CCE9E}" srcOrd="16" destOrd="0" presId="urn:microsoft.com/office/officeart/2005/8/layout/target3"/>
    <dgm:cxn modelId="{0C1B839F-6FD8-425C-A072-F58690951DFB}" type="presParOf" srcId="{71045F8C-00FA-488E-A7BD-E2E6753D979D}" destId="{E7297F21-D4FD-4A41-AE58-814D01A6B5E7}" srcOrd="17" destOrd="0" presId="urn:microsoft.com/office/officeart/2005/8/layout/target3"/>
    <dgm:cxn modelId="{DCF598DC-50DE-42B0-B21C-5B420201923A}" type="presParOf" srcId="{71045F8C-00FA-488E-A7BD-E2E6753D979D}" destId="{59F530CB-4999-43B3-A00D-6AB53886BD77}" srcOrd="18" destOrd="0" presId="urn:microsoft.com/office/officeart/2005/8/layout/target3"/>
    <dgm:cxn modelId="{ED3BF5B9-57E2-496A-8EDE-936AF9CD975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3284984" cy="32849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1642492" y="0"/>
          <a:ext cx="6350396" cy="32849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Název školy: Základní škola Dolní Benešov, příspěvková organizace   </a:t>
          </a:r>
        </a:p>
      </dsp:txBody>
      <dsp:txXfrm>
        <a:off x="1642492" y="0"/>
        <a:ext cx="6350396" cy="525597"/>
      </dsp:txXfrm>
    </dsp:sp>
    <dsp:sp modelId="{851BB866-B6AE-4566-893F-4C635BA974FC}">
      <dsp:nvSpPr>
        <dsp:cNvPr id="0" name=""/>
        <dsp:cNvSpPr/>
      </dsp:nvSpPr>
      <dsp:spPr>
        <a:xfrm>
          <a:off x="1961356" y="512569"/>
          <a:ext cx="2595137" cy="25951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1642492" y="525597"/>
          <a:ext cx="6350396" cy="25951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Autor: Mgr. Lucie Hamplová</a:t>
          </a:r>
        </a:p>
      </dsp:txBody>
      <dsp:txXfrm>
        <a:off x="1642492" y="525597"/>
        <a:ext cx="6350396" cy="525597"/>
      </dsp:txXfrm>
    </dsp:sp>
    <dsp:sp modelId="{902074E1-B931-4618-97F1-FADBE82E9C3C}">
      <dsp:nvSpPr>
        <dsp:cNvPr id="0" name=""/>
        <dsp:cNvSpPr/>
      </dsp:nvSpPr>
      <dsp:spPr>
        <a:xfrm>
          <a:off x="689846" y="1051194"/>
          <a:ext cx="1905290" cy="190529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1642492" y="1051194"/>
          <a:ext cx="6350396" cy="19052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VY_32_INOVACE_18_Matematika 6. a 7.r.</a:t>
          </a:r>
          <a:endParaRPr lang="cs-CZ" sz="1800" kern="1200" dirty="0"/>
        </a:p>
      </dsp:txBody>
      <dsp:txXfrm>
        <a:off x="1642492" y="1051194"/>
        <a:ext cx="6350396" cy="525597"/>
      </dsp:txXfrm>
    </dsp:sp>
    <dsp:sp modelId="{648967D3-ED80-4214-8D87-4E7012561E4A}">
      <dsp:nvSpPr>
        <dsp:cNvPr id="0" name=""/>
        <dsp:cNvSpPr/>
      </dsp:nvSpPr>
      <dsp:spPr>
        <a:xfrm>
          <a:off x="1034769" y="1576792"/>
          <a:ext cx="1215444" cy="12154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1642492" y="1725003"/>
          <a:ext cx="6350396" cy="12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Téma: </a:t>
          </a:r>
          <a:r>
            <a:rPr lang="cs-CZ" sz="1800" kern="1200" dirty="0" smtClean="0"/>
            <a:t> Hranoly, úvod.</a:t>
          </a:r>
          <a:endParaRPr lang="cs-CZ" sz="1800" kern="1200" dirty="0"/>
        </a:p>
      </dsp:txBody>
      <dsp:txXfrm>
        <a:off x="1642492" y="1725003"/>
        <a:ext cx="6350396" cy="525597"/>
      </dsp:txXfrm>
    </dsp:sp>
    <dsp:sp modelId="{6821E7C9-5E4B-45FA-8F82-01E6F26FAA25}">
      <dsp:nvSpPr>
        <dsp:cNvPr id="0" name=""/>
        <dsp:cNvSpPr/>
      </dsp:nvSpPr>
      <dsp:spPr>
        <a:xfrm>
          <a:off x="1379693" y="2102389"/>
          <a:ext cx="525597" cy="525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642492" y="2102389"/>
          <a:ext cx="6350396" cy="525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projektu:CZ.1.07/1.4.00/21.1262</a:t>
          </a:r>
        </a:p>
      </dsp:txBody>
      <dsp:txXfrm>
        <a:off x="1642492" y="2102389"/>
        <a:ext cx="6350396" cy="525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8AC20F-DA7A-4141-A7D7-BC0A991DB483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0491C-4FD2-4BCF-B025-2CEA365E94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47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91442-F079-499B-BA78-E1ECB17F827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77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299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07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206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56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30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7688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309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73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530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579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689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08B32-FFA0-437C-8566-E429E9D4B6A8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8D873-B277-4BC2-964D-B8FA2BE5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873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/>
          </a:p>
          <a:p>
            <a:r>
              <a:rPr lang="cs-CZ" dirty="0"/>
              <a:t>	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685800"/>
            <a:ext cx="54102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155819699"/>
              </p:ext>
            </p:extLst>
          </p:nvPr>
        </p:nvGraphicFramePr>
        <p:xfrm>
          <a:off x="251520" y="2276872"/>
          <a:ext cx="7992888" cy="328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4954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24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Procvičení názvů hranolů</a:t>
            </a:r>
          </a:p>
          <a:p>
            <a:r>
              <a:rPr lang="cs-CZ" dirty="0" smtClean="0"/>
              <a:t>Procvičení pojmů: podstava hranolu, boční stěny, boční hrany, hrany podstavy a  výška hranolu.</a:t>
            </a:r>
          </a:p>
          <a:p>
            <a:r>
              <a:rPr lang="cs-CZ" dirty="0" smtClean="0"/>
              <a:t>Síť hranolu.</a:t>
            </a:r>
          </a:p>
          <a:p>
            <a:r>
              <a:rPr lang="cs-CZ" dirty="0" smtClean="0"/>
              <a:t>Povrch hranolu.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36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rychle 3"/>
          <p:cNvSpPr/>
          <p:nvPr/>
        </p:nvSpPr>
        <p:spPr>
          <a:xfrm>
            <a:off x="611560" y="1268760"/>
            <a:ext cx="1728192" cy="16829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2915816" y="356646"/>
            <a:ext cx="1216152" cy="2688324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4974913" y="596698"/>
            <a:ext cx="1800200" cy="244827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estiúhelník 7"/>
          <p:cNvSpPr/>
          <p:nvPr/>
        </p:nvSpPr>
        <p:spPr>
          <a:xfrm>
            <a:off x="786124" y="364502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>
            <a:endCxn id="63" idx="0"/>
          </p:cNvCxnSpPr>
          <p:nvPr/>
        </p:nvCxnSpPr>
        <p:spPr>
          <a:xfrm>
            <a:off x="1846828" y="4102224"/>
            <a:ext cx="0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8" idx="1"/>
          </p:cNvCxnSpPr>
          <p:nvPr/>
        </p:nvCxnSpPr>
        <p:spPr>
          <a:xfrm>
            <a:off x="1618228" y="4559424"/>
            <a:ext cx="1444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8" idx="2"/>
          </p:cNvCxnSpPr>
          <p:nvPr/>
        </p:nvCxnSpPr>
        <p:spPr>
          <a:xfrm flipH="1">
            <a:off x="971600" y="4559424"/>
            <a:ext cx="43124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8" idx="3"/>
            <a:endCxn id="63" idx="3"/>
          </p:cNvCxnSpPr>
          <p:nvPr/>
        </p:nvCxnSpPr>
        <p:spPr>
          <a:xfrm>
            <a:off x="786124" y="4102224"/>
            <a:ext cx="0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8" idx="4"/>
          </p:cNvCxnSpPr>
          <p:nvPr/>
        </p:nvCxnSpPr>
        <p:spPr>
          <a:xfrm flipH="1">
            <a:off x="993162" y="3645024"/>
            <a:ext cx="21562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8" idx="5"/>
          </p:cNvCxnSpPr>
          <p:nvPr/>
        </p:nvCxnSpPr>
        <p:spPr>
          <a:xfrm>
            <a:off x="1618228" y="3645024"/>
            <a:ext cx="1444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63" idx="3"/>
            <a:endCxn id="63" idx="2"/>
          </p:cNvCxnSpPr>
          <p:nvPr/>
        </p:nvCxnSpPr>
        <p:spPr>
          <a:xfrm>
            <a:off x="786124" y="5276056"/>
            <a:ext cx="228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>
            <a:stCxn id="63" idx="2"/>
          </p:cNvCxnSpPr>
          <p:nvPr/>
        </p:nvCxnSpPr>
        <p:spPr>
          <a:xfrm>
            <a:off x="1014724" y="5733256"/>
            <a:ext cx="6049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endCxn id="63" idx="0"/>
          </p:cNvCxnSpPr>
          <p:nvPr/>
        </p:nvCxnSpPr>
        <p:spPr>
          <a:xfrm flipV="1">
            <a:off x="1619672" y="5276056"/>
            <a:ext cx="227156" cy="457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vnoramenný trojúhelník 41"/>
          <p:cNvSpPr/>
          <p:nvPr/>
        </p:nvSpPr>
        <p:spPr>
          <a:xfrm>
            <a:off x="2882969" y="3501008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>
            <a:stCxn id="42" idx="2"/>
          </p:cNvCxnSpPr>
          <p:nvPr/>
        </p:nvCxnSpPr>
        <p:spPr>
          <a:xfrm>
            <a:off x="2882969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>
            <a:stCxn id="42" idx="4"/>
          </p:cNvCxnSpPr>
          <p:nvPr/>
        </p:nvCxnSpPr>
        <p:spPr>
          <a:xfrm>
            <a:off x="3943673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2882969" y="5733256"/>
            <a:ext cx="10607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Kosoúhelník 49"/>
          <p:cNvSpPr/>
          <p:nvPr/>
        </p:nvSpPr>
        <p:spPr>
          <a:xfrm>
            <a:off x="4659547" y="3496816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4658861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652120" y="4415408"/>
            <a:ext cx="0" cy="13718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vnoramenný trojúhelník 54"/>
          <p:cNvSpPr/>
          <p:nvPr/>
        </p:nvSpPr>
        <p:spPr>
          <a:xfrm>
            <a:off x="2882969" y="4818856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7" name="Přímá spojnice 56"/>
          <p:cNvCxnSpPr>
            <a:stCxn id="42" idx="0"/>
            <a:endCxn id="55" idx="0"/>
          </p:cNvCxnSpPr>
          <p:nvPr/>
        </p:nvCxnSpPr>
        <p:spPr>
          <a:xfrm>
            <a:off x="3413321" y="35010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Kosoúhelník 57"/>
          <p:cNvSpPr/>
          <p:nvPr/>
        </p:nvSpPr>
        <p:spPr>
          <a:xfrm>
            <a:off x="4658861" y="4914203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0" name="Přímá spojnice 59"/>
          <p:cNvCxnSpPr/>
          <p:nvPr/>
        </p:nvCxnSpPr>
        <p:spPr>
          <a:xfrm>
            <a:off x="5875699" y="3501008"/>
            <a:ext cx="0" cy="14131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860032" y="3496816"/>
            <a:ext cx="0" cy="1417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Šestiúhelník 62"/>
          <p:cNvSpPr/>
          <p:nvPr/>
        </p:nvSpPr>
        <p:spPr>
          <a:xfrm>
            <a:off x="786124" y="4818856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TextovéPole 74"/>
          <p:cNvSpPr txBox="1"/>
          <p:nvPr/>
        </p:nvSpPr>
        <p:spPr>
          <a:xfrm>
            <a:off x="900424" y="596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2627784" y="59669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659548" y="781364"/>
            <a:ext cx="385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922358" y="31274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2915816" y="3460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516185" y="33549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6012160" y="3728456"/>
            <a:ext cx="27975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  pravidelný trojboký h.</a:t>
            </a:r>
          </a:p>
          <a:p>
            <a:r>
              <a:rPr lang="cs-CZ" dirty="0" smtClean="0"/>
              <a:t>…  krychle</a:t>
            </a:r>
          </a:p>
          <a:p>
            <a:r>
              <a:rPr lang="cs-CZ" dirty="0" smtClean="0"/>
              <a:t>…  pravidelný čtyřboký h.</a:t>
            </a:r>
          </a:p>
          <a:p>
            <a:r>
              <a:rPr lang="cs-CZ" dirty="0" smtClean="0"/>
              <a:t>…  kvádr</a:t>
            </a:r>
          </a:p>
          <a:p>
            <a:r>
              <a:rPr lang="cs-CZ" dirty="0" smtClean="0"/>
              <a:t>…  pravidelný šestiboký h.</a:t>
            </a:r>
          </a:p>
          <a:p>
            <a:r>
              <a:rPr lang="cs-CZ" dirty="0" smtClean="0"/>
              <a:t>…  čtyřboký h.</a:t>
            </a:r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5920779" y="3299209"/>
            <a:ext cx="2980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Úkol: Přiřaď číslo obrázků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6012160" y="5516720"/>
            <a:ext cx="2888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Úkol: Vytáhni barevně, které údaje v jednotlivých hranolech potřebuješ znát,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k výpočtu povrchu.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570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rychle 3"/>
          <p:cNvSpPr/>
          <p:nvPr/>
        </p:nvSpPr>
        <p:spPr>
          <a:xfrm>
            <a:off x="611560" y="1268760"/>
            <a:ext cx="1728192" cy="16829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2915816" y="356646"/>
            <a:ext cx="1216152" cy="2688324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4974913" y="596698"/>
            <a:ext cx="1800200" cy="244827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estiúhelník 7"/>
          <p:cNvSpPr/>
          <p:nvPr/>
        </p:nvSpPr>
        <p:spPr>
          <a:xfrm>
            <a:off x="786124" y="3645024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>
            <a:endCxn id="63" idx="0"/>
          </p:cNvCxnSpPr>
          <p:nvPr/>
        </p:nvCxnSpPr>
        <p:spPr>
          <a:xfrm>
            <a:off x="1846828" y="4102224"/>
            <a:ext cx="0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8" idx="1"/>
          </p:cNvCxnSpPr>
          <p:nvPr/>
        </p:nvCxnSpPr>
        <p:spPr>
          <a:xfrm>
            <a:off x="1618228" y="4559424"/>
            <a:ext cx="1444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8" idx="2"/>
          </p:cNvCxnSpPr>
          <p:nvPr/>
        </p:nvCxnSpPr>
        <p:spPr>
          <a:xfrm flipH="1">
            <a:off x="971600" y="4559424"/>
            <a:ext cx="43124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8" idx="3"/>
            <a:endCxn id="63" idx="3"/>
          </p:cNvCxnSpPr>
          <p:nvPr/>
        </p:nvCxnSpPr>
        <p:spPr>
          <a:xfrm>
            <a:off x="786124" y="4102224"/>
            <a:ext cx="0" cy="1173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stCxn id="8" idx="4"/>
          </p:cNvCxnSpPr>
          <p:nvPr/>
        </p:nvCxnSpPr>
        <p:spPr>
          <a:xfrm flipH="1">
            <a:off x="993162" y="3645024"/>
            <a:ext cx="21562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8" idx="5"/>
          </p:cNvCxnSpPr>
          <p:nvPr/>
        </p:nvCxnSpPr>
        <p:spPr>
          <a:xfrm>
            <a:off x="1618228" y="3645024"/>
            <a:ext cx="1444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>
            <a:stCxn id="63" idx="3"/>
            <a:endCxn id="63" idx="2"/>
          </p:cNvCxnSpPr>
          <p:nvPr/>
        </p:nvCxnSpPr>
        <p:spPr>
          <a:xfrm>
            <a:off x="786124" y="5276056"/>
            <a:ext cx="22860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>
            <a:stCxn id="63" idx="2"/>
          </p:cNvCxnSpPr>
          <p:nvPr/>
        </p:nvCxnSpPr>
        <p:spPr>
          <a:xfrm>
            <a:off x="1014724" y="5733256"/>
            <a:ext cx="6049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endCxn id="63" idx="0"/>
          </p:cNvCxnSpPr>
          <p:nvPr/>
        </p:nvCxnSpPr>
        <p:spPr>
          <a:xfrm flipV="1">
            <a:off x="1619672" y="5276056"/>
            <a:ext cx="227156" cy="457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vnoramenný trojúhelník 41"/>
          <p:cNvSpPr/>
          <p:nvPr/>
        </p:nvSpPr>
        <p:spPr>
          <a:xfrm>
            <a:off x="2882969" y="3501008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>
            <a:stCxn id="42" idx="2"/>
          </p:cNvCxnSpPr>
          <p:nvPr/>
        </p:nvCxnSpPr>
        <p:spPr>
          <a:xfrm>
            <a:off x="2882969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>
            <a:stCxn id="42" idx="4"/>
          </p:cNvCxnSpPr>
          <p:nvPr/>
        </p:nvCxnSpPr>
        <p:spPr>
          <a:xfrm>
            <a:off x="3943673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2882969" y="5733256"/>
            <a:ext cx="10607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Kosoúhelník 49"/>
          <p:cNvSpPr/>
          <p:nvPr/>
        </p:nvSpPr>
        <p:spPr>
          <a:xfrm>
            <a:off x="4659547" y="3496816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4658861" y="44154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652120" y="4415408"/>
            <a:ext cx="0" cy="13718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vnoramenný trojúhelník 54"/>
          <p:cNvSpPr/>
          <p:nvPr/>
        </p:nvSpPr>
        <p:spPr>
          <a:xfrm>
            <a:off x="2882969" y="4818856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7" name="Přímá spojnice 56"/>
          <p:cNvCxnSpPr>
            <a:stCxn id="42" idx="0"/>
            <a:endCxn id="55" idx="0"/>
          </p:cNvCxnSpPr>
          <p:nvPr/>
        </p:nvCxnSpPr>
        <p:spPr>
          <a:xfrm>
            <a:off x="3413321" y="3501008"/>
            <a:ext cx="0" cy="1317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Kosoúhelník 57"/>
          <p:cNvSpPr/>
          <p:nvPr/>
        </p:nvSpPr>
        <p:spPr>
          <a:xfrm>
            <a:off x="4658861" y="4914203"/>
            <a:ext cx="1216152" cy="91440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0" name="Přímá spojnice 59"/>
          <p:cNvCxnSpPr/>
          <p:nvPr/>
        </p:nvCxnSpPr>
        <p:spPr>
          <a:xfrm>
            <a:off x="5875699" y="3501008"/>
            <a:ext cx="0" cy="14131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860032" y="3496816"/>
            <a:ext cx="0" cy="1417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Šestiúhelník 62"/>
          <p:cNvSpPr/>
          <p:nvPr/>
        </p:nvSpPr>
        <p:spPr>
          <a:xfrm>
            <a:off x="786124" y="4818856"/>
            <a:ext cx="1060704" cy="9144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TextovéPole 74"/>
          <p:cNvSpPr txBox="1"/>
          <p:nvPr/>
        </p:nvSpPr>
        <p:spPr>
          <a:xfrm>
            <a:off x="900424" y="596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2627784" y="59669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4659548" y="781364"/>
            <a:ext cx="385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922358" y="31274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2915816" y="3460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4516185" y="33549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012160" y="3728456"/>
            <a:ext cx="27975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5…  pravidelný trojboký h.</a:t>
            </a:r>
          </a:p>
          <a:p>
            <a:r>
              <a:rPr lang="cs-CZ" dirty="0" smtClean="0"/>
              <a:t>1…  krychle</a:t>
            </a:r>
          </a:p>
          <a:p>
            <a:r>
              <a:rPr lang="cs-CZ" dirty="0" smtClean="0"/>
              <a:t>2…  pravidelný čtyřboký h.</a:t>
            </a:r>
          </a:p>
          <a:p>
            <a:r>
              <a:rPr lang="cs-CZ" dirty="0" smtClean="0"/>
              <a:t>3…  kvádr</a:t>
            </a:r>
          </a:p>
          <a:p>
            <a:r>
              <a:rPr lang="cs-CZ" dirty="0" smtClean="0"/>
              <a:t>4…  pravidelný šestiboký h.</a:t>
            </a:r>
          </a:p>
          <a:p>
            <a:r>
              <a:rPr lang="cs-CZ" dirty="0" smtClean="0"/>
              <a:t>6…  čtyřboký h.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56317" y="3275692"/>
            <a:ext cx="87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Řešení: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335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476672" y="212923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296063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93695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096975" y="11430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022495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102624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296063" y="11430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8228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75860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890260" y="16138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804660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884789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8228" y="34426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235624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1332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8764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9620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42185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235624" y="34426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239621" y="39164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137253" y="39164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040533" y="48308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954933" y="57520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068421" y="574256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54021" y="48308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698473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596105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499385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413785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505034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612873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4869333" y="23607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7784" y="2071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982822" y="2255711"/>
            <a:ext cx="218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491570" y="35279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444944" y="46028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67784" y="420741"/>
            <a:ext cx="2938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Úkol: Která síť je sítí krychle?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325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476672" y="212923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296063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93695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096975" y="11430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022495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102624" y="2286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296063" y="11430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8228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975860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890260" y="16138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804660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884789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8228" y="34426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235624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1332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8764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962056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42185" y="25282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235624" y="344264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239621" y="39164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137253" y="39164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040533" y="48308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954933" y="575204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068421" y="574256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54021" y="483086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698473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596105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499385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413785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505034" y="46028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612873" y="551723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4869333" y="23607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7784" y="2071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982822" y="2255711"/>
            <a:ext cx="218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491570" y="35279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444944" y="46028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67784" y="461329"/>
            <a:ext cx="1389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 : 2, 4.</a:t>
            </a:r>
          </a:p>
        </p:txBody>
      </p:sp>
    </p:spTree>
    <p:extLst>
      <p:ext uri="{BB962C8B-B14F-4D97-AF65-F5344CB8AC3E}">
        <p14:creationId xmlns:p14="http://schemas.microsoft.com/office/powerpoint/2010/main" val="1477892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Citace: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Veškerý text je tvořen autorem materiálu.</a:t>
            </a:r>
          </a:p>
          <a:p>
            <a:r>
              <a:rPr lang="cs-CZ" dirty="0" smtClean="0"/>
              <a:t>Dne: 31. 5. 2012.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55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192</Words>
  <Application>Microsoft Office PowerPoint</Application>
  <PresentationFormat>Předvádění na obrazovce (4:3)</PresentationFormat>
  <Paragraphs>62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                  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Citace: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                  </dc:title>
  <dc:creator>08H7</dc:creator>
  <cp:lastModifiedBy>08DR</cp:lastModifiedBy>
  <cp:revision>13</cp:revision>
  <dcterms:created xsi:type="dcterms:W3CDTF">2012-05-31T16:49:19Z</dcterms:created>
  <dcterms:modified xsi:type="dcterms:W3CDTF">2012-12-15T18:55:51Z</dcterms:modified>
</cp:coreProperties>
</file>