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</p:sldMasterIdLst>
  <p:notesMasterIdLst>
    <p:notesMasterId r:id="rId9"/>
  </p:notesMasterIdLst>
  <p:sldIdLst>
    <p:sldId id="256" r:id="rId2"/>
    <p:sldId id="257" r:id="rId3"/>
    <p:sldId id="269" r:id="rId4"/>
    <p:sldId id="262" r:id="rId5"/>
    <p:sldId id="268" r:id="rId6"/>
    <p:sldId id="27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00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Msgre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Věra Hadravová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smtClean="0"/>
            <a:t>Chemické rovnice  2 A,B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Pracovní listy - chemie pro 8. a 9. ročník Z 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 </a:t>
          </a:r>
          <a:r>
            <a:rPr lang="cs-CZ" dirty="0"/>
            <a:t>: </a:t>
          </a:r>
          <a:r>
            <a:rPr lang="cs-CZ" dirty="0" smtClean="0"/>
            <a:t>VY_52 _INOVACE_13_Chemické rovnice 2 A,B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1515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Msgre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Věra Hadravová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: </a:t>
          </a:r>
          <a:r>
            <a:rPr lang="cs-CZ" sz="1400" kern="1200" dirty="0" smtClean="0"/>
            <a:t>VY_52 _INOVACE_13_Chemické rovnice 2 A,B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Pracovní listy - chemie pro 8. a 9. ročník Z 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smtClean="0"/>
            <a:t>Chemické rovnice  2 A,B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2192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2371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7203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3439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6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8126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915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6135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619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1264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9490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9457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9370863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763528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147703"/>
              </p:ext>
            </p:extLst>
          </p:nvPr>
        </p:nvGraphicFramePr>
        <p:xfrm>
          <a:off x="1524000" y="1397000"/>
          <a:ext cx="6096000" cy="3210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a 9.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 list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Interaktivní tabule nebo papírové zadání i 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( inovace 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použitím interaktivní tabule nebo tištěné formy zadání i řešení.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řeší písemně </a:t>
                      </a:r>
                      <a:r>
                        <a:rPr lang="cs-CZ" smtClean="0"/>
                        <a:t>uvedené rovnice.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460703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Obsah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39586" y="660758"/>
            <a:ext cx="12375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B0F0"/>
                </a:solidFill>
              </a:rPr>
              <a:t>z</a:t>
            </a:r>
            <a:r>
              <a:rPr lang="cs-CZ" sz="2400" dirty="0" smtClean="0">
                <a:solidFill>
                  <a:srgbClr val="00B0F0"/>
                </a:solidFill>
              </a:rPr>
              <a:t>adání </a:t>
            </a:r>
            <a:r>
              <a:rPr lang="cs-CZ" sz="2400" dirty="0" smtClean="0">
                <a:solidFill>
                  <a:srgbClr val="00B0F0"/>
                </a:solidFill>
              </a:rPr>
              <a:t>A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568" y="1340768"/>
            <a:ext cx="7704856" cy="4678204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r>
              <a:rPr lang="cs-CZ" dirty="0"/>
              <a:t> </a:t>
            </a:r>
            <a:endParaRPr lang="cs-CZ" sz="2400" b="1" dirty="0"/>
          </a:p>
          <a:p>
            <a:r>
              <a:rPr lang="cs-CZ" sz="2800" dirty="0">
                <a:solidFill>
                  <a:srgbClr val="C00000"/>
                </a:solidFill>
              </a:rPr>
              <a:t>Doplň a vyčísli rovnice: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/>
              <a:t>  </a:t>
            </a:r>
            <a:r>
              <a:rPr lang="cs-CZ" sz="2800" dirty="0" smtClean="0"/>
              <a:t>fosfor  </a:t>
            </a:r>
            <a:r>
              <a:rPr lang="cs-CZ" sz="2800" dirty="0"/>
              <a:t>+  chlor   </a:t>
            </a:r>
            <a:r>
              <a:rPr lang="cs-CZ" sz="2800" dirty="0" smtClean="0"/>
              <a:t>     chlorid </a:t>
            </a:r>
            <a:r>
              <a:rPr lang="cs-CZ" sz="2800" dirty="0"/>
              <a:t>fosforitý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/>
              <a:t>  železo +  kyslík  </a:t>
            </a:r>
            <a:r>
              <a:rPr lang="cs-CZ" sz="2800" dirty="0" smtClean="0"/>
              <a:t>    oxid </a:t>
            </a:r>
            <a:r>
              <a:rPr lang="cs-CZ" sz="2800" dirty="0"/>
              <a:t>železitý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 smtClean="0"/>
              <a:t>  křemík  </a:t>
            </a:r>
            <a:r>
              <a:rPr lang="cs-CZ" sz="2800" dirty="0"/>
              <a:t>+  chlor  </a:t>
            </a:r>
            <a:r>
              <a:rPr lang="cs-CZ" sz="2800" dirty="0" smtClean="0"/>
              <a:t>   chlorid </a:t>
            </a:r>
            <a:r>
              <a:rPr lang="cs-CZ" sz="2800" dirty="0"/>
              <a:t>křemičitý 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/>
              <a:t>  </a:t>
            </a:r>
            <a:r>
              <a:rPr lang="cs-CZ" sz="2800" dirty="0" smtClean="0"/>
              <a:t>oxid </a:t>
            </a:r>
            <a:r>
              <a:rPr lang="cs-CZ" sz="2800" dirty="0"/>
              <a:t>stříbrný  </a:t>
            </a:r>
            <a:r>
              <a:rPr lang="cs-CZ" sz="2800" dirty="0" smtClean="0"/>
              <a:t>      stříbro  </a:t>
            </a:r>
            <a:r>
              <a:rPr lang="cs-CZ" sz="2800" dirty="0"/>
              <a:t>+  </a:t>
            </a:r>
            <a:r>
              <a:rPr lang="cs-CZ" sz="2800" dirty="0" smtClean="0"/>
              <a:t>kyslík</a:t>
            </a:r>
          </a:p>
          <a:p>
            <a:pPr lvl="0"/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097" y="2492896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869" y="3339852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097" y="4147542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81" y="5013176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371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460703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Obsah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07904" y="660758"/>
            <a:ext cx="1226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B0F0"/>
                </a:solidFill>
              </a:rPr>
              <a:t>z</a:t>
            </a:r>
            <a:r>
              <a:rPr lang="cs-CZ" sz="2400" dirty="0" smtClean="0">
                <a:solidFill>
                  <a:srgbClr val="00B0F0"/>
                </a:solidFill>
              </a:rPr>
              <a:t>adání </a:t>
            </a:r>
            <a:r>
              <a:rPr lang="cs-CZ" sz="2400" dirty="0" smtClean="0">
                <a:solidFill>
                  <a:srgbClr val="00B0F0"/>
                </a:solidFill>
              </a:rPr>
              <a:t>B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568" y="1340768"/>
            <a:ext cx="7704856" cy="4616648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r>
              <a:rPr lang="cs-CZ" dirty="0"/>
              <a:t> </a:t>
            </a:r>
            <a:endParaRPr lang="cs-CZ" sz="2400" b="1" dirty="0"/>
          </a:p>
          <a:p>
            <a:r>
              <a:rPr lang="cs-CZ" sz="2800" dirty="0">
                <a:solidFill>
                  <a:srgbClr val="C00000"/>
                </a:solidFill>
              </a:rPr>
              <a:t>Doplň a vyčísli rovnice: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/>
              <a:t>  oxid siřičitý  +  kyslík    </a:t>
            </a:r>
            <a:r>
              <a:rPr lang="cs-CZ" sz="2800" dirty="0" smtClean="0"/>
              <a:t>  oxid </a:t>
            </a:r>
            <a:r>
              <a:rPr lang="cs-CZ" sz="2800" dirty="0"/>
              <a:t>sírový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/>
              <a:t>  </a:t>
            </a:r>
            <a:r>
              <a:rPr lang="cs-CZ" sz="2800" dirty="0" smtClean="0"/>
              <a:t>hliník  </a:t>
            </a:r>
            <a:r>
              <a:rPr lang="cs-CZ" sz="2800" dirty="0"/>
              <a:t>+  kyslík  </a:t>
            </a:r>
            <a:r>
              <a:rPr lang="cs-CZ" sz="2800" dirty="0" smtClean="0"/>
              <a:t>    oxid </a:t>
            </a:r>
            <a:r>
              <a:rPr lang="cs-CZ" sz="2800" dirty="0"/>
              <a:t>hlinitý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/>
              <a:t>  </a:t>
            </a:r>
            <a:r>
              <a:rPr lang="cs-CZ" sz="2800" dirty="0" smtClean="0"/>
              <a:t>peroxid </a:t>
            </a:r>
            <a:r>
              <a:rPr lang="cs-CZ" sz="2800" dirty="0"/>
              <a:t>vodíku  </a:t>
            </a:r>
            <a:r>
              <a:rPr lang="cs-CZ" sz="2800" dirty="0" smtClean="0"/>
              <a:t>     voda  </a:t>
            </a:r>
            <a:r>
              <a:rPr lang="cs-CZ" sz="2800" dirty="0"/>
              <a:t>+  kyslík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arenR"/>
            </a:pPr>
            <a:r>
              <a:rPr lang="cs-CZ" sz="2800" dirty="0"/>
              <a:t>  </a:t>
            </a:r>
            <a:r>
              <a:rPr lang="cs-CZ" sz="2800" dirty="0" smtClean="0"/>
              <a:t>dusík  </a:t>
            </a:r>
            <a:r>
              <a:rPr lang="cs-CZ" sz="2800" dirty="0"/>
              <a:t>+  vodík   </a:t>
            </a:r>
            <a:r>
              <a:rPr lang="cs-CZ" sz="2800" dirty="0" smtClean="0"/>
              <a:t>   amoniak</a:t>
            </a:r>
            <a:endParaRPr lang="cs-CZ" sz="2800" dirty="0"/>
          </a:p>
          <a:p>
            <a:pPr marL="457200" lvl="0" indent="-457200">
              <a:buFont typeface="+mj-lt"/>
              <a:buAutoNum type="arabicParenR"/>
            </a:pPr>
            <a:endParaRPr lang="cs-CZ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208" y="2501280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653" y="3344292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429" y="4259560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747" y="5085184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39586" y="260648"/>
            <a:ext cx="1195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ř</a:t>
            </a:r>
            <a:r>
              <a:rPr lang="cs-CZ" sz="2400" dirty="0" smtClean="0">
                <a:solidFill>
                  <a:srgbClr val="00B0F0"/>
                </a:solidFill>
              </a:rPr>
              <a:t>ešení </a:t>
            </a:r>
            <a:r>
              <a:rPr lang="cs-CZ" sz="2400" dirty="0" smtClean="0">
                <a:solidFill>
                  <a:srgbClr val="00B0F0"/>
                </a:solidFill>
              </a:rPr>
              <a:t>A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171" y="692696"/>
            <a:ext cx="8064896" cy="621708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/>
              <a:t>Doplň a vyčísli </a:t>
            </a:r>
            <a:r>
              <a:rPr lang="cs-CZ" sz="2800" dirty="0" smtClean="0"/>
              <a:t>rovnice:    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1) fosfor  </a:t>
            </a:r>
            <a:r>
              <a:rPr lang="cs-CZ" sz="2800" dirty="0"/>
              <a:t>+  chlor   </a:t>
            </a:r>
            <a:r>
              <a:rPr lang="cs-CZ" sz="2800" dirty="0" smtClean="0"/>
              <a:t>    chlorid fosforitý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rgbClr val="C00000"/>
                </a:solidFill>
              </a:rPr>
              <a:t>	P</a:t>
            </a:r>
            <a:r>
              <a:rPr lang="cs-CZ" sz="2800" baseline="-25000" dirty="0" smtClean="0">
                <a:solidFill>
                  <a:srgbClr val="C00000"/>
                </a:solidFill>
              </a:rPr>
              <a:t>4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+  6Cl</a:t>
            </a:r>
            <a:r>
              <a:rPr lang="cs-CZ" sz="2800" baseline="-25000" dirty="0">
                <a:solidFill>
                  <a:srgbClr val="C00000"/>
                </a:solidFill>
              </a:rPr>
              <a:t>2 </a:t>
            </a:r>
            <a:r>
              <a:rPr lang="cs-CZ" sz="2800" dirty="0">
                <a:solidFill>
                  <a:srgbClr val="C00000"/>
                </a:solidFill>
              </a:rPr>
              <a:t>      4 </a:t>
            </a:r>
            <a:r>
              <a:rPr lang="cs-CZ" sz="2800" dirty="0" smtClean="0">
                <a:solidFill>
                  <a:srgbClr val="C00000"/>
                </a:solidFill>
              </a:rPr>
              <a:t>PCl</a:t>
            </a:r>
            <a:r>
              <a:rPr lang="cs-CZ" sz="2800" baseline="-25000" dirty="0" smtClean="0">
                <a:solidFill>
                  <a:srgbClr val="C00000"/>
                </a:solidFill>
              </a:rPr>
              <a:t>3</a:t>
            </a:r>
            <a:endParaRPr lang="cs-CZ" sz="2800" dirty="0" smtClean="0"/>
          </a:p>
          <a:p>
            <a:pPr>
              <a:lnSpc>
                <a:spcPct val="150000"/>
              </a:lnSpc>
            </a:pPr>
            <a:r>
              <a:rPr lang="cs-CZ" sz="2800" dirty="0" smtClean="0"/>
              <a:t>2) železo </a:t>
            </a:r>
            <a:r>
              <a:rPr lang="cs-CZ" sz="2800" dirty="0"/>
              <a:t>+  kyslík  </a:t>
            </a:r>
            <a:r>
              <a:rPr lang="cs-CZ" sz="2800" dirty="0" smtClean="0"/>
              <a:t>     oxid železitý	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rgbClr val="C00000"/>
                </a:solidFill>
              </a:rPr>
              <a:t>	 4 </a:t>
            </a:r>
            <a:r>
              <a:rPr lang="cs-CZ" sz="2800" dirty="0">
                <a:solidFill>
                  <a:srgbClr val="C00000"/>
                </a:solidFill>
              </a:rPr>
              <a:t>Fe  +  3 O</a:t>
            </a:r>
            <a:r>
              <a:rPr lang="cs-CZ" sz="2800" baseline="-25000" dirty="0">
                <a:solidFill>
                  <a:srgbClr val="C00000"/>
                </a:solidFill>
              </a:rPr>
              <a:t>2</a:t>
            </a:r>
            <a:r>
              <a:rPr lang="cs-CZ" sz="2800" dirty="0">
                <a:solidFill>
                  <a:srgbClr val="C00000"/>
                </a:solidFill>
              </a:rPr>
              <a:t>   </a:t>
            </a:r>
            <a:r>
              <a:rPr lang="cs-CZ" sz="2800" dirty="0" smtClean="0">
                <a:solidFill>
                  <a:srgbClr val="C00000"/>
                </a:solidFill>
              </a:rPr>
              <a:t>   2 </a:t>
            </a:r>
            <a:r>
              <a:rPr lang="cs-CZ" sz="2800" dirty="0">
                <a:solidFill>
                  <a:srgbClr val="C00000"/>
                </a:solidFill>
              </a:rPr>
              <a:t>Fe</a:t>
            </a:r>
            <a:r>
              <a:rPr lang="cs-CZ" sz="2800" baseline="-25000" dirty="0">
                <a:solidFill>
                  <a:srgbClr val="C00000"/>
                </a:solidFill>
              </a:rPr>
              <a:t>2</a:t>
            </a:r>
            <a:r>
              <a:rPr lang="cs-CZ" sz="2800" dirty="0">
                <a:solidFill>
                  <a:srgbClr val="C00000"/>
                </a:solidFill>
              </a:rPr>
              <a:t>O</a:t>
            </a:r>
            <a:r>
              <a:rPr lang="cs-CZ" sz="2800" baseline="-25000" dirty="0">
                <a:solidFill>
                  <a:srgbClr val="C00000"/>
                </a:solidFill>
              </a:rPr>
              <a:t>3</a:t>
            </a:r>
            <a:endParaRPr lang="cs-CZ" sz="2800" dirty="0">
              <a:solidFill>
                <a:srgbClr val="C00000"/>
              </a:solidFill>
            </a:endParaRPr>
          </a:p>
          <a:p>
            <a:pPr lvl="0">
              <a:lnSpc>
                <a:spcPct val="150000"/>
              </a:lnSpc>
            </a:pPr>
            <a:r>
              <a:rPr lang="cs-CZ" sz="2800" dirty="0" smtClean="0"/>
              <a:t>3) křemík  </a:t>
            </a:r>
            <a:r>
              <a:rPr lang="cs-CZ" sz="2800" dirty="0"/>
              <a:t>+  chlor  </a:t>
            </a:r>
            <a:r>
              <a:rPr lang="cs-CZ" sz="2800" dirty="0" smtClean="0"/>
              <a:t>    chlorid </a:t>
            </a:r>
            <a:r>
              <a:rPr lang="cs-CZ" sz="2800" dirty="0"/>
              <a:t>křemičitý </a:t>
            </a:r>
            <a:endParaRPr lang="cs-CZ" sz="2800" dirty="0" smtClean="0"/>
          </a:p>
          <a:p>
            <a:pPr lvl="0">
              <a:lnSpc>
                <a:spcPct val="150000"/>
              </a:lnSpc>
            </a:pPr>
            <a:r>
              <a:rPr lang="cs-CZ" sz="2800" dirty="0" smtClean="0"/>
              <a:t>	   </a:t>
            </a:r>
            <a:r>
              <a:rPr lang="cs-CZ" sz="2800" dirty="0">
                <a:solidFill>
                  <a:srgbClr val="C00000"/>
                </a:solidFill>
              </a:rPr>
              <a:t>Si  +  2Cl</a:t>
            </a:r>
            <a:r>
              <a:rPr lang="cs-CZ" sz="2800" baseline="-25000" dirty="0">
                <a:solidFill>
                  <a:srgbClr val="C00000"/>
                </a:solidFill>
              </a:rPr>
              <a:t>2</a:t>
            </a:r>
            <a:r>
              <a:rPr lang="cs-CZ" sz="2800" dirty="0">
                <a:solidFill>
                  <a:srgbClr val="C00000"/>
                </a:solidFill>
              </a:rPr>
              <a:t>   </a:t>
            </a:r>
            <a:r>
              <a:rPr lang="cs-CZ" sz="2800" dirty="0" smtClean="0">
                <a:solidFill>
                  <a:srgbClr val="C00000"/>
                </a:solidFill>
              </a:rPr>
              <a:t>     SiCl</a:t>
            </a:r>
            <a:r>
              <a:rPr lang="cs-CZ" sz="2800" baseline="-25000" dirty="0" smtClean="0">
                <a:solidFill>
                  <a:srgbClr val="C00000"/>
                </a:solidFill>
              </a:rPr>
              <a:t>4</a:t>
            </a:r>
            <a:endParaRPr lang="cs-CZ" sz="2800" dirty="0">
              <a:solidFill>
                <a:srgbClr val="C00000"/>
              </a:solidFill>
            </a:endParaRPr>
          </a:p>
          <a:p>
            <a:pPr lvl="0">
              <a:lnSpc>
                <a:spcPct val="150000"/>
              </a:lnSpc>
            </a:pPr>
            <a:r>
              <a:rPr lang="cs-CZ" sz="2800" dirty="0" smtClean="0"/>
              <a:t>4) oxid stříbrný       stříbro  </a:t>
            </a:r>
            <a:r>
              <a:rPr lang="cs-CZ" sz="2800" dirty="0"/>
              <a:t>+  </a:t>
            </a:r>
            <a:r>
              <a:rPr lang="cs-CZ" sz="2800" dirty="0" smtClean="0"/>
              <a:t>kyslík       </a:t>
            </a:r>
          </a:p>
          <a:p>
            <a:pPr lvl="0">
              <a:lnSpc>
                <a:spcPct val="150000"/>
              </a:lnSpc>
            </a:pPr>
            <a:r>
              <a:rPr lang="cs-CZ" sz="2800" dirty="0">
                <a:solidFill>
                  <a:srgbClr val="C00000"/>
                </a:solidFill>
              </a:rPr>
              <a:t>	</a:t>
            </a:r>
            <a:r>
              <a:rPr lang="cs-CZ" sz="2800" dirty="0" smtClean="0">
                <a:solidFill>
                  <a:srgbClr val="C00000"/>
                </a:solidFill>
              </a:rPr>
              <a:t>2Ag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O        4Ag  </a:t>
            </a:r>
            <a:r>
              <a:rPr lang="cs-CZ" sz="2800" dirty="0">
                <a:solidFill>
                  <a:srgbClr val="C00000"/>
                </a:solidFill>
              </a:rPr>
              <a:t>+  </a:t>
            </a:r>
            <a:r>
              <a:rPr lang="cs-CZ" sz="2800" dirty="0" smtClean="0">
                <a:solidFill>
                  <a:srgbClr val="C00000"/>
                </a:solidFill>
              </a:rPr>
              <a:t>O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endParaRPr lang="cs-CZ" sz="2800" dirty="0"/>
          </a:p>
          <a:p>
            <a:r>
              <a:rPr lang="cs-CZ" sz="2000" dirty="0"/>
              <a:t>    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17" y="2276872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131" y="2947045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047" y="3560400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000" y="4810075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131" y="1628800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183269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093296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722" y="5405913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4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Obsah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39586" y="231031"/>
            <a:ext cx="118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B0F0"/>
                </a:solidFill>
              </a:rPr>
              <a:t>ř</a:t>
            </a:r>
            <a:r>
              <a:rPr lang="cs-CZ" sz="2400" dirty="0" smtClean="0">
                <a:solidFill>
                  <a:srgbClr val="00B0F0"/>
                </a:solidFill>
              </a:rPr>
              <a:t>ešení </a:t>
            </a:r>
            <a:r>
              <a:rPr lang="cs-CZ" sz="2400" dirty="0" smtClean="0">
                <a:solidFill>
                  <a:srgbClr val="00B0F0"/>
                </a:solidFill>
              </a:rPr>
              <a:t>B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742047"/>
            <a:ext cx="7992888" cy="590931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srgbClr val="C00000"/>
                </a:solidFill>
              </a:rPr>
              <a:t>Doplň a vyčísli rovnice</a:t>
            </a:r>
            <a:r>
              <a:rPr lang="cs-CZ" sz="2800" dirty="0" smtClean="0">
                <a:solidFill>
                  <a:srgbClr val="C00000"/>
                </a:solidFill>
              </a:rPr>
              <a:t>:</a:t>
            </a:r>
            <a:endParaRPr lang="cs-CZ" sz="2800" dirty="0"/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/>
              <a:t>oxid </a:t>
            </a:r>
            <a:r>
              <a:rPr lang="cs-CZ" sz="2800" dirty="0"/>
              <a:t>siřičitý </a:t>
            </a:r>
            <a:r>
              <a:rPr lang="cs-CZ" sz="2800" dirty="0" smtClean="0"/>
              <a:t>+ </a:t>
            </a:r>
            <a:r>
              <a:rPr lang="cs-CZ" sz="2800" dirty="0"/>
              <a:t>kyslík     oxid </a:t>
            </a:r>
            <a:r>
              <a:rPr lang="cs-CZ" sz="2800" dirty="0" smtClean="0"/>
              <a:t>sírový    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srgbClr val="C00000"/>
                </a:solidFill>
              </a:rPr>
              <a:t>	</a:t>
            </a:r>
            <a:r>
              <a:rPr lang="cs-CZ" sz="2800" dirty="0" smtClean="0">
                <a:solidFill>
                  <a:srgbClr val="C00000"/>
                </a:solidFill>
              </a:rPr>
              <a:t>2SO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 + O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      2 SO</a:t>
            </a:r>
            <a:r>
              <a:rPr lang="cs-CZ" sz="2800" baseline="-25000" dirty="0" smtClean="0">
                <a:solidFill>
                  <a:srgbClr val="C00000"/>
                </a:solidFill>
              </a:rPr>
              <a:t>3</a:t>
            </a:r>
            <a:endParaRPr lang="cs-CZ" sz="2800" dirty="0" smtClean="0">
              <a:solidFill>
                <a:srgbClr val="C00000"/>
              </a:solidFill>
            </a:endParaRPr>
          </a:p>
          <a:p>
            <a:pPr lvl="0">
              <a:lnSpc>
                <a:spcPct val="150000"/>
              </a:lnSpc>
            </a:pPr>
            <a:r>
              <a:rPr lang="cs-CZ" sz="2800" dirty="0" smtClean="0"/>
              <a:t>2)  hliník + kyslík     oxid hlinitý           </a:t>
            </a:r>
          </a:p>
          <a:p>
            <a:pPr lvl="0">
              <a:lnSpc>
                <a:spcPct val="150000"/>
              </a:lnSpc>
            </a:pPr>
            <a:r>
              <a:rPr lang="cs-CZ" sz="2800" dirty="0">
                <a:solidFill>
                  <a:srgbClr val="C00000"/>
                </a:solidFill>
              </a:rPr>
              <a:t>	</a:t>
            </a:r>
            <a:r>
              <a:rPr lang="cs-CZ" sz="2800" dirty="0" smtClean="0">
                <a:solidFill>
                  <a:srgbClr val="C00000"/>
                </a:solidFill>
              </a:rPr>
              <a:t>4 </a:t>
            </a:r>
            <a:r>
              <a:rPr lang="cs-CZ" sz="2800" dirty="0">
                <a:solidFill>
                  <a:srgbClr val="C00000"/>
                </a:solidFill>
              </a:rPr>
              <a:t>Al  +  3 O</a:t>
            </a:r>
            <a:r>
              <a:rPr lang="cs-CZ" sz="2800" baseline="-25000" dirty="0">
                <a:solidFill>
                  <a:srgbClr val="C00000"/>
                </a:solidFill>
              </a:rPr>
              <a:t>2</a:t>
            </a:r>
            <a:r>
              <a:rPr lang="cs-CZ" sz="2800" dirty="0">
                <a:solidFill>
                  <a:srgbClr val="C00000"/>
                </a:solidFill>
              </a:rPr>
              <a:t>   </a:t>
            </a:r>
            <a:r>
              <a:rPr lang="cs-CZ" sz="2800" dirty="0" smtClean="0">
                <a:solidFill>
                  <a:srgbClr val="C00000"/>
                </a:solidFill>
              </a:rPr>
              <a:t> 2 </a:t>
            </a:r>
            <a:r>
              <a:rPr lang="cs-CZ" sz="2800" dirty="0">
                <a:solidFill>
                  <a:srgbClr val="C00000"/>
                </a:solidFill>
              </a:rPr>
              <a:t>Al</a:t>
            </a:r>
            <a:r>
              <a:rPr lang="cs-CZ" sz="2800" baseline="-25000" dirty="0">
                <a:solidFill>
                  <a:srgbClr val="C00000"/>
                </a:solidFill>
              </a:rPr>
              <a:t>2</a:t>
            </a:r>
            <a:r>
              <a:rPr lang="cs-CZ" sz="2800" dirty="0">
                <a:solidFill>
                  <a:srgbClr val="C00000"/>
                </a:solidFill>
              </a:rPr>
              <a:t>O</a:t>
            </a:r>
            <a:r>
              <a:rPr lang="cs-CZ" sz="2800" baseline="-25000" dirty="0">
                <a:solidFill>
                  <a:srgbClr val="C00000"/>
                </a:solidFill>
              </a:rPr>
              <a:t>3</a:t>
            </a:r>
            <a:endParaRPr lang="cs-CZ" sz="2800" dirty="0">
              <a:solidFill>
                <a:srgbClr val="C00000"/>
              </a:solidFill>
            </a:endParaRPr>
          </a:p>
          <a:p>
            <a:pPr lvl="0">
              <a:lnSpc>
                <a:spcPct val="150000"/>
              </a:lnSpc>
            </a:pPr>
            <a:r>
              <a:rPr lang="cs-CZ" sz="2800" dirty="0" smtClean="0"/>
              <a:t>3)  peroxid </a:t>
            </a:r>
            <a:r>
              <a:rPr lang="cs-CZ" sz="2800" dirty="0"/>
              <a:t>vodíku  </a:t>
            </a:r>
            <a:r>
              <a:rPr lang="cs-CZ" sz="2800" dirty="0" smtClean="0"/>
              <a:t>    voda + kyslík       </a:t>
            </a:r>
          </a:p>
          <a:p>
            <a:pPr lvl="0">
              <a:lnSpc>
                <a:spcPct val="150000"/>
              </a:lnSpc>
            </a:pPr>
            <a:r>
              <a:rPr lang="cs-CZ" sz="2800" dirty="0">
                <a:solidFill>
                  <a:srgbClr val="C00000"/>
                </a:solidFill>
              </a:rPr>
              <a:t>	</a:t>
            </a:r>
            <a:r>
              <a:rPr lang="cs-CZ" sz="2800" dirty="0" smtClean="0">
                <a:solidFill>
                  <a:srgbClr val="C00000"/>
                </a:solidFill>
              </a:rPr>
              <a:t>2H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O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      2H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O</a:t>
            </a:r>
            <a:r>
              <a:rPr lang="cs-CZ" sz="2800" baseline="-250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+ O</a:t>
            </a:r>
            <a:r>
              <a:rPr lang="cs-CZ" sz="2800" baseline="-25000" dirty="0">
                <a:solidFill>
                  <a:srgbClr val="C00000"/>
                </a:solidFill>
              </a:rPr>
              <a:t>2 </a:t>
            </a:r>
            <a:endParaRPr lang="cs-CZ" sz="2800" dirty="0">
              <a:solidFill>
                <a:srgbClr val="C00000"/>
              </a:solidFill>
            </a:endParaRPr>
          </a:p>
          <a:p>
            <a:pPr lvl="0">
              <a:lnSpc>
                <a:spcPct val="150000"/>
              </a:lnSpc>
            </a:pPr>
            <a:r>
              <a:rPr lang="cs-CZ" sz="2800" dirty="0" smtClean="0"/>
              <a:t>4)  dusík +  vodík      amoniak                 </a:t>
            </a:r>
          </a:p>
          <a:p>
            <a:pPr lvl="0">
              <a:lnSpc>
                <a:spcPct val="150000"/>
              </a:lnSpc>
            </a:pPr>
            <a:r>
              <a:rPr lang="cs-CZ" sz="2800" dirty="0"/>
              <a:t>	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N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  </a:t>
            </a:r>
            <a:r>
              <a:rPr lang="cs-CZ" sz="2800" dirty="0">
                <a:solidFill>
                  <a:srgbClr val="C00000"/>
                </a:solidFill>
              </a:rPr>
              <a:t>+   3H</a:t>
            </a:r>
            <a:r>
              <a:rPr lang="cs-CZ" sz="2800" baseline="-25000" dirty="0">
                <a:solidFill>
                  <a:srgbClr val="C00000"/>
                </a:solidFill>
              </a:rPr>
              <a:t>2    </a:t>
            </a:r>
            <a:r>
              <a:rPr lang="cs-CZ" sz="2800" dirty="0">
                <a:solidFill>
                  <a:srgbClr val="C00000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2NH</a:t>
            </a:r>
            <a:r>
              <a:rPr lang="cs-CZ" sz="2800" baseline="-25000" dirty="0" smtClean="0">
                <a:solidFill>
                  <a:srgbClr val="C00000"/>
                </a:solidFill>
              </a:rPr>
              <a:t>3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586" y="1700808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281" y="2988568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645" y="4221088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824189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281" y="2332112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475" y="3544302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672" y="5517232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858" y="6165304"/>
            <a:ext cx="409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924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183880" cy="10801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archiv autorky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</TotalTime>
  <Words>202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Vlada</cp:lastModifiedBy>
  <cp:revision>81</cp:revision>
  <dcterms:created xsi:type="dcterms:W3CDTF">2011-08-21T15:31:45Z</dcterms:created>
  <dcterms:modified xsi:type="dcterms:W3CDTF">2011-12-31T16:28:52Z</dcterms:modified>
</cp:coreProperties>
</file>