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02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EE6AB80-5241-49E9-8001-7ECDC0F2BF9E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8F8D704-E36E-43EB-8465-1D3C31F6C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C395D-641D-410B-9C93-090248399921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89306-18E6-4B8C-B01E-8DB835E410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8290A-FA8D-4403-94B5-BD6826E3588B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4CC90-98E5-4522-8BB0-16B2F7FB99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BFE0D-EB44-4313-8AFE-05B69E9E4F8A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F8C58-5B8E-4AC3-B6EC-413F0C9DE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1A5B28-A5BB-4A49-BCF2-CD18E5DB77F8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C00C8-5FBA-4F81-B239-47F83CF745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D3E5F-18AA-42AE-889D-2DC443AC671F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17076-17D6-40F8-B366-A7D57D0EE9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3F750-53FF-4438-8034-BBDFFD7D7976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4587C-63BF-4C05-BCD7-4A776B70A2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035E0-6BB4-474D-AF11-F3FB4D95603B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3E053-FB36-4F2E-BA05-D18FD4915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3B318B-1815-47C5-B0E2-6309DE9EB510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5C5EA-D043-43E6-AE5A-B1FF7E5940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023AF-038B-4570-B12C-139A9F03149F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E716AB-2855-4A0E-B8DD-79FCA3A3BF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6FE7A-4F26-449B-8793-42AD869A0613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06E09-7FE7-4B94-8A77-C72509DF6A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F9F8C-4FA1-47C3-B8A0-D0B884D10B3B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CB0B5-4D44-4E0E-ACD8-1354118773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F0DE8B-6BD1-4AE7-BBFC-C7943995048F}" type="datetimeFigureOut">
              <a:rPr lang="cs-CZ"/>
              <a:pPr>
                <a:defRPr/>
              </a:pPr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823C0C-4E92-4164-9FC1-A1169A86FE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Technické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Kapalné krystaly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Lineární součástky elektronických obvodů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Miroslav Široký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únor 2013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OPVK_1.5_DUM_III/2_TAP3_SR009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09VYSTUPY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VY_32_INOVACE_TAP3_SR009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ahoma" pitchFamily="34" charset="0"/>
                        </a:rPr>
                        <a:t>Kapalné krystaly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– princip, vlastnosti a využití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857250" y="-214313"/>
            <a:ext cx="7558088" cy="1470026"/>
          </a:xfrm>
        </p:spPr>
        <p:txBody>
          <a:bodyPr/>
          <a:lstStyle/>
          <a:p>
            <a:r>
              <a:rPr lang="cs-CZ" smtClean="0"/>
              <a:t>Kapalné krystaly</a:t>
            </a:r>
          </a:p>
        </p:txBody>
      </p:sp>
      <p:sp>
        <p:nvSpPr>
          <p:cNvPr id="3075" name="Podnadpis 2"/>
          <p:cNvSpPr>
            <a:spLocks noGrp="1"/>
          </p:cNvSpPr>
          <p:nvPr>
            <p:ph type="subTitle" idx="1"/>
          </p:nvPr>
        </p:nvSpPr>
        <p:spPr>
          <a:xfrm>
            <a:off x="857250" y="1000125"/>
            <a:ext cx="7572375" cy="5500688"/>
          </a:xfrm>
        </p:spPr>
        <p:txBody>
          <a:bodyPr/>
          <a:lstStyle/>
          <a:p>
            <a:pPr algn="l">
              <a:buFont typeface="Arial" charset="0"/>
              <a:buChar char="•"/>
            </a:pPr>
            <a:r>
              <a:rPr lang="cs-CZ" smtClean="0">
                <a:solidFill>
                  <a:schemeClr val="tx1"/>
                </a:solidFill>
              </a:rPr>
              <a:t>Jsou pevné látky, jejichž stavební částice (atomy, ionty či molekuly) jsou v prostoru uspořádány do pravidelných krystalových mřížek</a:t>
            </a:r>
          </a:p>
          <a:p>
            <a:pPr algn="l">
              <a:buFont typeface="Arial" charset="0"/>
              <a:buChar char="•"/>
            </a:pPr>
            <a:r>
              <a:rPr lang="cs-CZ" smtClean="0">
                <a:solidFill>
                  <a:schemeClr val="tx1"/>
                </a:solidFill>
              </a:rPr>
              <a:t>Kapaliny jsou látky bez krystalické struktury, které mohou snadno měnit tvar díky tomu, že molekuly jsou vzájemně vázány mnohem menšími silami než u pevných látek</a:t>
            </a:r>
          </a:p>
          <a:p>
            <a:pPr algn="l">
              <a:buFont typeface="Arial" charset="0"/>
              <a:buChar char="•"/>
            </a:pPr>
            <a:endParaRPr lang="cs-CZ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idx="1"/>
          </p:nvPr>
        </p:nvSpPr>
        <p:spPr>
          <a:xfrm>
            <a:off x="785813" y="357188"/>
            <a:ext cx="7900987" cy="5768975"/>
          </a:xfrm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Kapalné krystaly jsou organické látky, které vytvářejí přechod mezi pevnými látkami a kapalinami. Jsou kapalné podobně jako kapaliny, ale jejich molekuly jsou pravidelně uspořádány podobně jako v pevných látkách (krystalických látkách)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Aby získala příslušná organická látka vlastnost kapalných krystalů, musí být rozpuštěna ve vodním roztoku. V něm se molekuly látky uspořádávají do pravidelné struktury a vytvářejí tak homogenní, ale už ne izotropní roztok. Roztok se pak chová jako krystal.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idx="1"/>
          </p:nvPr>
        </p:nvSpPr>
        <p:spPr>
          <a:xfrm>
            <a:off x="785813" y="285750"/>
            <a:ext cx="7900987" cy="5840413"/>
          </a:xfrm>
        </p:spPr>
        <p:txBody>
          <a:bodyPr/>
          <a:lstStyle/>
          <a:p>
            <a:r>
              <a:rPr lang="cs-CZ" smtClean="0"/>
              <a:t>Toto chování roztoku vyplývá z vnitřního uspořádání kapalných krystalů. </a:t>
            </a:r>
          </a:p>
          <a:p>
            <a:r>
              <a:rPr lang="cs-CZ" smtClean="0"/>
              <a:t>Kapalné krystaly jsou známy ve trojím uspořádání: </a:t>
            </a:r>
          </a:p>
          <a:p>
            <a:r>
              <a:rPr lang="cs-CZ" smtClean="0"/>
              <a:t>1. </a:t>
            </a:r>
            <a:r>
              <a:rPr lang="cs-CZ" i="1" smtClean="0"/>
              <a:t>smektické kapalné krystaly </a:t>
            </a:r>
            <a:r>
              <a:rPr lang="cs-CZ" smtClean="0"/>
              <a:t>- podlouhlé molekuly doutníkového tvaru jsou uspořádány tak, že jejich osy jsou navzájem rovnoběžné a jsou uspořádané po vrstvách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sah 2"/>
          <p:cNvSpPr>
            <a:spLocks noGrp="1"/>
          </p:cNvSpPr>
          <p:nvPr>
            <p:ph idx="1"/>
          </p:nvPr>
        </p:nvSpPr>
        <p:spPr>
          <a:xfrm>
            <a:off x="785813" y="214313"/>
            <a:ext cx="7900987" cy="6500812"/>
          </a:xfrm>
        </p:spPr>
        <p:txBody>
          <a:bodyPr/>
          <a:lstStyle/>
          <a:p>
            <a:r>
              <a:rPr lang="cs-CZ" smtClean="0"/>
              <a:t>2. </a:t>
            </a:r>
            <a:r>
              <a:rPr lang="cs-CZ" i="1" smtClean="0"/>
              <a:t>nematické kapalné krystaly </a:t>
            </a:r>
            <a:r>
              <a:rPr lang="cs-CZ" smtClean="0"/>
              <a:t>- molekuly jsou uspořádány tak, že jejich osy jsou navzájem rovnoběžné, ale nejsou uspořádány ve vrstvách</a:t>
            </a:r>
          </a:p>
          <a:p>
            <a:pPr>
              <a:buFont typeface="Arial" charset="0"/>
              <a:buNone/>
            </a:pPr>
            <a:r>
              <a:rPr lang="cs-CZ" smtClean="0"/>
              <a:t>	Molekuly jedné vrstvy jsou napěchovány mezi molekuly další vrstvy.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r>
              <a:rPr lang="cs-CZ" smtClean="0"/>
              <a:t>3. </a:t>
            </a:r>
            <a:r>
              <a:rPr lang="cs-CZ" i="1" smtClean="0"/>
              <a:t>cholesterické kapalné krystaly </a:t>
            </a:r>
            <a:r>
              <a:rPr lang="cs-CZ" smtClean="0"/>
              <a:t>- molekuly jsou uspořádány ve vrstvách, v nichž jsou osy molekul navzájem rovnoběžné, ale v každé vrstvě je směr os molekul oproti osám molekul v předchozí vrstvě pootočen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cs-CZ" smtClean="0"/>
              <a:t>Vlastnosti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785813" y="1000125"/>
            <a:ext cx="7900987" cy="5715000"/>
          </a:xfrm>
        </p:spPr>
        <p:txBody>
          <a:bodyPr/>
          <a:lstStyle/>
          <a:p>
            <a:r>
              <a:rPr lang="cs-CZ" smtClean="0"/>
              <a:t>Hlavní význam kapalných krystalů spočívá v tom, že i slabé vnější působení různých fyzikálních sil může ovlivnit jejich vnitřní uspořádání a tím i jejich vlastnosti:</a:t>
            </a:r>
          </a:p>
          <a:p>
            <a:r>
              <a:rPr lang="cs-CZ" smtClean="0"/>
              <a:t>a) změna propustnosti světla působením elektrického pole se využívá v displejích z kapalných krystalů </a:t>
            </a:r>
          </a:p>
          <a:p>
            <a:r>
              <a:rPr lang="cs-CZ" smtClean="0"/>
              <a:t>b) vrstva cholesterických kapalných krystalů mění barvu odraženého světla v závislosti na teplotě s takovou citlivostí, že je možné zaregistrovat změny teploty v rozmezí 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785813" y="285750"/>
            <a:ext cx="7900987" cy="5840413"/>
          </a:xfrm>
        </p:spPr>
        <p:txBody>
          <a:bodyPr/>
          <a:lstStyle/>
          <a:p>
            <a:r>
              <a:rPr lang="cs-CZ" smtClean="0"/>
              <a:t>c) oteplením vyvolaném laserovým paprskem přejde kapalný smektický krystal v kapalinu</a:t>
            </a:r>
          </a:p>
          <a:p>
            <a:pPr>
              <a:buFont typeface="Arial" charset="0"/>
              <a:buNone/>
            </a:pPr>
            <a:r>
              <a:rPr lang="cs-CZ" smtClean="0"/>
              <a:t>	(tato vlastnost se využívá k záznamu informací ) </a:t>
            </a:r>
          </a:p>
          <a:p>
            <a:pPr>
              <a:buFont typeface="Arial" charset="0"/>
              <a:buNone/>
            </a:pPr>
            <a:r>
              <a:rPr lang="cs-CZ" smtClean="0"/>
              <a:t>	</a:t>
            </a:r>
            <a:r>
              <a:rPr lang="en-US" smtClean="0"/>
              <a:t>[1]</a:t>
            </a:r>
            <a:endParaRPr lang="cs-CZ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Zástupný symbol pro obsah 3" descr="image05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714375"/>
            <a:ext cx="2516187" cy="2000250"/>
          </a:xfrm>
        </p:spPr>
      </p:pic>
      <p:sp>
        <p:nvSpPr>
          <p:cNvPr id="9219" name="Obdélník 4"/>
          <p:cNvSpPr>
            <a:spLocks noChangeArrowheads="1"/>
          </p:cNvSpPr>
          <p:nvPr/>
        </p:nvSpPr>
        <p:spPr bwMode="auto">
          <a:xfrm>
            <a:off x="571500" y="2786063"/>
            <a:ext cx="27955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latin typeface="Calibri" pitchFamily="34" charset="0"/>
              </a:rPr>
              <a:t>smektické kapalné krystaly </a:t>
            </a:r>
            <a:endParaRPr lang="cs-CZ">
              <a:latin typeface="Calibri" pitchFamily="34" charset="0"/>
            </a:endParaRPr>
          </a:p>
        </p:txBody>
      </p:sp>
      <p:pic>
        <p:nvPicPr>
          <p:cNvPr id="9220" name="Obrázek 5" descr="image05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0" y="714375"/>
            <a:ext cx="2533650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Obdélník 6"/>
          <p:cNvSpPr>
            <a:spLocks noChangeArrowheads="1"/>
          </p:cNvSpPr>
          <p:nvPr/>
        </p:nvSpPr>
        <p:spPr bwMode="auto">
          <a:xfrm>
            <a:off x="5286375" y="2857500"/>
            <a:ext cx="27638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latin typeface="Calibri" pitchFamily="34" charset="0"/>
              </a:rPr>
              <a:t>nematické kapalné krystaly </a:t>
            </a:r>
          </a:p>
        </p:txBody>
      </p:sp>
      <p:pic>
        <p:nvPicPr>
          <p:cNvPr id="9222" name="Obrázek 7" descr="image05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50" y="3357563"/>
            <a:ext cx="25781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Obdélník 8"/>
          <p:cNvSpPr>
            <a:spLocks noChangeArrowheads="1"/>
          </p:cNvSpPr>
          <p:nvPr/>
        </p:nvSpPr>
        <p:spPr bwMode="auto">
          <a:xfrm>
            <a:off x="3000375" y="5357813"/>
            <a:ext cx="29702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i="1">
                <a:latin typeface="Calibri" pitchFamily="34" charset="0"/>
              </a:rPr>
              <a:t>cholesterické kapalné krystaly</a:t>
            </a:r>
          </a:p>
        </p:txBody>
      </p:sp>
      <p:sp>
        <p:nvSpPr>
          <p:cNvPr id="9224" name="Obdélník 9"/>
          <p:cNvSpPr>
            <a:spLocks noChangeArrowheads="1"/>
          </p:cNvSpPr>
          <p:nvPr/>
        </p:nvSpPr>
        <p:spPr bwMode="auto">
          <a:xfrm>
            <a:off x="714375" y="3214688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[2]</a:t>
            </a:r>
            <a:endParaRPr lang="cs-CZ">
              <a:latin typeface="Calibri" pitchFamily="34" charset="0"/>
            </a:endParaRPr>
          </a:p>
        </p:txBody>
      </p:sp>
      <p:sp>
        <p:nvSpPr>
          <p:cNvPr id="9225" name="Obdélník 10"/>
          <p:cNvSpPr>
            <a:spLocks noChangeArrowheads="1"/>
          </p:cNvSpPr>
          <p:nvPr/>
        </p:nvSpPr>
        <p:spPr bwMode="auto">
          <a:xfrm>
            <a:off x="7429500" y="3214688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[3]</a:t>
            </a:r>
            <a:endParaRPr lang="cs-CZ">
              <a:latin typeface="Calibri" pitchFamily="34" charset="0"/>
            </a:endParaRPr>
          </a:p>
        </p:txBody>
      </p:sp>
      <p:sp>
        <p:nvSpPr>
          <p:cNvPr id="9226" name="Obdélník 11"/>
          <p:cNvSpPr>
            <a:spLocks noChangeArrowheads="1"/>
          </p:cNvSpPr>
          <p:nvPr/>
        </p:nvSpPr>
        <p:spPr bwMode="auto">
          <a:xfrm>
            <a:off x="5286375" y="5643563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[4]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28625" y="-142875"/>
            <a:ext cx="8229600" cy="1143000"/>
          </a:xfrm>
        </p:spPr>
        <p:txBody>
          <a:bodyPr/>
          <a:lstStyle/>
          <a:p>
            <a:r>
              <a:rPr lang="en-US" smtClean="0"/>
              <a:t>Zdroje</a:t>
            </a:r>
            <a:endParaRPr lang="cs-CZ" smtClean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857250" y="785813"/>
            <a:ext cx="7829550" cy="5340350"/>
          </a:xfrm>
        </p:spPr>
        <p:txBody>
          <a:bodyPr/>
          <a:lstStyle/>
          <a:p>
            <a:r>
              <a:rPr lang="it-IT" sz="1200" smtClean="0"/>
              <a:t>[1]. In: [online]. [cit. 2013-02-28]. Dostupné z: http://fyzika.jreichl.com/main.article/view/646-kapalne-krystaly </a:t>
            </a:r>
          </a:p>
          <a:p>
            <a:endParaRPr lang="it-IT" sz="1200" smtClean="0"/>
          </a:p>
          <a:p>
            <a:r>
              <a:rPr lang="it-IT" sz="1200" smtClean="0"/>
              <a:t>[2]. In: [online]. [cit. 2013-02-28]. Dostupné z: http://fyzika.jreichl.com/main.article/view/646-kapalne-krystaly </a:t>
            </a:r>
          </a:p>
          <a:p>
            <a:endParaRPr lang="it-IT" sz="1200" smtClean="0"/>
          </a:p>
          <a:p>
            <a:r>
              <a:rPr lang="it-IT" sz="1200" smtClean="0"/>
              <a:t>[3]. In: [online]. [cit. 2013-02-28]. Dostupné z: http://fyzika.jreichl.com/main.article/view/646-kapalne-krystaly </a:t>
            </a:r>
          </a:p>
          <a:p>
            <a:endParaRPr lang="it-IT" sz="1200" smtClean="0"/>
          </a:p>
          <a:p>
            <a:r>
              <a:rPr lang="it-IT" sz="1200" smtClean="0"/>
              <a:t>[4]. In: [online]. [cit. 2013-02-28]. Dostupné z: http://fyzika.jreichl.com/main.article/view/646-kapalne-krystaly </a:t>
            </a:r>
            <a:endParaRPr lang="cs-CZ" sz="12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251</Words>
  <Application>Microsoft Office PowerPoint</Application>
  <PresentationFormat>Předvádění na obrazovce (4:3)</PresentationFormat>
  <Paragraphs>50</Paragraphs>
  <Slides>9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5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Kapalné krystaly</vt:lpstr>
      <vt:lpstr>Snímek 3</vt:lpstr>
      <vt:lpstr>Snímek 4</vt:lpstr>
      <vt:lpstr>Snímek 5</vt:lpstr>
      <vt:lpstr>Vlastnosti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Windows User</dc:creator>
  <cp:lastModifiedBy>siroky</cp:lastModifiedBy>
  <cp:revision>4</cp:revision>
  <dcterms:created xsi:type="dcterms:W3CDTF">2013-02-28T16:00:35Z</dcterms:created>
  <dcterms:modified xsi:type="dcterms:W3CDTF">2013-02-28T17:21:40Z</dcterms:modified>
</cp:coreProperties>
</file>