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62" r:id="rId5"/>
    <p:sldId id="263" r:id="rId6"/>
    <p:sldId id="265" r:id="rId7"/>
    <p:sldId id="266" r:id="rId8"/>
    <p:sldId id="268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</a:t>
          </a:r>
          <a:r>
            <a:rPr lang="cs-CZ" dirty="0" smtClean="0"/>
            <a:t>: Kružnice, kruh.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7E5A3D-C896-4A90-8EE2-969F4CD214AC}" type="presOf" srcId="{EBC41103-E2E5-4D48-9B4B-425520D3D098}" destId="{3BA01B75-849B-4716-8BCD-084A86FF328F}" srcOrd="0" destOrd="0" presId="urn:microsoft.com/office/officeart/2005/8/layout/target3"/>
    <dgm:cxn modelId="{C0405476-629C-4F2A-BD01-5BF1B59FB2E8}" type="presOf" srcId="{445C7998-7549-48B0-BD68-D4F0167F02E5}" destId="{BC35EE03-4121-4EF9-923D-7CB6D30D358D}" srcOrd="0" destOrd="0" presId="urn:microsoft.com/office/officeart/2005/8/layout/target3"/>
    <dgm:cxn modelId="{7E1B25B3-D8DE-4CE3-965F-46AF72AECBD9}" type="presOf" srcId="{019433A1-1324-4DE1-9E6F-32B851095F74}" destId="{E7297F21-D4FD-4A41-AE58-814D01A6B5E7}" srcOrd="1" destOrd="0" presId="urn:microsoft.com/office/officeart/2005/8/layout/target3"/>
    <dgm:cxn modelId="{CF018A68-A1C3-45B8-AE7B-A4E61F12F90C}" type="presOf" srcId="{C73C7642-F245-4585-8F88-243F9FAEF6CA}" destId="{9A9B6F4F-B6FF-4F2D-B640-A8473E589523}" srcOrd="0" destOrd="0" presId="urn:microsoft.com/office/officeart/2005/8/layout/target3"/>
    <dgm:cxn modelId="{98B88830-2BB0-4EB1-BF16-69A8E704727B}" type="presOf" srcId="{FBBFC3EA-9D9D-4F3A-BEA6-9C2C0E46BF20}" destId="{643EA938-EDE0-4533-ACCC-D2BD6F3A527C}" srcOrd="0" destOrd="0" presId="urn:microsoft.com/office/officeart/2005/8/layout/target3"/>
    <dgm:cxn modelId="{FEC1FF3A-2B78-4081-8788-6989E310673D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13F95B6-B3B9-4335-B58C-33EECEE24EFD}" type="presOf" srcId="{EBC41103-E2E5-4D48-9B4B-425520D3D098}" destId="{A27B6496-BF1B-4384-9217-9659064D5D6A}" srcOrd="1" destOrd="0" presId="urn:microsoft.com/office/officeart/2005/8/layout/target3"/>
    <dgm:cxn modelId="{3B5A09EF-5CA4-477B-BAC2-6231385D7D5C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1EEC2B6-8871-4D34-BC98-11F6657C3517}" type="presOf" srcId="{C73C7642-F245-4585-8F88-243F9FAEF6CA}" destId="{59F530CB-4999-43B3-A00D-6AB53886BD77}" srcOrd="1" destOrd="0" presId="urn:microsoft.com/office/officeart/2005/8/layout/target3"/>
    <dgm:cxn modelId="{EAB50A3A-301B-4E9C-BEF9-5115BCD2CFEA}" type="presOf" srcId="{019433A1-1324-4DE1-9E6F-32B851095F74}" destId="{A3817367-F2BC-482F-8832-FA00B51DCCF3}" srcOrd="0" destOrd="0" presId="urn:microsoft.com/office/officeart/2005/8/layout/target3"/>
    <dgm:cxn modelId="{CE8F3BD8-DCA5-48DA-9CE1-99A69746EC8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CF3504B-C8D6-4F50-BB85-463AC368CA58}" type="presParOf" srcId="{71045F8C-00FA-488E-A7BD-E2E6753D979D}" destId="{3577EC6B-C980-4F34-8C69-4365E7B8FC8C}" srcOrd="0" destOrd="0" presId="urn:microsoft.com/office/officeart/2005/8/layout/target3"/>
    <dgm:cxn modelId="{D23BF6F6-2B18-4801-85A1-D152CA8CBD6B}" type="presParOf" srcId="{71045F8C-00FA-488E-A7BD-E2E6753D979D}" destId="{6940EB87-DC1D-4BC3-9408-9AC2E1FFC039}" srcOrd="1" destOrd="0" presId="urn:microsoft.com/office/officeart/2005/8/layout/target3"/>
    <dgm:cxn modelId="{E8AFC06C-07A9-4F88-B6AB-68C9375775C3}" type="presParOf" srcId="{71045F8C-00FA-488E-A7BD-E2E6753D979D}" destId="{BC35EE03-4121-4EF9-923D-7CB6D30D358D}" srcOrd="2" destOrd="0" presId="urn:microsoft.com/office/officeart/2005/8/layout/target3"/>
    <dgm:cxn modelId="{2BBFC33A-3536-4A27-9AB9-7F1BCB928255}" type="presParOf" srcId="{71045F8C-00FA-488E-A7BD-E2E6753D979D}" destId="{C95EEA27-3CBF-4645-A92D-9D8AF5C1CBFC}" srcOrd="3" destOrd="0" presId="urn:microsoft.com/office/officeart/2005/8/layout/target3"/>
    <dgm:cxn modelId="{3D49EC37-F2B7-4B0C-9861-433D6AF4ACAE}" type="presParOf" srcId="{71045F8C-00FA-488E-A7BD-E2E6753D979D}" destId="{851BB866-B6AE-4566-893F-4C635BA974FC}" srcOrd="4" destOrd="0" presId="urn:microsoft.com/office/officeart/2005/8/layout/target3"/>
    <dgm:cxn modelId="{5DE9E65C-1A8F-45B4-8F1A-C56239FB2042}" type="presParOf" srcId="{71045F8C-00FA-488E-A7BD-E2E6753D979D}" destId="{643EA938-EDE0-4533-ACCC-D2BD6F3A527C}" srcOrd="5" destOrd="0" presId="urn:microsoft.com/office/officeart/2005/8/layout/target3"/>
    <dgm:cxn modelId="{3FB53062-71D8-413D-86C5-122BB581E3FB}" type="presParOf" srcId="{71045F8C-00FA-488E-A7BD-E2E6753D979D}" destId="{92F31B18-D66D-4CC7-89B9-378928DE877D}" srcOrd="6" destOrd="0" presId="urn:microsoft.com/office/officeart/2005/8/layout/target3"/>
    <dgm:cxn modelId="{B830DF80-71CC-4D42-8430-05940E2A3C59}" type="presParOf" srcId="{71045F8C-00FA-488E-A7BD-E2E6753D979D}" destId="{902074E1-B931-4618-97F1-FADBE82E9C3C}" srcOrd="7" destOrd="0" presId="urn:microsoft.com/office/officeart/2005/8/layout/target3"/>
    <dgm:cxn modelId="{8FCBF95B-C31E-4D49-892F-01C2977795A0}" type="presParOf" srcId="{71045F8C-00FA-488E-A7BD-E2E6753D979D}" destId="{A3817367-F2BC-482F-8832-FA00B51DCCF3}" srcOrd="8" destOrd="0" presId="urn:microsoft.com/office/officeart/2005/8/layout/target3"/>
    <dgm:cxn modelId="{0A47BEB8-0A3C-4B9D-8BE8-18390E47A104}" type="presParOf" srcId="{71045F8C-00FA-488E-A7BD-E2E6753D979D}" destId="{2DD79E57-A63E-47D4-A1AB-6DF333476AD4}" srcOrd="9" destOrd="0" presId="urn:microsoft.com/office/officeart/2005/8/layout/target3"/>
    <dgm:cxn modelId="{C8D0A074-576A-4C1C-9723-444DB88D659F}" type="presParOf" srcId="{71045F8C-00FA-488E-A7BD-E2E6753D979D}" destId="{648967D3-ED80-4214-8D87-4E7012561E4A}" srcOrd="10" destOrd="0" presId="urn:microsoft.com/office/officeart/2005/8/layout/target3"/>
    <dgm:cxn modelId="{D6CDB72A-9614-4775-8228-8047DCFD0940}" type="presParOf" srcId="{71045F8C-00FA-488E-A7BD-E2E6753D979D}" destId="{9A9B6F4F-B6FF-4F2D-B640-A8473E589523}" srcOrd="11" destOrd="0" presId="urn:microsoft.com/office/officeart/2005/8/layout/target3"/>
    <dgm:cxn modelId="{36AB9583-0BE8-40DD-8282-E54AAEAE3D3A}" type="presParOf" srcId="{71045F8C-00FA-488E-A7BD-E2E6753D979D}" destId="{13BD0FAF-9F2C-4708-9E63-A8E8E5252943}" srcOrd="12" destOrd="0" presId="urn:microsoft.com/office/officeart/2005/8/layout/target3"/>
    <dgm:cxn modelId="{1775D825-99D2-499F-B8F4-D6A130CE0E09}" type="presParOf" srcId="{71045F8C-00FA-488E-A7BD-E2E6753D979D}" destId="{6821E7C9-5E4B-45FA-8F82-01E6F26FAA25}" srcOrd="13" destOrd="0" presId="urn:microsoft.com/office/officeart/2005/8/layout/target3"/>
    <dgm:cxn modelId="{B12BDD6C-5F1D-4819-9141-FE40A2C27A3D}" type="presParOf" srcId="{71045F8C-00FA-488E-A7BD-E2E6753D979D}" destId="{3BA01B75-849B-4716-8BCD-084A86FF328F}" srcOrd="14" destOrd="0" presId="urn:microsoft.com/office/officeart/2005/8/layout/target3"/>
    <dgm:cxn modelId="{70836408-1060-498E-8BB9-6F8DDACBAB0D}" type="presParOf" srcId="{71045F8C-00FA-488E-A7BD-E2E6753D979D}" destId="{4D19AB04-24FA-40C2-B203-52AE3D15E171}" srcOrd="15" destOrd="0" presId="urn:microsoft.com/office/officeart/2005/8/layout/target3"/>
    <dgm:cxn modelId="{9F1CF52E-83B0-46D5-B239-380D98B660F5}" type="presParOf" srcId="{71045F8C-00FA-488E-A7BD-E2E6753D979D}" destId="{832BF48F-0145-4429-9E02-8FCA946CCE9E}" srcOrd="16" destOrd="0" presId="urn:microsoft.com/office/officeart/2005/8/layout/target3"/>
    <dgm:cxn modelId="{6326F8BD-B46A-42FD-87D3-80CAEF06E074}" type="presParOf" srcId="{71045F8C-00FA-488E-A7BD-E2E6753D979D}" destId="{E7297F21-D4FD-4A41-AE58-814D01A6B5E7}" srcOrd="17" destOrd="0" presId="urn:microsoft.com/office/officeart/2005/8/layout/target3"/>
    <dgm:cxn modelId="{5028198C-BA32-4795-B89F-0AD8C145C9D9}" type="presParOf" srcId="{71045F8C-00FA-488E-A7BD-E2E6753D979D}" destId="{59F530CB-4999-43B3-A00D-6AB53886BD77}" srcOrd="18" destOrd="0" presId="urn:microsoft.com/office/officeart/2005/8/layout/target3"/>
    <dgm:cxn modelId="{9BEF4DC3-C8E7-4CDA-AA78-3AE07CE948D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VY_32_INOVACE_03_Matematika 8. a 9.r.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Téma</a:t>
          </a:r>
          <a:r>
            <a:rPr lang="cs-CZ" sz="1500" kern="1200" dirty="0" smtClean="0"/>
            <a:t>: Kružnice, kruh.</a:t>
          </a:r>
          <a:endParaRPr lang="cs-CZ" sz="15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70EED-A9BE-4D42-9506-32173C242A4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6D5FD5-F3D3-4A80-8412-BBEA99225B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489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DE50BCF-F973-4759-8B16-3B859DA1D91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D8358FD-AFD3-4DB2-BC8A-24269DBDA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521015639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160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Opakování pojmů: Kružnice, kruh, kruhová výseč a úseč, vzájemná poloha přímky a kružnice, vzájemná poloha dvou kružnic.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Ověřování znalostí </a:t>
            </a:r>
            <a:r>
              <a:rPr lang="cs-CZ" smtClean="0"/>
              <a:t>daného tématu.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682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5721" y="764704"/>
            <a:ext cx="91440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23728" y="7403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seč 7"/>
          <p:cNvSpPr/>
          <p:nvPr/>
        </p:nvSpPr>
        <p:spPr>
          <a:xfrm>
            <a:off x="4359843" y="676836"/>
            <a:ext cx="914400" cy="91440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ětiva 8"/>
          <p:cNvSpPr/>
          <p:nvPr/>
        </p:nvSpPr>
        <p:spPr>
          <a:xfrm>
            <a:off x="5758617" y="676836"/>
            <a:ext cx="914400" cy="914400"/>
          </a:xfrm>
          <a:prstGeom prst="chord">
            <a:avLst>
              <a:gd name="adj1" fmla="val 16051595"/>
              <a:gd name="adj2" fmla="val 54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20272" y="725945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ětiva 15"/>
          <p:cNvSpPr/>
          <p:nvPr/>
        </p:nvSpPr>
        <p:spPr>
          <a:xfrm>
            <a:off x="3457097" y="725945"/>
            <a:ext cx="914400" cy="914400"/>
          </a:xfrm>
          <a:prstGeom prst="chord">
            <a:avLst>
              <a:gd name="adj1" fmla="val 7977971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32656"/>
            <a:ext cx="7430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1                     2                  3              4                     5                     6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2924944"/>
            <a:ext cx="152080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Kruh</a:t>
            </a:r>
          </a:p>
          <a:p>
            <a:r>
              <a:rPr lang="cs-CZ" dirty="0" smtClean="0"/>
              <a:t>Kruhová úseč</a:t>
            </a:r>
          </a:p>
          <a:p>
            <a:r>
              <a:rPr lang="cs-CZ" dirty="0" smtClean="0"/>
              <a:t>Polokruh</a:t>
            </a:r>
          </a:p>
          <a:p>
            <a:r>
              <a:rPr lang="cs-CZ" dirty="0" smtClean="0"/>
              <a:t>Mezikruží</a:t>
            </a:r>
          </a:p>
          <a:p>
            <a:r>
              <a:rPr lang="cs-CZ" dirty="0" smtClean="0"/>
              <a:t>Kruhová výseč</a:t>
            </a:r>
          </a:p>
          <a:p>
            <a:r>
              <a:rPr lang="cs-CZ" dirty="0" smtClean="0"/>
              <a:t>Ovál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71600" y="5661248"/>
            <a:ext cx="5739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Přiřaď  k jednotlivým názvům čísla obrázků.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051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5721" y="764704"/>
            <a:ext cx="91440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23728" y="7403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seč 7"/>
          <p:cNvSpPr/>
          <p:nvPr/>
        </p:nvSpPr>
        <p:spPr>
          <a:xfrm>
            <a:off x="4359843" y="676836"/>
            <a:ext cx="914400" cy="91440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ětiva 8"/>
          <p:cNvSpPr/>
          <p:nvPr/>
        </p:nvSpPr>
        <p:spPr>
          <a:xfrm>
            <a:off x="5758617" y="676836"/>
            <a:ext cx="914400" cy="914400"/>
          </a:xfrm>
          <a:prstGeom prst="chord">
            <a:avLst>
              <a:gd name="adj1" fmla="val 16051595"/>
              <a:gd name="adj2" fmla="val 54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20272" y="725945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ětiva 15"/>
          <p:cNvSpPr/>
          <p:nvPr/>
        </p:nvSpPr>
        <p:spPr>
          <a:xfrm>
            <a:off x="3457097" y="725945"/>
            <a:ext cx="914400" cy="914400"/>
          </a:xfrm>
          <a:prstGeom prst="chord">
            <a:avLst>
              <a:gd name="adj1" fmla="val 7977971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32656"/>
            <a:ext cx="7430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1                     2                  3              4                     5                      6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31818" y="2924944"/>
            <a:ext cx="27040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                     2</a:t>
            </a:r>
          </a:p>
          <a:p>
            <a:r>
              <a:rPr lang="cs-CZ" dirty="0" smtClean="0"/>
              <a:t>Kruhová úseč     3</a:t>
            </a:r>
          </a:p>
          <a:p>
            <a:r>
              <a:rPr lang="cs-CZ" dirty="0" smtClean="0"/>
              <a:t>Polokruh              5</a:t>
            </a:r>
          </a:p>
          <a:p>
            <a:r>
              <a:rPr lang="cs-CZ" dirty="0" smtClean="0"/>
              <a:t>Mezikruží              1</a:t>
            </a:r>
          </a:p>
          <a:p>
            <a:r>
              <a:rPr lang="cs-CZ" dirty="0" smtClean="0"/>
              <a:t>Kruhová výseč    4</a:t>
            </a:r>
          </a:p>
          <a:p>
            <a:r>
              <a:rPr lang="cs-CZ" dirty="0" smtClean="0"/>
              <a:t>Ovál                    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023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993379" y="101934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475656" y="105719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76256" y="112057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635896" y="476672"/>
            <a:ext cx="216024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1971591"/>
            <a:ext cx="2307704" cy="4193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020272" y="260648"/>
            <a:ext cx="1418456" cy="2130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15616" y="3645024"/>
            <a:ext cx="14478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Sečna</a:t>
            </a:r>
          </a:p>
          <a:p>
            <a:r>
              <a:rPr lang="cs-CZ" dirty="0" smtClean="0"/>
              <a:t>Vnější přímka</a:t>
            </a:r>
          </a:p>
          <a:p>
            <a:r>
              <a:rPr lang="cs-CZ" dirty="0" smtClean="0"/>
              <a:t>Tečna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566124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5661248"/>
            <a:ext cx="61574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Přiřaď  k jednotlivým názvům čísla obrázků.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Načrtni vzdálenost středu kruhu k dané přímce.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76672"/>
            <a:ext cx="6660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1                                      2                                            3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455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993379" y="101934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475656" y="105719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76256" y="112057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635896" y="476672"/>
            <a:ext cx="216024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1971591"/>
            <a:ext cx="2307704" cy="4193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020272" y="260648"/>
            <a:ext cx="1418456" cy="2130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15616" y="3645024"/>
            <a:ext cx="23086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Sečna                    2</a:t>
            </a:r>
          </a:p>
          <a:p>
            <a:r>
              <a:rPr lang="cs-CZ" dirty="0" smtClean="0"/>
              <a:t>Vnější přímka        1</a:t>
            </a:r>
          </a:p>
          <a:p>
            <a:r>
              <a:rPr lang="cs-CZ" dirty="0" smtClean="0"/>
              <a:t>Tečna                    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566124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23250" y="436022"/>
            <a:ext cx="6660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1                                    2                                           3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070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95736" y="1772816"/>
            <a:ext cx="3384376" cy="309634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</a:t>
            </a:r>
            <a:r>
              <a:rPr lang="cs-CZ" dirty="0" smtClean="0">
                <a:solidFill>
                  <a:schemeClr val="tx1"/>
                </a:solidFill>
              </a:rPr>
              <a:t>6        6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430724" y="2903864"/>
            <a:ext cx="914400" cy="914400"/>
          </a:xfrm>
          <a:prstGeom prst="ellipse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87824" y="184482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2462064" y="3799892"/>
            <a:ext cx="1440160" cy="14184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11560" y="246406"/>
            <a:ext cx="2138536" cy="211338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5004048" y="1124744"/>
            <a:ext cx="1512168" cy="144016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3177" y="4324454"/>
            <a:ext cx="93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8820" y="5377284"/>
            <a:ext cx="70695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  Přiřaď čísla obrázků k názvům.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Načrtni  jednotlivé vzdálenosti středů kruhů a porovnej 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s jejich poloměry.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3068960"/>
            <a:ext cx="26958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dvojice kružnic  mají: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Vnější dotyk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Vnitřní dotyk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Jsou soustředné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2 průsečíky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Neprotínají se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587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95736" y="1772816"/>
            <a:ext cx="3384376" cy="309634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</a:t>
            </a:r>
            <a:r>
              <a:rPr lang="cs-CZ" dirty="0" smtClean="0">
                <a:solidFill>
                  <a:schemeClr val="tx1"/>
                </a:solidFill>
              </a:rPr>
              <a:t>6        6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430724" y="2903864"/>
            <a:ext cx="914400" cy="914400"/>
          </a:xfrm>
          <a:prstGeom prst="ellipse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87824" y="184482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2462064" y="3799892"/>
            <a:ext cx="1440160" cy="14184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11560" y="246406"/>
            <a:ext cx="2138536" cy="211338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5004048" y="1124744"/>
            <a:ext cx="1512168" cy="144016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3177" y="4324454"/>
            <a:ext cx="93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9169" y="5559623"/>
            <a:ext cx="58192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Přiřaď čísla obrázků k názvům.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Načrtni  jednotlivé vzdálenosti středů kruhů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porovnej  s jejich poloměry.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2996952"/>
            <a:ext cx="37482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dvojice kružnic  mají: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Vnější dotyk        6 a 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Vnitřní dotyk       6 a 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Jsou soustředné 6 a 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2 průsečíky 6 a 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Neprotínají se    6 a 1, </a:t>
            </a:r>
            <a:r>
              <a:rPr lang="cs-CZ" dirty="0" smtClean="0"/>
              <a:t>                     3 a </a:t>
            </a:r>
            <a:r>
              <a:rPr lang="cs-CZ" dirty="0" smtClean="0"/>
              <a:t>1,…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35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548681"/>
            <a:ext cx="7175351" cy="1008112"/>
          </a:xfrm>
        </p:spPr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73794" y="1844825"/>
            <a:ext cx="6914629" cy="4089840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/>
              <a:t>Veškerý text je tvořen autorem materiálu.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/>
              <a:t>           Dne: 13. 5. 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0186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118</TotalTime>
  <Words>270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                     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Dum</cp:lastModifiedBy>
  <cp:revision>20</cp:revision>
  <dcterms:created xsi:type="dcterms:W3CDTF">2012-05-13T15:15:53Z</dcterms:created>
  <dcterms:modified xsi:type="dcterms:W3CDTF">2013-02-28T17:28:00Z</dcterms:modified>
</cp:coreProperties>
</file>