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04" r:id="rId3"/>
    <p:sldId id="306" r:id="rId4"/>
    <p:sldId id="307" r:id="rId5"/>
    <p:sldId id="308" r:id="rId6"/>
    <p:sldId id="309" r:id="rId7"/>
    <p:sldId id="27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2880320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 16.1. 2013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Skupiny </a:t>
            </a:r>
            <a:r>
              <a:rPr lang="cs-CZ" sz="1800" dirty="0" err="1" smtClean="0"/>
              <a:t>bě</a:t>
            </a:r>
            <a:r>
              <a:rPr lang="cs-CZ" sz="1800" dirty="0" smtClean="0"/>
              <a:t>/</a:t>
            </a:r>
            <a:r>
              <a:rPr lang="cs-CZ" sz="1800" dirty="0" err="1" smtClean="0"/>
              <a:t>bje</a:t>
            </a:r>
            <a:r>
              <a:rPr lang="cs-CZ" sz="1800" dirty="0" smtClean="0"/>
              <a:t>, </a:t>
            </a:r>
            <a:r>
              <a:rPr lang="cs-CZ" sz="1800" dirty="0" err="1" smtClean="0"/>
              <a:t>pě</a:t>
            </a:r>
            <a:r>
              <a:rPr lang="cs-CZ" sz="1800" dirty="0" smtClean="0"/>
              <a:t>, </a:t>
            </a:r>
            <a:r>
              <a:rPr lang="cs-CZ" sz="1800" dirty="0" err="1" smtClean="0"/>
              <a:t>vě</a:t>
            </a:r>
            <a:r>
              <a:rPr lang="cs-CZ" sz="1800" dirty="0" smtClean="0"/>
              <a:t>/</a:t>
            </a:r>
            <a:r>
              <a:rPr lang="cs-CZ" sz="1800" dirty="0" err="1" smtClean="0"/>
              <a:t>vje</a:t>
            </a:r>
            <a:r>
              <a:rPr lang="cs-CZ" sz="1800" dirty="0" smtClean="0"/>
              <a:t>, mě/mně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 VY_32_INOVACE_CJ.4.B.17_skupiny_be/</a:t>
            </a:r>
            <a:r>
              <a:rPr lang="cs-CZ" sz="1800" dirty="0" err="1" smtClean="0"/>
              <a:t>bje_pe_ve</a:t>
            </a:r>
            <a:r>
              <a:rPr lang="cs-CZ" sz="1800" dirty="0" smtClean="0"/>
              <a:t>/</a:t>
            </a:r>
            <a:r>
              <a:rPr lang="cs-CZ" sz="1800" dirty="0" err="1" smtClean="0"/>
              <a:t>vje_me</a:t>
            </a:r>
            <a:r>
              <a:rPr lang="cs-CZ" sz="1800" dirty="0" smtClean="0"/>
              <a:t>/mne</a:t>
            </a:r>
            <a:br>
              <a:rPr lang="cs-CZ" sz="1800" dirty="0" smtClean="0"/>
            </a:br>
            <a:r>
              <a:rPr lang="cs-CZ" sz="1800" dirty="0" smtClean="0"/>
              <a:t>Název: </a:t>
            </a:r>
            <a:r>
              <a:rPr lang="cs-CZ" sz="1800" dirty="0"/>
              <a:t>Skupiny </a:t>
            </a:r>
            <a:r>
              <a:rPr lang="cs-CZ" sz="1800" dirty="0" err="1"/>
              <a:t>bě</a:t>
            </a:r>
            <a:r>
              <a:rPr lang="cs-CZ" sz="1800" dirty="0"/>
              <a:t>/</a:t>
            </a:r>
            <a:r>
              <a:rPr lang="cs-CZ" sz="1800" dirty="0" err="1"/>
              <a:t>bje</a:t>
            </a:r>
            <a:r>
              <a:rPr lang="cs-CZ" sz="1800" dirty="0"/>
              <a:t>, </a:t>
            </a:r>
            <a:r>
              <a:rPr lang="cs-CZ" sz="1800" dirty="0" err="1"/>
              <a:t>pě</a:t>
            </a:r>
            <a:r>
              <a:rPr lang="cs-CZ" sz="1800" dirty="0"/>
              <a:t>, </a:t>
            </a:r>
            <a:r>
              <a:rPr lang="cs-CZ" sz="1800" dirty="0" err="1"/>
              <a:t>vě</a:t>
            </a:r>
            <a:r>
              <a:rPr lang="cs-CZ" sz="1800" dirty="0"/>
              <a:t>/</a:t>
            </a:r>
            <a:r>
              <a:rPr lang="cs-CZ" sz="1800" dirty="0" err="1"/>
              <a:t>vje</a:t>
            </a:r>
            <a:r>
              <a:rPr lang="cs-CZ" sz="1800" dirty="0"/>
              <a:t>, mě/mně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229200"/>
            <a:ext cx="7550656" cy="1248544"/>
          </a:xfrm>
        </p:spPr>
        <p:txBody>
          <a:bodyPr/>
          <a:lstStyle/>
          <a:p>
            <a:r>
              <a:rPr lang="cs-CZ" sz="1800" dirty="0"/>
              <a:t>Anotace:  Materiál je určen pro žáky </a:t>
            </a:r>
            <a:r>
              <a:rPr lang="cs-CZ" sz="1800" dirty="0" smtClean="0"/>
              <a:t>4. ročníku, slouží </a:t>
            </a:r>
            <a:r>
              <a:rPr lang="cs-CZ" sz="1800" dirty="0"/>
              <a:t>k </a:t>
            </a:r>
            <a:r>
              <a:rPr lang="cs-CZ" sz="1800" dirty="0" smtClean="0"/>
              <a:t>seznámení </a:t>
            </a:r>
            <a:r>
              <a:rPr lang="cs-CZ" sz="1800" dirty="0" smtClean="0"/>
              <a:t>                     a </a:t>
            </a:r>
            <a:r>
              <a:rPr lang="cs-CZ" sz="1800" dirty="0" smtClean="0"/>
              <a:t>procvičení učiva o skupinách </a:t>
            </a:r>
            <a:r>
              <a:rPr lang="cs-CZ" sz="1800" dirty="0" err="1"/>
              <a:t>bě</a:t>
            </a:r>
            <a:r>
              <a:rPr lang="cs-CZ" sz="1800" dirty="0"/>
              <a:t>/</a:t>
            </a:r>
            <a:r>
              <a:rPr lang="cs-CZ" sz="1800" dirty="0" err="1"/>
              <a:t>bje</a:t>
            </a:r>
            <a:r>
              <a:rPr lang="cs-CZ" sz="1800" dirty="0"/>
              <a:t>, </a:t>
            </a:r>
            <a:r>
              <a:rPr lang="cs-CZ" sz="1800" dirty="0" err="1"/>
              <a:t>pě</a:t>
            </a:r>
            <a:r>
              <a:rPr lang="cs-CZ" sz="1800" dirty="0"/>
              <a:t>, </a:t>
            </a:r>
            <a:r>
              <a:rPr lang="cs-CZ" sz="1800" dirty="0" err="1"/>
              <a:t>vě</a:t>
            </a:r>
            <a:r>
              <a:rPr lang="cs-CZ" sz="1800" dirty="0"/>
              <a:t>/</a:t>
            </a:r>
            <a:r>
              <a:rPr lang="cs-CZ" sz="1800" dirty="0" err="1"/>
              <a:t>vje</a:t>
            </a:r>
            <a:r>
              <a:rPr lang="cs-CZ" sz="1800" dirty="0"/>
              <a:t>, mě/mně.</a:t>
            </a: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Skupiny </a:t>
            </a:r>
            <a:r>
              <a:rPr lang="cs-CZ" sz="3600" dirty="0" err="1"/>
              <a:t>bě</a:t>
            </a:r>
            <a:r>
              <a:rPr lang="cs-CZ" sz="3600" dirty="0"/>
              <a:t>/</a:t>
            </a:r>
            <a:r>
              <a:rPr lang="cs-CZ" sz="3600" dirty="0" err="1"/>
              <a:t>bje</a:t>
            </a:r>
            <a:r>
              <a:rPr lang="cs-CZ" sz="3600" dirty="0"/>
              <a:t>, </a:t>
            </a:r>
            <a:r>
              <a:rPr lang="cs-CZ" sz="3600" dirty="0" err="1"/>
              <a:t>pě</a:t>
            </a:r>
            <a:r>
              <a:rPr lang="cs-CZ" sz="3600" dirty="0"/>
              <a:t>, </a:t>
            </a:r>
            <a:r>
              <a:rPr lang="cs-CZ" sz="3600" dirty="0" err="1"/>
              <a:t>vě</a:t>
            </a:r>
            <a:r>
              <a:rPr lang="cs-CZ" sz="3600" dirty="0"/>
              <a:t>/</a:t>
            </a:r>
            <a:r>
              <a:rPr lang="cs-CZ" sz="3600" dirty="0" err="1"/>
              <a:t>vje</a:t>
            </a:r>
            <a:r>
              <a:rPr lang="cs-CZ" sz="3600" dirty="0"/>
              <a:t>, mě/mně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Skupiny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</a:t>
            </a:r>
            <a:r>
              <a:rPr lang="cs-CZ" sz="2400" dirty="0" smtClean="0"/>
              <a:t> vyslovujeme </a:t>
            </a:r>
            <a:r>
              <a:rPr lang="en-US" sz="2400" dirty="0" smtClean="0"/>
              <a:t>[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bje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vje</a:t>
            </a:r>
            <a:r>
              <a:rPr lang="cs-CZ" sz="2400" dirty="0" smtClean="0"/>
              <a:t> </a:t>
            </a:r>
            <a:r>
              <a:rPr lang="en-US" sz="2400" dirty="0" smtClean="0"/>
              <a:t>]</a:t>
            </a:r>
            <a:r>
              <a:rPr lang="cs-CZ" sz="2400" dirty="0" smtClean="0"/>
              <a:t>:                   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</a:t>
            </a:r>
            <a:r>
              <a:rPr lang="cs-CZ" sz="2400" dirty="0" smtClean="0"/>
              <a:t>hat, hrá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</a:t>
            </a:r>
            <a:r>
              <a:rPr lang="cs-CZ" sz="2400" dirty="0" smtClean="0"/>
              <a:t>dět, prá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</a:t>
            </a:r>
            <a:r>
              <a:rPr lang="cs-CZ" sz="2400" dirty="0" smtClean="0"/>
              <a:t> …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Má-li slovo s kořenem začínajícím -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</a:t>
            </a:r>
            <a:r>
              <a:rPr lang="cs-CZ" sz="2400" dirty="0" smtClean="0"/>
              <a:t>-              předponu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</a:t>
            </a:r>
            <a:r>
              <a:rPr lang="cs-CZ" sz="2400" dirty="0" smtClean="0"/>
              <a:t>- nebo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/>
              <a:t>-, píšeme </a:t>
            </a:r>
            <a:r>
              <a:rPr lang="cs-CZ" sz="2400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bje</a:t>
            </a:r>
            <a:r>
              <a:rPr lang="cs-CZ" sz="2400" dirty="0" smtClean="0"/>
              <a:t>-, </a:t>
            </a:r>
            <a:r>
              <a:rPr lang="cs-CZ" sz="2400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vje</a:t>
            </a:r>
            <a:r>
              <a:rPr lang="cs-CZ" sz="2400" dirty="0" smtClean="0"/>
              <a:t>-:  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          o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400" dirty="0" smtClean="0"/>
              <a:t>-    +   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dirty="0" smtClean="0"/>
              <a:t>ev    =  o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bj</a:t>
            </a:r>
            <a:r>
              <a:rPr lang="cs-CZ" sz="2400" dirty="0" smtClean="0"/>
              <a:t>ev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o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400" dirty="0" smtClean="0"/>
              <a:t>-    +    </a:t>
            </a:r>
            <a:r>
              <a:rPr lang="cs-CZ" sz="2400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dirty="0" err="1" smtClean="0"/>
              <a:t>ezd</a:t>
            </a:r>
            <a:r>
              <a:rPr lang="cs-CZ" sz="2400" dirty="0" smtClean="0"/>
              <a:t>  =  o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bj</a:t>
            </a:r>
            <a:r>
              <a:rPr lang="cs-CZ" sz="2400" dirty="0" smtClean="0"/>
              <a:t>ezd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/>
              <a:t>-      +  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dirty="0" err="1" smtClean="0"/>
              <a:t>ezd</a:t>
            </a:r>
            <a:r>
              <a:rPr lang="cs-CZ" sz="2400" dirty="0" smtClean="0"/>
              <a:t>  = 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vj</a:t>
            </a:r>
            <a:r>
              <a:rPr lang="cs-CZ" sz="2400" dirty="0" smtClean="0"/>
              <a:t>ezd</a:t>
            </a:r>
          </a:p>
          <a:p>
            <a:pPr marL="82296" indent="0">
              <a:buNone/>
            </a:pPr>
            <a:r>
              <a:rPr lang="cs-CZ" sz="2400" dirty="0" smtClean="0"/>
              <a:t>         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/>
              <a:t>-      +   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dirty="0" smtClean="0"/>
              <a:t>el    =  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vj</a:t>
            </a:r>
            <a:r>
              <a:rPr lang="cs-CZ" sz="2400" dirty="0" smtClean="0"/>
              <a:t>el</a:t>
            </a:r>
            <a:endParaRPr lang="cs-CZ" sz="2400" dirty="0"/>
          </a:p>
          <a:p>
            <a:pPr marL="82296" indent="0">
              <a:buNone/>
            </a:pPr>
            <a:endParaRPr lang="cs-CZ" sz="2400" dirty="0"/>
          </a:p>
        </p:txBody>
      </p:sp>
      <p:pic>
        <p:nvPicPr>
          <p:cNvPr id="1026" name="Picture 2" descr="C:\Users\Martin\AppData\Local\Microsoft\Windows\Temporary Internet Files\Content.IE5\CDBJMM3L\MC900299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12393"/>
            <a:ext cx="1080120" cy="15199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34876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Zapamatuj si!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/>
              <a:t>Ob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jet</a:t>
            </a:r>
            <a:r>
              <a:rPr lang="cs-CZ" sz="2800" dirty="0" smtClean="0"/>
              <a:t>, ob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jevit</a:t>
            </a:r>
            <a:r>
              <a:rPr lang="cs-CZ" sz="2800" dirty="0" smtClean="0"/>
              <a:t>, ob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jednat</a:t>
            </a:r>
            <a:r>
              <a:rPr lang="cs-CZ" sz="2800" dirty="0" smtClean="0"/>
              <a:t>, ob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jetí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Skupinu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</a:t>
            </a:r>
            <a:r>
              <a:rPr lang="cs-CZ" sz="2400" dirty="0" smtClean="0"/>
              <a:t> vyslovujeme </a:t>
            </a:r>
            <a:r>
              <a:rPr lang="en-US" sz="2400" dirty="0"/>
              <a:t>[</a:t>
            </a:r>
            <a:r>
              <a:rPr lang="cs-CZ" sz="2400" dirty="0"/>
              <a:t>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pje</a:t>
            </a:r>
            <a:r>
              <a:rPr lang="cs-CZ" sz="2400" dirty="0" smtClean="0"/>
              <a:t> </a:t>
            </a:r>
            <a:r>
              <a:rPr lang="en-US" sz="2400" dirty="0" smtClean="0"/>
              <a:t>]</a:t>
            </a:r>
            <a:r>
              <a:rPr lang="cs-CZ" sz="2400" dirty="0" smtClean="0"/>
              <a:t> a píšeme vždy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</a:t>
            </a:r>
            <a:r>
              <a:rPr lang="cs-CZ" sz="2400" dirty="0" smtClean="0"/>
              <a:t>:          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</a:t>
            </a:r>
            <a:r>
              <a:rPr lang="cs-CZ" sz="2400" dirty="0" smtClean="0"/>
              <a:t>t,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</a:t>
            </a:r>
            <a:r>
              <a:rPr lang="cs-CZ" sz="2400" dirty="0" smtClean="0"/>
              <a:t>nkava, dou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</a:t>
            </a:r>
            <a:r>
              <a:rPr lang="cs-CZ" sz="2400" dirty="0" smtClean="0"/>
              <a:t>…</a:t>
            </a:r>
          </a:p>
          <a:p>
            <a:pPr marL="82296" indent="0">
              <a:buNone/>
            </a:pPr>
            <a:r>
              <a:rPr lang="cs-CZ" sz="2400" dirty="0" smtClean="0"/>
              <a:t>V češtině není žádná předpona, která by končila na -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/>
              <a:t>-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Skupinu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</a:t>
            </a:r>
            <a:r>
              <a:rPr lang="cs-CZ" sz="2400" dirty="0" smtClean="0"/>
              <a:t> vyslovujeme </a:t>
            </a:r>
            <a:r>
              <a:rPr lang="en-US" sz="2400" dirty="0"/>
              <a:t>[</a:t>
            </a:r>
            <a:r>
              <a:rPr lang="cs-CZ" sz="2400" dirty="0"/>
              <a:t>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mňe</a:t>
            </a:r>
            <a:r>
              <a:rPr lang="cs-CZ" sz="2400" dirty="0" smtClean="0"/>
              <a:t> </a:t>
            </a:r>
            <a:r>
              <a:rPr lang="en-US" sz="2400" dirty="0" smtClean="0"/>
              <a:t>]</a:t>
            </a:r>
            <a:r>
              <a:rPr lang="cs-CZ" sz="2400" dirty="0" smtClean="0"/>
              <a:t>: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</a:t>
            </a:r>
            <a:r>
              <a:rPr lang="cs-CZ" sz="2400" dirty="0" smtClean="0"/>
              <a:t>sto,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</a:t>
            </a:r>
            <a:r>
              <a:rPr lang="cs-CZ" sz="2400" dirty="0" smtClean="0"/>
              <a:t>síc, vy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</a:t>
            </a:r>
            <a:r>
              <a:rPr lang="cs-CZ" sz="2400" dirty="0" smtClean="0"/>
              <a:t>nit…</a:t>
            </a:r>
          </a:p>
          <a:p>
            <a:pPr marL="82296" indent="0">
              <a:buNone/>
            </a:pPr>
            <a:r>
              <a:rPr lang="cs-CZ" sz="2400" dirty="0" smtClean="0"/>
              <a:t>Někdy se tato skupina píše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mně</a:t>
            </a:r>
            <a:r>
              <a:rPr lang="cs-CZ" sz="2400" dirty="0" smtClean="0"/>
              <a:t>: rozu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mně</a:t>
            </a:r>
            <a:r>
              <a:rPr lang="cs-CZ" sz="2400" dirty="0" smtClean="0"/>
              <a:t>, je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mně</a:t>
            </a:r>
            <a:r>
              <a:rPr lang="cs-CZ" sz="2400" dirty="0" smtClean="0"/>
              <a:t>…</a:t>
            </a:r>
            <a:endParaRPr lang="cs-CZ" sz="2400" dirty="0"/>
          </a:p>
        </p:txBody>
      </p:sp>
      <p:sp>
        <p:nvSpPr>
          <p:cNvPr id="4" name="Veselý obličej 3"/>
          <p:cNvSpPr/>
          <p:nvPr/>
        </p:nvSpPr>
        <p:spPr>
          <a:xfrm>
            <a:off x="7020272" y="5445224"/>
            <a:ext cx="792088" cy="792088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059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Správně doplň</a:t>
            </a:r>
            <a:br>
              <a:rPr lang="cs-CZ" sz="3600" dirty="0" smtClean="0"/>
            </a:br>
            <a:r>
              <a:rPr lang="cs-CZ" sz="3600" dirty="0" smtClean="0"/>
              <a:t>      skupiny </a:t>
            </a:r>
            <a:r>
              <a:rPr lang="cs-CZ" sz="3600" dirty="0" err="1"/>
              <a:t>bě</a:t>
            </a:r>
            <a:r>
              <a:rPr lang="cs-CZ" sz="3600" dirty="0"/>
              <a:t>/</a:t>
            </a:r>
            <a:r>
              <a:rPr lang="cs-CZ" sz="3600" dirty="0" err="1"/>
              <a:t>bje</a:t>
            </a:r>
            <a:r>
              <a:rPr lang="cs-CZ" sz="3600" dirty="0"/>
              <a:t>, </a:t>
            </a:r>
            <a:r>
              <a:rPr lang="cs-CZ" sz="3600" dirty="0" err="1"/>
              <a:t>pě</a:t>
            </a:r>
            <a:r>
              <a:rPr lang="cs-CZ" sz="3600" dirty="0"/>
              <a:t>, </a:t>
            </a:r>
            <a:r>
              <a:rPr lang="cs-CZ" sz="3600" dirty="0" err="1"/>
              <a:t>vě</a:t>
            </a:r>
            <a:r>
              <a:rPr lang="cs-CZ" sz="3600" dirty="0"/>
              <a:t>/</a:t>
            </a:r>
            <a:r>
              <a:rPr lang="cs-CZ" sz="3600" dirty="0" err="1"/>
              <a:t>vje</a:t>
            </a:r>
            <a:r>
              <a:rPr lang="cs-CZ" sz="3600" dirty="0"/>
              <a:t>, </a:t>
            </a:r>
            <a:r>
              <a:rPr lang="cs-CZ" sz="3600" dirty="0" smtClean="0"/>
              <a:t>mě</a:t>
            </a:r>
            <a:endParaRPr lang="cs-CZ" sz="3600" dirty="0"/>
          </a:p>
        </p:txBody>
      </p:sp>
      <p:sp>
        <p:nvSpPr>
          <p:cNvPr id="4" name="7cípá hvězda 3"/>
          <p:cNvSpPr/>
          <p:nvPr/>
        </p:nvSpPr>
        <p:spPr>
          <a:xfrm>
            <a:off x="1763688" y="3284984"/>
            <a:ext cx="2448272" cy="1368152"/>
          </a:xfrm>
          <a:prstGeom prst="star7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o</a:t>
            </a:r>
            <a:r>
              <a:rPr lang="cs-CZ" sz="2000" dirty="0" smtClean="0"/>
              <a:t> - d</a:t>
            </a:r>
            <a:endParaRPr lang="cs-CZ" sz="2000" dirty="0"/>
          </a:p>
        </p:txBody>
      </p:sp>
      <p:sp>
        <p:nvSpPr>
          <p:cNvPr id="6" name="7cípá hvězda 5"/>
          <p:cNvSpPr/>
          <p:nvPr/>
        </p:nvSpPr>
        <p:spPr>
          <a:xfrm>
            <a:off x="1090668" y="1614545"/>
            <a:ext cx="2448272" cy="1368152"/>
          </a:xfrm>
          <a:prstGeom prst="star7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ne - ř</a:t>
            </a:r>
            <a:endParaRPr lang="cs-CZ" sz="2000" dirty="0"/>
          </a:p>
        </p:txBody>
      </p:sp>
      <p:sp>
        <p:nvSpPr>
          <p:cNvPr id="7" name="7cípá hvězda 6"/>
          <p:cNvSpPr/>
          <p:nvPr/>
        </p:nvSpPr>
        <p:spPr>
          <a:xfrm>
            <a:off x="6156176" y="5005015"/>
            <a:ext cx="2448272" cy="1368152"/>
          </a:xfrm>
          <a:prstGeom prst="star7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ná</a:t>
            </a:r>
            <a:r>
              <a:rPr lang="cs-CZ" sz="2000" dirty="0"/>
              <a:t> </a:t>
            </a:r>
            <a:r>
              <a:rPr lang="cs-CZ" sz="2000" dirty="0" smtClean="0"/>
              <a:t>- stí</a:t>
            </a:r>
            <a:endParaRPr lang="cs-CZ" sz="2000" dirty="0"/>
          </a:p>
        </p:txBody>
      </p:sp>
      <p:sp>
        <p:nvSpPr>
          <p:cNvPr id="8" name="7cípá hvězda 7"/>
          <p:cNvSpPr/>
          <p:nvPr/>
        </p:nvSpPr>
        <p:spPr>
          <a:xfrm>
            <a:off x="1090668" y="4980995"/>
            <a:ext cx="2448272" cy="1368152"/>
          </a:xfrm>
          <a:prstGeom prst="star7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po - </a:t>
            </a:r>
            <a:r>
              <a:rPr lang="cs-CZ" sz="2000" dirty="0" err="1" smtClean="0"/>
              <a:t>sit</a:t>
            </a:r>
            <a:endParaRPr lang="cs-CZ" sz="2000" dirty="0"/>
          </a:p>
        </p:txBody>
      </p:sp>
      <p:sp>
        <p:nvSpPr>
          <p:cNvPr id="9" name="7cípá hvězda 8"/>
          <p:cNvSpPr/>
          <p:nvPr/>
        </p:nvSpPr>
        <p:spPr>
          <a:xfrm>
            <a:off x="3635896" y="2132856"/>
            <a:ext cx="2448272" cy="1368152"/>
          </a:xfrm>
          <a:prstGeom prst="star7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na - </a:t>
            </a:r>
            <a:r>
              <a:rPr lang="cs-CZ" sz="2000" dirty="0" err="1" smtClean="0"/>
              <a:t>tí</a:t>
            </a:r>
            <a:endParaRPr lang="cs-CZ" sz="2000" dirty="0"/>
          </a:p>
        </p:txBody>
      </p:sp>
      <p:sp>
        <p:nvSpPr>
          <p:cNvPr id="10" name="7cípá hvězda 9"/>
          <p:cNvSpPr/>
          <p:nvPr/>
        </p:nvSpPr>
        <p:spPr>
          <a:xfrm>
            <a:off x="5292080" y="3429000"/>
            <a:ext cx="2448272" cy="1368152"/>
          </a:xfrm>
          <a:prstGeom prst="star7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 - </a:t>
            </a:r>
            <a:r>
              <a:rPr lang="cs-CZ" sz="2000" dirty="0" err="1" smtClean="0"/>
              <a:t>zd</a:t>
            </a:r>
            <a:endParaRPr lang="cs-CZ" sz="2000" dirty="0"/>
          </a:p>
        </p:txBody>
      </p:sp>
      <p:sp>
        <p:nvSpPr>
          <p:cNvPr id="11" name="7cípá hvězda 10"/>
          <p:cNvSpPr/>
          <p:nvPr/>
        </p:nvSpPr>
        <p:spPr>
          <a:xfrm>
            <a:off x="6156176" y="1772816"/>
            <a:ext cx="2448272" cy="1368152"/>
          </a:xfrm>
          <a:prstGeom prst="star7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vy - nit</a:t>
            </a:r>
            <a:endParaRPr lang="cs-CZ" sz="2000" dirty="0"/>
          </a:p>
        </p:txBody>
      </p:sp>
      <p:sp>
        <p:nvSpPr>
          <p:cNvPr id="12" name="7cípá hvězda 11"/>
          <p:cNvSpPr/>
          <p:nvPr/>
        </p:nvSpPr>
        <p:spPr>
          <a:xfrm>
            <a:off x="3635896" y="4869160"/>
            <a:ext cx="2448272" cy="1368152"/>
          </a:xfrm>
          <a:prstGeom prst="star7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 - v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09202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Jsou slova správně napsaná?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619672" y="1844824"/>
            <a:ext cx="2160240" cy="93610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objednat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5652120" y="1837693"/>
            <a:ext cx="2160240" cy="100811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doupje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3491880" y="3212976"/>
            <a:ext cx="2232248" cy="100811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vjezd</a:t>
            </a:r>
            <a:endParaRPr lang="cs-CZ" sz="2000" dirty="0"/>
          </a:p>
        </p:txBody>
      </p:sp>
      <p:sp>
        <p:nvSpPr>
          <p:cNvPr id="8" name="Ovál 7"/>
          <p:cNvSpPr/>
          <p:nvPr/>
        </p:nvSpPr>
        <p:spPr>
          <a:xfrm>
            <a:off x="1619672" y="4698650"/>
            <a:ext cx="2160240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kvjeten</a:t>
            </a:r>
            <a:endParaRPr lang="cs-CZ" sz="2000" dirty="0"/>
          </a:p>
        </p:txBody>
      </p:sp>
      <p:sp>
        <p:nvSpPr>
          <p:cNvPr id="9" name="Ovál 8"/>
          <p:cNvSpPr/>
          <p:nvPr/>
        </p:nvSpPr>
        <p:spPr>
          <a:xfrm>
            <a:off x="5688124" y="4916887"/>
            <a:ext cx="2088232" cy="936104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objevit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237198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Oprav chybně napsané slovo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Rychlík </a:t>
            </a:r>
            <a:r>
              <a:rPr lang="cs-CZ" sz="2400" dirty="0" err="1" smtClean="0"/>
              <a:t>věl</a:t>
            </a:r>
            <a:r>
              <a:rPr lang="cs-CZ" sz="2400" dirty="0" smtClean="0"/>
              <a:t> do stanice.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Honzo, pojď na </a:t>
            </a:r>
            <a:r>
              <a:rPr lang="cs-CZ" sz="2400" dirty="0" err="1" smtClean="0"/>
              <a:t>objed</a:t>
            </a:r>
            <a:r>
              <a:rPr lang="cs-CZ" sz="2400" dirty="0" smtClean="0"/>
              <a:t>.</a:t>
            </a: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Na větvi zpívá </a:t>
            </a:r>
            <a:r>
              <a:rPr lang="cs-CZ" sz="2400" dirty="0" err="1" smtClean="0"/>
              <a:t>pjenkava</a:t>
            </a:r>
            <a:r>
              <a:rPr lang="cs-CZ" sz="2400" dirty="0" smtClean="0"/>
              <a:t>.</a:t>
            </a:r>
            <a:endParaRPr lang="cs-CZ" sz="2400" dirty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Auto projelo úzkým </a:t>
            </a:r>
            <a:r>
              <a:rPr lang="cs-CZ" sz="2400" dirty="0" err="1" smtClean="0"/>
              <a:t>vězdem</a:t>
            </a:r>
            <a:r>
              <a:rPr lang="cs-CZ" sz="2400" dirty="0" smtClean="0"/>
              <a:t>.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err="1" smtClean="0"/>
              <a:t>Obědnali</a:t>
            </a:r>
            <a:r>
              <a:rPr lang="cs-CZ" sz="2400" dirty="0" smtClean="0"/>
              <a:t> jsme si nový nábytek.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004048" y="1484784"/>
            <a:ext cx="2016224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220072" y="2348880"/>
            <a:ext cx="2016224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08104" y="3170872"/>
            <a:ext cx="2016224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24128" y="4077072"/>
            <a:ext cx="2016224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40152" y="4957802"/>
            <a:ext cx="2016224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Martin\AppData\Local\Microsoft\Windows\Temporary Internet Files\Content.IE5\MMB7KHD4\MC9004173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6672"/>
            <a:ext cx="1385016" cy="13670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8134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632848" cy="5077544"/>
          </a:xfrm>
        </p:spPr>
        <p:txBody>
          <a:bodyPr>
            <a:normAutofit fontScale="25000" lnSpcReduction="20000"/>
          </a:bodyPr>
          <a:lstStyle/>
          <a:p>
            <a:r>
              <a:rPr lang="cs-CZ" sz="9600" dirty="0" smtClean="0"/>
              <a:t>MIKULENKOVÁ H. </a:t>
            </a:r>
            <a:r>
              <a:rPr lang="cs-CZ" sz="9600" i="1" dirty="0" smtClean="0"/>
              <a:t>Český jazyk 4, učebnice pro čtvrtý ročník</a:t>
            </a:r>
            <a:r>
              <a:rPr lang="cs-CZ" sz="9600" dirty="0" smtClean="0"/>
              <a:t>. </a:t>
            </a:r>
            <a:r>
              <a:rPr lang="cs-CZ" sz="9600" dirty="0" err="1" smtClean="0"/>
              <a:t>Prodos</a:t>
            </a:r>
            <a:r>
              <a:rPr lang="cs-CZ" sz="9600" dirty="0" smtClean="0"/>
              <a:t>, Olomouc, 2008, s. 23. ISBN 978-80-7230-213-0.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r>
              <a:rPr lang="cs-CZ" sz="9600" dirty="0"/>
              <a:t>Ilustrace </a:t>
            </a:r>
            <a:r>
              <a:rPr lang="cs-CZ" sz="9600" dirty="0">
                <a:hlinkClick r:id="rId2"/>
              </a:rPr>
              <a:t>www.office.microsoft.com</a:t>
            </a:r>
            <a:r>
              <a:rPr lang="cs-CZ" sz="9600" dirty="0"/>
              <a:t>  </a:t>
            </a:r>
          </a:p>
          <a:p>
            <a:pPr marL="82296" indent="0">
              <a:buNone/>
            </a:pPr>
            <a:r>
              <a:rPr lang="cs-CZ" sz="9600" dirty="0"/>
              <a:t>    [cit. </a:t>
            </a:r>
            <a:r>
              <a:rPr lang="cs-CZ" sz="9600" smtClean="0"/>
              <a:t>2013-01-16</a:t>
            </a:r>
            <a:r>
              <a:rPr lang="cs-CZ" sz="9600" dirty="0" smtClean="0"/>
              <a:t>]</a:t>
            </a:r>
            <a:endParaRPr lang="cs-CZ" sz="9600" dirty="0"/>
          </a:p>
          <a:p>
            <a:pPr marL="82296" indent="0">
              <a:buNone/>
            </a:pPr>
            <a:endParaRPr lang="cs-CZ" sz="9600" dirty="0" smtClean="0"/>
          </a:p>
          <a:p>
            <a:pPr marL="82296" indent="0">
              <a:buNone/>
            </a:pPr>
            <a:endParaRPr lang="cs-CZ" sz="9600" u="sng" dirty="0">
              <a:solidFill>
                <a:srgbClr val="92D050"/>
              </a:solidFill>
            </a:endParaRPr>
          </a:p>
          <a:p>
            <a:pPr marL="82296" indent="0">
              <a:buNone/>
            </a:pPr>
            <a:endParaRPr lang="cs-CZ" sz="96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5000" dirty="0" smtClean="0"/>
          </a:p>
          <a:p>
            <a:pPr marL="539496" indent="-457200">
              <a:buAutoNum type="arabicParenR"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     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6930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návod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</a:t>
            </a:r>
            <a:r>
              <a:rPr lang="cs-CZ" sz="2600" dirty="0" smtClean="0"/>
              <a:t>se </a:t>
            </a:r>
            <a:r>
              <a:rPr lang="cs-CZ" sz="2600" dirty="0"/>
              <a:t>nejprve </a:t>
            </a:r>
            <a:r>
              <a:rPr lang="cs-CZ" sz="2600" dirty="0" smtClean="0"/>
              <a:t>seznámí se skupinami </a:t>
            </a:r>
            <a:r>
              <a:rPr lang="cs-CZ" sz="2800" dirty="0" err="1" smtClean="0"/>
              <a:t>bě</a:t>
            </a:r>
            <a:r>
              <a:rPr lang="cs-CZ" sz="2800" dirty="0" smtClean="0"/>
              <a:t>/</a:t>
            </a:r>
            <a:r>
              <a:rPr lang="cs-CZ" sz="2800" dirty="0" err="1" smtClean="0"/>
              <a:t>bje</a:t>
            </a:r>
            <a:r>
              <a:rPr lang="cs-CZ" sz="2800" dirty="0"/>
              <a:t>, </a:t>
            </a:r>
            <a:r>
              <a:rPr lang="cs-CZ" sz="2800" dirty="0" err="1"/>
              <a:t>pě</a:t>
            </a:r>
            <a:r>
              <a:rPr lang="cs-CZ" sz="2800" dirty="0"/>
              <a:t>, </a:t>
            </a:r>
            <a:r>
              <a:rPr lang="cs-CZ" sz="2800" dirty="0" err="1"/>
              <a:t>vě</a:t>
            </a:r>
            <a:r>
              <a:rPr lang="cs-CZ" sz="2800" dirty="0"/>
              <a:t>/</a:t>
            </a:r>
            <a:r>
              <a:rPr lang="cs-CZ" sz="2800" dirty="0" err="1"/>
              <a:t>vje</a:t>
            </a:r>
            <a:r>
              <a:rPr lang="cs-CZ" sz="2800" dirty="0"/>
              <a:t>, </a:t>
            </a:r>
            <a:r>
              <a:rPr lang="cs-CZ" sz="2800" dirty="0" smtClean="0"/>
              <a:t>mě/mně.</a:t>
            </a:r>
            <a:endParaRPr lang="cs-CZ" sz="2600" dirty="0" smtClean="0"/>
          </a:p>
          <a:p>
            <a:r>
              <a:rPr lang="cs-CZ" sz="2600" dirty="0" smtClean="0"/>
              <a:t>Na třetí straně správně doplňují tyto skupiny do slov.</a:t>
            </a:r>
          </a:p>
          <a:p>
            <a:r>
              <a:rPr lang="cs-CZ" sz="2600" dirty="0" smtClean="0"/>
              <a:t>Na čtvrté straně žáci zjišťují zda jsou daná slova správně napsaná.</a:t>
            </a:r>
          </a:p>
          <a:p>
            <a:r>
              <a:rPr lang="cs-CZ" sz="2600" dirty="0" smtClean="0"/>
              <a:t>Na páté straně opravují chybně napsaná slova.</a:t>
            </a:r>
            <a:endParaRPr lang="cs-CZ" sz="2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1095</TotalTime>
  <Words>316</Words>
  <Application>Microsoft Office PowerPoint</Application>
  <PresentationFormat>Předvádění na obrazovce (4:3)</PresentationFormat>
  <Paragraphs>102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Název školy: ZŠ Štětí, Ostrovní 300 Autor: Mgr. Štěpánka Beranová Datum:  16.1. 2013 Jazyk a jazyková komunikace, Český jazyk a literatura, Jazyková výchova, Skupiny bě/bje, pě, vě/vje, mě/mně Název materiálu:  VY_32_INOVACE_CJ.4.B.17_skupiny_be/bje_pe_ve/vje_me/mne Název: Skupiny bě/bje, pě, vě/vje, mě/mně  Číslo operačního programu:  CZ.1.07/1.4.00/21.1693 Název projektu:  PRIMA ŠKOLA</vt:lpstr>
      <vt:lpstr>Skupiny bě/bje, pě, vě/vje, mě/mně</vt:lpstr>
      <vt:lpstr>Zapamatuj si!</vt:lpstr>
      <vt:lpstr>Správně doplň       skupiny bě/bje, pě, vě/vje, mě</vt:lpstr>
      <vt:lpstr>Jsou slova správně napsaná?</vt:lpstr>
      <vt:lpstr>Oprav chybně napsané slovo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Dum</cp:lastModifiedBy>
  <cp:revision>155</cp:revision>
  <dcterms:created xsi:type="dcterms:W3CDTF">2011-10-24T08:20:33Z</dcterms:created>
  <dcterms:modified xsi:type="dcterms:W3CDTF">2013-02-28T17:29:05Z</dcterms:modified>
</cp:coreProperties>
</file>