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72" r:id="rId4"/>
    <p:sldId id="273" r:id="rId5"/>
    <p:sldId id="259" r:id="rId6"/>
    <p:sldId id="262" r:id="rId7"/>
    <p:sldId id="260" r:id="rId8"/>
    <p:sldId id="263" r:id="rId9"/>
    <p:sldId id="261" r:id="rId10"/>
    <p:sldId id="264" r:id="rId11"/>
    <p:sldId id="265" r:id="rId12"/>
    <p:sldId id="266" r:id="rId13"/>
    <p:sldId id="267" r:id="rId14"/>
    <p:sldId id="269" r:id="rId15"/>
    <p:sldId id="268" r:id="rId16"/>
    <p:sldId id="270" r:id="rId17"/>
    <p:sldId id="271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VY_32_Inovace_05_Matematika 8. a 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druhé mocniny  a odmocniny– procvičování zpaměti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3B2B23-C070-4E23-9EAD-FE45B3FE8E24}" type="presOf" srcId="{B651F6E3-6281-48DB-9319-2AEAFDAE7572}" destId="{619D679B-A015-4ECF-8348-D1034C574F40}" srcOrd="0" destOrd="0" presId="urn:microsoft.com/office/officeart/2005/8/layout/target3"/>
    <dgm:cxn modelId="{B669BB89-43D7-4A5D-8F6A-09CB4B24E615}" type="presOf" srcId="{D1B46980-6531-4606-95E6-44980827E919}" destId="{2BE915AB-18AA-4053-B92C-3BFC9ED204BB}" srcOrd="1" destOrd="0" presId="urn:microsoft.com/office/officeart/2005/8/layout/target3"/>
    <dgm:cxn modelId="{B3F72838-90CD-4955-A8B9-D24DAC53043B}" type="presOf" srcId="{757F3AB3-0718-4624-B441-E567A8F0AB56}" destId="{333A1088-737F-45CB-B68E-254E46348037}" srcOrd="0" destOrd="0" presId="urn:microsoft.com/office/officeart/2005/8/layout/target3"/>
    <dgm:cxn modelId="{36884F29-9479-4EB7-AF55-42FF5E6A934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D55775D-31F6-4903-B079-1714AE7CD06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B054E32-1B20-4BFF-B16A-CBB46CE75B04}" type="presOf" srcId="{B651F6E3-6281-48DB-9319-2AEAFDAE7572}" destId="{6BB5E863-4638-4E1D-BFDE-399D028AC4ED}" srcOrd="1" destOrd="0" presId="urn:microsoft.com/office/officeart/2005/8/layout/target3"/>
    <dgm:cxn modelId="{FD9AC747-2244-4E53-89A8-A1B9633165C5}" type="presOf" srcId="{D8197B8C-B260-4A16-BDF4-0947B075E274}" destId="{5A5FFA88-C948-4069-8E93-59FA12366E83}" srcOrd="1" destOrd="0" presId="urn:microsoft.com/office/officeart/2005/8/layout/target3"/>
    <dgm:cxn modelId="{D3835728-0131-4D6F-930B-A362EBFB6629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6DBBD88-E774-4A4B-B4B2-6E0526E1F618}" type="presOf" srcId="{D1D4F407-5343-4D3F-B5B9-D407B03CAEB4}" destId="{AED2198E-93D5-4001-81B4-73124B309672}" srcOrd="1" destOrd="0" presId="urn:microsoft.com/office/officeart/2005/8/layout/target3"/>
    <dgm:cxn modelId="{B5ADD8C2-0838-4C4A-BD70-48558ACA1D9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E3232C1-BDA6-4C30-A9DD-2FCCC1044C25}" type="presOf" srcId="{D1B46980-6531-4606-95E6-44980827E919}" destId="{6140AFEC-043D-4C43-A2F9-D0F5331DF3A3}" srcOrd="0" destOrd="0" presId="urn:microsoft.com/office/officeart/2005/8/layout/target3"/>
    <dgm:cxn modelId="{B1651F49-A296-4A16-AB14-2F93D83B1071}" type="presParOf" srcId="{333A1088-737F-45CB-B68E-254E46348037}" destId="{F5ABB229-8D3B-4694-996A-96F23CF14429}" srcOrd="0" destOrd="0" presId="urn:microsoft.com/office/officeart/2005/8/layout/target3"/>
    <dgm:cxn modelId="{C035F522-1B41-4BA4-AC35-FA2878FC2E95}" type="presParOf" srcId="{333A1088-737F-45CB-B68E-254E46348037}" destId="{F41139FD-01EE-4571-8B17-4FB00FC51163}" srcOrd="1" destOrd="0" presId="urn:microsoft.com/office/officeart/2005/8/layout/target3"/>
    <dgm:cxn modelId="{1D8F1DF6-11E6-4AA0-8017-F2BAE86EEEDD}" type="presParOf" srcId="{333A1088-737F-45CB-B68E-254E46348037}" destId="{D005CE8C-CC26-4C3E-AC11-E15060ECD759}" srcOrd="2" destOrd="0" presId="urn:microsoft.com/office/officeart/2005/8/layout/target3"/>
    <dgm:cxn modelId="{0D386BA3-C87D-4A49-88B6-7063814000B5}" type="presParOf" srcId="{333A1088-737F-45CB-B68E-254E46348037}" destId="{2C702D82-9B77-49B7-9568-BB8EB47C3372}" srcOrd="3" destOrd="0" presId="urn:microsoft.com/office/officeart/2005/8/layout/target3"/>
    <dgm:cxn modelId="{E32A49DC-209B-4ECB-98BC-081241A2EF01}" type="presParOf" srcId="{333A1088-737F-45CB-B68E-254E46348037}" destId="{A52A0455-90FF-4808-ABD0-F02540D31D5A}" srcOrd="4" destOrd="0" presId="urn:microsoft.com/office/officeart/2005/8/layout/target3"/>
    <dgm:cxn modelId="{3DE31627-46F2-4FE1-ACEC-12BE9D1ECB9B}" type="presParOf" srcId="{333A1088-737F-45CB-B68E-254E46348037}" destId="{6140AFEC-043D-4C43-A2F9-D0F5331DF3A3}" srcOrd="5" destOrd="0" presId="urn:microsoft.com/office/officeart/2005/8/layout/target3"/>
    <dgm:cxn modelId="{E362F387-74BC-451E-99E9-901AC675F6C6}" type="presParOf" srcId="{333A1088-737F-45CB-B68E-254E46348037}" destId="{9358AC05-5D7D-4327-9F80-1AD486AEA664}" srcOrd="6" destOrd="0" presId="urn:microsoft.com/office/officeart/2005/8/layout/target3"/>
    <dgm:cxn modelId="{001594B2-C2C2-46DA-92B1-FB29957F7DE8}" type="presParOf" srcId="{333A1088-737F-45CB-B68E-254E46348037}" destId="{313FC574-E1CD-4FB4-B054-0B805CE0447D}" srcOrd="7" destOrd="0" presId="urn:microsoft.com/office/officeart/2005/8/layout/target3"/>
    <dgm:cxn modelId="{DEBF0B60-6CAF-48C3-98E3-AA5A4D0223F9}" type="presParOf" srcId="{333A1088-737F-45CB-B68E-254E46348037}" destId="{619D679B-A015-4ECF-8348-D1034C574F40}" srcOrd="8" destOrd="0" presId="urn:microsoft.com/office/officeart/2005/8/layout/target3"/>
    <dgm:cxn modelId="{6BFCCA18-46D5-4C5B-A592-65AED78D9BC9}" type="presParOf" srcId="{333A1088-737F-45CB-B68E-254E46348037}" destId="{322283A8-4A27-4CDA-BAE3-F381106A9174}" srcOrd="9" destOrd="0" presId="urn:microsoft.com/office/officeart/2005/8/layout/target3"/>
    <dgm:cxn modelId="{79B9A7B3-0308-449B-A9CD-C6CA59FF8A26}" type="presParOf" srcId="{333A1088-737F-45CB-B68E-254E46348037}" destId="{FFC9F71D-1B4F-4AD9-A4A6-86ADEFC8AF5C}" srcOrd="10" destOrd="0" presId="urn:microsoft.com/office/officeart/2005/8/layout/target3"/>
    <dgm:cxn modelId="{C6F4541B-B721-4672-8750-684AB35B1357}" type="presParOf" srcId="{333A1088-737F-45CB-B68E-254E46348037}" destId="{25B08C86-7E15-44DC-BE7F-FFB55DD49D12}" srcOrd="11" destOrd="0" presId="urn:microsoft.com/office/officeart/2005/8/layout/target3"/>
    <dgm:cxn modelId="{1271A450-E0F3-4E2F-B8B6-99014E5AB79B}" type="presParOf" srcId="{333A1088-737F-45CB-B68E-254E46348037}" destId="{76644BE8-9D7C-4C09-B250-3D10AF48CBB7}" srcOrd="12" destOrd="0" presId="urn:microsoft.com/office/officeart/2005/8/layout/target3"/>
    <dgm:cxn modelId="{A33FAD84-B71A-48BD-957F-7039F5CEE03A}" type="presParOf" srcId="{333A1088-737F-45CB-B68E-254E46348037}" destId="{EE85B701-7295-41C0-BA7A-34D3756A2AE6}" srcOrd="13" destOrd="0" presId="urn:microsoft.com/office/officeart/2005/8/layout/target3"/>
    <dgm:cxn modelId="{19ABFE12-DE54-440F-BF2F-4D0B8B17469E}" type="presParOf" srcId="{333A1088-737F-45CB-B68E-254E46348037}" destId="{8BEBB6EC-1DAA-4CAC-8A25-BC0FCBD5DBD5}" srcOrd="14" destOrd="0" presId="urn:microsoft.com/office/officeart/2005/8/layout/target3"/>
    <dgm:cxn modelId="{F988DBE9-4457-4C3E-A5B9-CD5F9149F98B}" type="presParOf" srcId="{333A1088-737F-45CB-B68E-254E46348037}" destId="{AED2198E-93D5-4001-81B4-73124B309672}" srcOrd="15" destOrd="0" presId="urn:microsoft.com/office/officeart/2005/8/layout/target3"/>
    <dgm:cxn modelId="{4DB0EA57-238C-40BB-BE24-DD03599A419F}" type="presParOf" srcId="{333A1088-737F-45CB-B68E-254E46348037}" destId="{2BE915AB-18AA-4053-B92C-3BFC9ED204BB}" srcOrd="16" destOrd="0" presId="urn:microsoft.com/office/officeart/2005/8/layout/target3"/>
    <dgm:cxn modelId="{864D9D8F-BD82-4068-A610-CFCC59D0A7B6}" type="presParOf" srcId="{333A1088-737F-45CB-B68E-254E46348037}" destId="{6BB5E863-4638-4E1D-BFDE-399D028AC4ED}" srcOrd="17" destOrd="0" presId="urn:microsoft.com/office/officeart/2005/8/layout/target3"/>
    <dgm:cxn modelId="{BFF7EF1B-7428-490B-A3AD-157DFB8F6C2F}" type="presParOf" srcId="{333A1088-737F-45CB-B68E-254E46348037}" destId="{5A5FFA88-C948-4069-8E93-59FA12366E83}" srcOrd="18" destOrd="0" presId="urn:microsoft.com/office/officeart/2005/8/layout/target3"/>
    <dgm:cxn modelId="{0633CCD0-D18E-49E4-B3AD-536BBE1546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VY_32_Inovace_05_Matematika 8. a 9.r.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druhé mocniny  a odmocniny– procvičování zpaměti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4839843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77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slouží k zopakování druhých mocnin a odmocnin.</a:t>
            </a:r>
          </a:p>
          <a:p>
            <a:pPr marL="0" indent="0">
              <a:buNone/>
            </a:pPr>
            <a:r>
              <a:rPr lang="cs-CZ" dirty="0" smtClean="0"/>
              <a:t>V závěru žáci vyplní test, který ověří jejich zvládnutí 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28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mocnina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baseline="30000" dirty="0" smtClean="0"/>
              <a:t>2</a:t>
            </a:r>
            <a:r>
              <a:rPr lang="cs-CZ" dirty="0" smtClean="0"/>
              <a:t> = 1 . 1 = 1                        9</a:t>
            </a:r>
            <a:r>
              <a:rPr lang="cs-CZ" baseline="30000" dirty="0" smtClean="0"/>
              <a:t>2</a:t>
            </a:r>
            <a:r>
              <a:rPr lang="cs-CZ" dirty="0" smtClean="0"/>
              <a:t>  =  81</a:t>
            </a: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baseline="30000" dirty="0" smtClean="0"/>
              <a:t>2</a:t>
            </a:r>
            <a:r>
              <a:rPr lang="cs-CZ" dirty="0" smtClean="0"/>
              <a:t> = 2 . 2 = 4                        10</a:t>
            </a:r>
            <a:r>
              <a:rPr lang="cs-CZ" baseline="30000" dirty="0" smtClean="0"/>
              <a:t>2</a:t>
            </a:r>
            <a:r>
              <a:rPr lang="cs-CZ" dirty="0" smtClean="0"/>
              <a:t> = 100</a:t>
            </a:r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baseline="30000" dirty="0" smtClean="0"/>
              <a:t>2</a:t>
            </a:r>
            <a:r>
              <a:rPr lang="cs-CZ" dirty="0" smtClean="0"/>
              <a:t> = 3 . 3 = 9                        11</a:t>
            </a:r>
            <a:r>
              <a:rPr lang="cs-CZ" baseline="30000" dirty="0" smtClean="0"/>
              <a:t>2</a:t>
            </a:r>
            <a:r>
              <a:rPr lang="cs-CZ" dirty="0" smtClean="0"/>
              <a:t> = 121</a:t>
            </a:r>
          </a:p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baseline="30000" dirty="0" smtClean="0"/>
              <a:t>2 </a:t>
            </a:r>
            <a:r>
              <a:rPr lang="cs-CZ" dirty="0" smtClean="0"/>
              <a:t> = 16                                 12</a:t>
            </a:r>
            <a:r>
              <a:rPr lang="cs-CZ" baseline="30000" dirty="0" smtClean="0"/>
              <a:t>2</a:t>
            </a:r>
            <a:r>
              <a:rPr lang="cs-CZ" dirty="0" smtClean="0"/>
              <a:t> = 144</a:t>
            </a:r>
          </a:p>
          <a:p>
            <a:pPr marL="0" indent="0">
              <a:buNone/>
            </a:pPr>
            <a:r>
              <a:rPr lang="cs-CZ" dirty="0" smtClean="0"/>
              <a:t>5</a:t>
            </a:r>
            <a:r>
              <a:rPr lang="cs-CZ" baseline="30000" dirty="0" smtClean="0"/>
              <a:t>2   </a:t>
            </a:r>
            <a:r>
              <a:rPr lang="cs-CZ" dirty="0" smtClean="0"/>
              <a:t>= 25                                 13</a:t>
            </a:r>
            <a:r>
              <a:rPr lang="cs-CZ" baseline="30000" dirty="0" smtClean="0"/>
              <a:t>2</a:t>
            </a:r>
            <a:r>
              <a:rPr lang="cs-CZ" dirty="0" smtClean="0"/>
              <a:t> = 169</a:t>
            </a:r>
          </a:p>
          <a:p>
            <a:pPr marL="0" indent="0">
              <a:buNone/>
            </a:pPr>
            <a:r>
              <a:rPr lang="cs-CZ" dirty="0" smtClean="0"/>
              <a:t>6</a:t>
            </a:r>
            <a:r>
              <a:rPr lang="cs-CZ" baseline="30000" dirty="0" smtClean="0"/>
              <a:t>2   </a:t>
            </a:r>
            <a:r>
              <a:rPr lang="cs-CZ" dirty="0" smtClean="0"/>
              <a:t>=  36                                14</a:t>
            </a:r>
            <a:r>
              <a:rPr lang="cs-CZ" baseline="30000" dirty="0" smtClean="0"/>
              <a:t>2</a:t>
            </a:r>
            <a:r>
              <a:rPr lang="cs-CZ" dirty="0" smtClean="0"/>
              <a:t> = 196</a:t>
            </a:r>
          </a:p>
          <a:p>
            <a:pPr marL="0" indent="0">
              <a:buNone/>
            </a:pPr>
            <a:r>
              <a:rPr lang="cs-CZ" dirty="0" smtClean="0"/>
              <a:t>7</a:t>
            </a:r>
            <a:r>
              <a:rPr lang="cs-CZ" baseline="30000" dirty="0" smtClean="0"/>
              <a:t>2   </a:t>
            </a:r>
            <a:r>
              <a:rPr lang="cs-CZ" dirty="0" smtClean="0"/>
              <a:t>=  49                                15</a:t>
            </a:r>
            <a:r>
              <a:rPr lang="cs-CZ" baseline="30000" dirty="0" smtClean="0"/>
              <a:t>2</a:t>
            </a:r>
            <a:r>
              <a:rPr lang="cs-CZ" dirty="0" smtClean="0"/>
              <a:t> = 225</a:t>
            </a:r>
          </a:p>
          <a:p>
            <a:pPr marL="0" indent="0">
              <a:buNone/>
            </a:pPr>
            <a:r>
              <a:rPr lang="cs-CZ" dirty="0" smtClean="0"/>
              <a:t>8</a:t>
            </a:r>
            <a:r>
              <a:rPr lang="cs-CZ" baseline="30000" dirty="0" smtClean="0"/>
              <a:t>2</a:t>
            </a:r>
            <a:r>
              <a:rPr lang="cs-CZ" dirty="0" smtClean="0"/>
              <a:t>  =  64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986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 druhé mocnině platí: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1 - počet nul se zdvojnásobí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10</a:t>
            </a:r>
            <a:r>
              <a:rPr lang="cs-CZ" baseline="30000" dirty="0" smtClean="0"/>
              <a:t>2</a:t>
            </a:r>
            <a:r>
              <a:rPr lang="cs-CZ" dirty="0" smtClean="0"/>
              <a:t> = 100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100</a:t>
            </a:r>
            <a:r>
              <a:rPr lang="cs-CZ" baseline="30000" dirty="0" smtClean="0"/>
              <a:t>2</a:t>
            </a:r>
            <a:r>
              <a:rPr lang="cs-CZ" dirty="0" smtClean="0"/>
              <a:t> =10000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120</a:t>
            </a:r>
            <a:r>
              <a:rPr lang="cs-CZ" baseline="30000" dirty="0" smtClean="0"/>
              <a:t>2</a:t>
            </a:r>
            <a:r>
              <a:rPr lang="cs-CZ" dirty="0" smtClean="0"/>
              <a:t> = 14400</a:t>
            </a:r>
          </a:p>
          <a:p>
            <a:pPr marL="0" indent="0">
              <a:buNone/>
            </a:pPr>
            <a:r>
              <a:rPr lang="cs-CZ" dirty="0" smtClean="0"/>
              <a:t>2 – počet desetinných míst se zdvojnásobí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0,1</a:t>
            </a:r>
            <a:r>
              <a:rPr lang="cs-CZ" baseline="30000" dirty="0" smtClean="0"/>
              <a:t>2</a:t>
            </a:r>
            <a:r>
              <a:rPr lang="cs-CZ" dirty="0" smtClean="0"/>
              <a:t> = 0,01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0,01</a:t>
            </a:r>
            <a:r>
              <a:rPr lang="cs-CZ" baseline="30000" dirty="0" smtClean="0"/>
              <a:t>2</a:t>
            </a:r>
            <a:r>
              <a:rPr lang="cs-CZ" dirty="0" smtClean="0"/>
              <a:t> = 0,0001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0,007</a:t>
            </a:r>
            <a:r>
              <a:rPr lang="cs-CZ" baseline="30000" dirty="0" smtClean="0"/>
              <a:t>2</a:t>
            </a:r>
            <a:r>
              <a:rPr lang="cs-CZ" dirty="0" smtClean="0"/>
              <a:t> = 0,000049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998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/>
              <a:t>Úkol č.1 – zadání z levé strany spojte s výsledky na pravé straně, výsledek, který zbude zakroužkujte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>
            <a:off x="4572000" y="1600200"/>
            <a:ext cx="0" cy="4349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57075" y="4941168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212976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7091" y="2276872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46153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0,13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80265" y="4756502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0,7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4941" y="3112871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4149080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0,8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9656" y="5381447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1,1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26772" y="1969532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1,5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03819" y="5482839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3050526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2,25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70209" y="2029677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0,0169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41490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12360" y="396441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256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512583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84064" y="2780190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97680" y="4941168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0,49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91669" y="5579948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0,64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3101" y="41627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53110" y="238058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57693" y="1824025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77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/>
              <a:t>Úkol č.1 – zadání z levé strany spojte s výsledky na pravé straně; výsledek, který zbude, zakroužkujte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>
            <a:off x="4572000" y="1600200"/>
            <a:ext cx="0" cy="4349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57075" y="4941168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212976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7091" y="2276872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46153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0,13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80265" y="4756502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0,7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4941" y="3112871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4149080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0,8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9656" y="5381447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1,1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26772" y="1969532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1,5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03819" y="5482839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3050526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2,25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70209" y="2029677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0,0169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41490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12360" y="396441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256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512583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84064" y="2780190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97680" y="4941168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0,49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91669" y="5579948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0,64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3101" y="41627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53110" y="238058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57693" y="1824025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0,121</a:t>
            </a:r>
            <a:endParaRPr lang="cs-CZ" dirty="0"/>
          </a:p>
        </p:txBody>
      </p:sp>
      <p:cxnSp>
        <p:nvCxnSpPr>
          <p:cNvPr id="33" name="Přímá spojnice se šipkou 32"/>
          <p:cNvCxnSpPr>
            <a:stCxn id="14" idx="3"/>
          </p:cNvCxnSpPr>
          <p:nvPr/>
        </p:nvCxnSpPr>
        <p:spPr>
          <a:xfrm>
            <a:off x="2781732" y="2154198"/>
            <a:ext cx="4022516" cy="10587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8" idx="3"/>
          </p:cNvCxnSpPr>
          <p:nvPr/>
        </p:nvCxnSpPr>
        <p:spPr>
          <a:xfrm>
            <a:off x="1407323" y="2461538"/>
            <a:ext cx="4564497" cy="1701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endCxn id="21" idx="1"/>
          </p:cNvCxnSpPr>
          <p:nvPr/>
        </p:nvCxnSpPr>
        <p:spPr>
          <a:xfrm>
            <a:off x="1642193" y="3312163"/>
            <a:ext cx="6170167" cy="8369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2781732" y="3419858"/>
            <a:ext cx="2731186" cy="17059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endCxn id="25" idx="1"/>
          </p:cNvCxnSpPr>
          <p:nvPr/>
        </p:nvCxnSpPr>
        <p:spPr>
          <a:xfrm>
            <a:off x="2267744" y="4347454"/>
            <a:ext cx="4323925" cy="1417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stCxn id="6" idx="3"/>
          </p:cNvCxnSpPr>
          <p:nvPr/>
        </p:nvCxnSpPr>
        <p:spPr>
          <a:xfrm flipV="1">
            <a:off x="1237307" y="2683587"/>
            <a:ext cx="6815803" cy="24422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>
            <a:stCxn id="10" idx="3"/>
          </p:cNvCxnSpPr>
          <p:nvPr/>
        </p:nvCxnSpPr>
        <p:spPr>
          <a:xfrm>
            <a:off x="3135225" y="4941168"/>
            <a:ext cx="4262455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stCxn id="13" idx="3"/>
          </p:cNvCxnSpPr>
          <p:nvPr/>
        </p:nvCxnSpPr>
        <p:spPr>
          <a:xfrm flipV="1">
            <a:off x="2504616" y="3149522"/>
            <a:ext cx="3199342" cy="24165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stCxn id="17" idx="0"/>
            <a:endCxn id="26" idx="1"/>
          </p:cNvCxnSpPr>
          <p:nvPr/>
        </p:nvCxnSpPr>
        <p:spPr>
          <a:xfrm flipV="1">
            <a:off x="3993935" y="4347454"/>
            <a:ext cx="2839166" cy="11353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V="1">
            <a:off x="3803819" y="2193357"/>
            <a:ext cx="3000429" cy="4528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vál 53"/>
          <p:cNvSpPr/>
          <p:nvPr/>
        </p:nvSpPr>
        <p:spPr>
          <a:xfrm>
            <a:off x="5200357" y="1824025"/>
            <a:ext cx="667787" cy="3693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19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/>
              <a:t>Úkol </a:t>
            </a:r>
            <a:r>
              <a:rPr lang="cs-CZ" sz="2800" dirty="0" smtClean="0"/>
              <a:t>č.2 </a:t>
            </a:r>
            <a:r>
              <a:rPr lang="cs-CZ" sz="2800" dirty="0"/>
              <a:t>– zadání z levé strany spojte s výsledky na pravé straně, </a:t>
            </a:r>
            <a:r>
              <a:rPr lang="cs-CZ" sz="2800" dirty="0" smtClean="0"/>
              <a:t>dvě čísla </a:t>
            </a:r>
            <a:r>
              <a:rPr lang="cs-CZ" sz="2800" dirty="0" err="1" smtClean="0"/>
              <a:t>zbudou</a:t>
            </a:r>
            <a:r>
              <a:rPr lang="cs-CZ" sz="2800" dirty="0" smtClean="0"/>
              <a:t> (pozn.± znamená přibližně)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572000" y="1600200"/>
            <a:ext cx="0" cy="4781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2132856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0,09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132856"/>
                <a:ext cx="841834" cy="4277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20686" y="3563018"/>
                <a:ext cx="517385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0686" y="3563018"/>
                <a:ext cx="517385" cy="4019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347864" y="1710421"/>
                <a:ext cx="77386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144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1710421"/>
                <a:ext cx="773866" cy="4019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31179" y="5157192"/>
                <a:ext cx="948533" cy="40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179" y="5157192"/>
                <a:ext cx="948533" cy="40197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792268" y="2852936"/>
                <a:ext cx="77386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2268" y="2852936"/>
                <a:ext cx="773866" cy="4019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021095" y="4755222"/>
                <a:ext cx="517385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1095" y="4755222"/>
                <a:ext cx="517385" cy="40197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31579" y="3108427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2,25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579" y="3108427"/>
                <a:ext cx="841834" cy="4277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452869" y="5559162"/>
                <a:ext cx="773866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250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2869" y="5559162"/>
                <a:ext cx="773866" cy="40754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5868144" y="21328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3254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3764003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231752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66968" y="495620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576293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3322300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66968" y="4365104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±15,8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03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/>
              <a:t>Úkol </a:t>
            </a:r>
            <a:r>
              <a:rPr lang="cs-CZ" sz="2800" dirty="0" smtClean="0"/>
              <a:t>č.2 </a:t>
            </a:r>
            <a:r>
              <a:rPr lang="cs-CZ" sz="2800" dirty="0"/>
              <a:t>– zadání z levé strany spojte s výsledky na pravé straně, </a:t>
            </a:r>
            <a:r>
              <a:rPr lang="cs-CZ" sz="2800" dirty="0" smtClean="0"/>
              <a:t>dvě čísla </a:t>
            </a:r>
            <a:r>
              <a:rPr lang="cs-CZ" sz="2800" dirty="0" err="1" smtClean="0"/>
              <a:t>zbudou</a:t>
            </a:r>
            <a:r>
              <a:rPr lang="cs-CZ" sz="2800" dirty="0" smtClean="0"/>
              <a:t> (pozn.± znamená přibližně)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572000" y="1600200"/>
            <a:ext cx="0" cy="4781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2132856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0,09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132856"/>
                <a:ext cx="841834" cy="4277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20686" y="3563018"/>
                <a:ext cx="517385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0686" y="3563018"/>
                <a:ext cx="517385" cy="4019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347864" y="1710421"/>
                <a:ext cx="77386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144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1710421"/>
                <a:ext cx="773866" cy="4019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31179" y="5157192"/>
                <a:ext cx="948533" cy="40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179" y="5157192"/>
                <a:ext cx="948533" cy="40197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792268" y="2852936"/>
                <a:ext cx="77386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2268" y="2852936"/>
                <a:ext cx="773866" cy="4019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021095" y="4755222"/>
                <a:ext cx="517385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1095" y="4755222"/>
                <a:ext cx="517385" cy="40197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31579" y="3108427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2,25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579" y="3108427"/>
                <a:ext cx="841834" cy="4277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452869" y="5559162"/>
                <a:ext cx="773866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250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2869" y="5559162"/>
                <a:ext cx="773866" cy="40754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5868144" y="21328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3254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3764003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231752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66968" y="495620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576293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73114" y="2952968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66968" y="4365104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±15,8</a:t>
            </a:r>
            <a:endParaRPr lang="cs-CZ" dirty="0"/>
          </a:p>
        </p:txBody>
      </p:sp>
      <p:cxnSp>
        <p:nvCxnSpPr>
          <p:cNvPr id="4" name="Přímá spojnice se šipkou 3"/>
          <p:cNvCxnSpPr>
            <a:stCxn id="9" idx="3"/>
          </p:cNvCxnSpPr>
          <p:nvPr/>
        </p:nvCxnSpPr>
        <p:spPr>
          <a:xfrm>
            <a:off x="4121730" y="1911406"/>
            <a:ext cx="1026334" cy="38515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6" idx="3"/>
            <a:endCxn id="19" idx="1"/>
          </p:cNvCxnSpPr>
          <p:nvPr/>
        </p:nvCxnSpPr>
        <p:spPr>
          <a:xfrm>
            <a:off x="1885442" y="2346729"/>
            <a:ext cx="5481526" cy="2794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3" idx="3"/>
            <a:endCxn id="17" idx="1"/>
          </p:cNvCxnSpPr>
          <p:nvPr/>
        </p:nvCxnSpPr>
        <p:spPr>
          <a:xfrm>
            <a:off x="1573413" y="3322300"/>
            <a:ext cx="4294731" cy="6263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1" idx="3"/>
          </p:cNvCxnSpPr>
          <p:nvPr/>
        </p:nvCxnSpPr>
        <p:spPr>
          <a:xfrm flipV="1">
            <a:off x="3566134" y="2560602"/>
            <a:ext cx="3454138" cy="4933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3"/>
            <a:endCxn id="16" idx="1"/>
          </p:cNvCxnSpPr>
          <p:nvPr/>
        </p:nvCxnSpPr>
        <p:spPr>
          <a:xfrm flipV="1">
            <a:off x="2338071" y="3439572"/>
            <a:ext cx="5330273" cy="3244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2" idx="3"/>
          </p:cNvCxnSpPr>
          <p:nvPr/>
        </p:nvCxnSpPr>
        <p:spPr>
          <a:xfrm flipV="1">
            <a:off x="3538480" y="2317522"/>
            <a:ext cx="2480507" cy="26386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4" idx="3"/>
          </p:cNvCxnSpPr>
          <p:nvPr/>
        </p:nvCxnSpPr>
        <p:spPr>
          <a:xfrm flipV="1">
            <a:off x="3226735" y="4549770"/>
            <a:ext cx="4297593" cy="12131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5873114" y="2952968"/>
            <a:ext cx="715110" cy="30193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152496" y="5208727"/>
            <a:ext cx="827216" cy="35043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37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/>
              <a:t>Úkol </a:t>
            </a:r>
            <a:r>
              <a:rPr lang="cs-CZ" sz="2800" dirty="0" smtClean="0"/>
              <a:t>č.3 </a:t>
            </a:r>
            <a:r>
              <a:rPr lang="cs-CZ" sz="2800" dirty="0"/>
              <a:t>– zadání z levé strany spojte s výsledky na pravé straně, výsledek, který zbude zakroužkujte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98639" y="1804174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5373216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91668" y="4293096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488462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23887" y="2742674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0,6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14410" y="3863181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26132" y="458753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0,14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72824" y="1988840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1,3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3947" y="2927340"/>
            <a:ext cx="73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43892" y="4940133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80618" y="235817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0,09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86184" y="3863181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0,80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31258" y="3611831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48106" y="2479067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1,69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48106" y="5003884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0,0081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87285" y="4570801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0,36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5557882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1440000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90574" y="2173506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14400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51390" y="3678515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0,64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37831" y="4163093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31258" y="5309465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0,0196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32039" y="1690455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22500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84797" y="3175105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12100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990414" y="4477762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16900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66078" y="301814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25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/>
              <a:t>Úkol </a:t>
            </a:r>
            <a:r>
              <a:rPr lang="cs-CZ" sz="2800" dirty="0" smtClean="0"/>
              <a:t>č.3 </a:t>
            </a:r>
            <a:r>
              <a:rPr lang="cs-CZ" sz="2800" dirty="0"/>
              <a:t>– zadání z levé strany spojte s výsledky na pravé straně, výsledek, který zbude zakroužkujte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98639" y="1804174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5373216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91668" y="4293096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488462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23887" y="2742674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0,6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14410" y="3863181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26132" y="458753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0,14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72824" y="1988840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1,3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3947" y="2927340"/>
            <a:ext cx="73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43891" y="5188550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80618" y="235817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0,09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86184" y="3863181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0,80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31258" y="3611831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48106" y="2479067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1,69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48106" y="5003884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0,0081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87285" y="4570801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0,36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5557882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1440000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90574" y="2173506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14400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51390" y="3678515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0,64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37831" y="4163093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31258" y="5309465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0,0196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32039" y="1690455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22500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84797" y="3175105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12100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990414" y="4477762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16900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675455" y="272750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cxnSp>
        <p:nvCxnSpPr>
          <p:cNvPr id="31" name="Přímá spojnice se šipkou 30"/>
          <p:cNvCxnSpPr>
            <a:stCxn id="13" idx="3"/>
            <a:endCxn id="19" idx="1"/>
          </p:cNvCxnSpPr>
          <p:nvPr/>
        </p:nvCxnSpPr>
        <p:spPr>
          <a:xfrm>
            <a:off x="2627784" y="2173506"/>
            <a:ext cx="3220322" cy="4902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20" idx="0"/>
          </p:cNvCxnSpPr>
          <p:nvPr/>
        </p:nvCxnSpPr>
        <p:spPr>
          <a:xfrm>
            <a:off x="3843892" y="2663733"/>
            <a:ext cx="2417950" cy="23401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0" idx="3"/>
          </p:cNvCxnSpPr>
          <p:nvPr/>
        </p:nvCxnSpPr>
        <p:spPr>
          <a:xfrm>
            <a:off x="2878847" y="2927340"/>
            <a:ext cx="4796608" cy="1844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14" idx="3"/>
          </p:cNvCxnSpPr>
          <p:nvPr/>
        </p:nvCxnSpPr>
        <p:spPr>
          <a:xfrm>
            <a:off x="1265237" y="3112006"/>
            <a:ext cx="4011914" cy="25611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11" idx="3"/>
            <a:endCxn id="23" idx="1"/>
          </p:cNvCxnSpPr>
          <p:nvPr/>
        </p:nvCxnSpPr>
        <p:spPr>
          <a:xfrm flipV="1">
            <a:off x="3228681" y="2358172"/>
            <a:ext cx="4061893" cy="16896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endCxn id="24" idx="1"/>
          </p:cNvCxnSpPr>
          <p:nvPr/>
        </p:nvCxnSpPr>
        <p:spPr>
          <a:xfrm flipV="1">
            <a:off x="4458163" y="3863181"/>
            <a:ext cx="1093227" cy="299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8" idx="3"/>
            <a:endCxn id="25" idx="1"/>
          </p:cNvCxnSpPr>
          <p:nvPr/>
        </p:nvCxnSpPr>
        <p:spPr>
          <a:xfrm flipV="1">
            <a:off x="1588920" y="4347759"/>
            <a:ext cx="5048911" cy="1300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stCxn id="12" idx="3"/>
            <a:endCxn id="26" idx="1"/>
          </p:cNvCxnSpPr>
          <p:nvPr/>
        </p:nvCxnSpPr>
        <p:spPr>
          <a:xfrm>
            <a:off x="2998111" y="4772204"/>
            <a:ext cx="4433147" cy="7219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V="1">
            <a:off x="3228681" y="3544437"/>
            <a:ext cx="3735521" cy="18287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endCxn id="27" idx="2"/>
          </p:cNvCxnSpPr>
          <p:nvPr/>
        </p:nvCxnSpPr>
        <p:spPr>
          <a:xfrm flipV="1">
            <a:off x="4151026" y="2059787"/>
            <a:ext cx="1165895" cy="3073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stCxn id="6" idx="3"/>
            <a:endCxn id="18" idx="1"/>
          </p:cNvCxnSpPr>
          <p:nvPr/>
        </p:nvCxnSpPr>
        <p:spPr>
          <a:xfrm>
            <a:off x="1395891" y="1988840"/>
            <a:ext cx="6035367" cy="18076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V="1">
            <a:off x="1513863" y="4847094"/>
            <a:ext cx="3539004" cy="7107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vál 55"/>
          <p:cNvSpPr/>
          <p:nvPr/>
        </p:nvSpPr>
        <p:spPr>
          <a:xfrm>
            <a:off x="7675455" y="2742674"/>
            <a:ext cx="705262" cy="43243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79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/>
              <a:t>Úkol </a:t>
            </a:r>
            <a:r>
              <a:rPr lang="cs-CZ" sz="2800" dirty="0" smtClean="0"/>
              <a:t>č.4 </a:t>
            </a:r>
            <a:r>
              <a:rPr lang="cs-CZ" sz="2800" dirty="0"/>
              <a:t>– zadání z levé strany spojte s výsledky na pravé straně, </a:t>
            </a:r>
            <a:r>
              <a:rPr lang="cs-CZ" sz="2800" dirty="0" smtClean="0"/>
              <a:t>číslo, které </a:t>
            </a:r>
            <a:r>
              <a:rPr lang="cs-CZ" sz="2800" dirty="0"/>
              <a:t>zbude zakroužkujte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03648" y="2204864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1,44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204864"/>
                <a:ext cx="841834" cy="4277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63405" y="3649308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0,81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405" y="3649308"/>
                <a:ext cx="841834" cy="4277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59832" y="2482201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482201"/>
                <a:ext cx="841834" cy="4277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42488" y="2785010"/>
                <a:ext cx="109831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0,0169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2488" y="2785010"/>
                <a:ext cx="1098314" cy="4277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008753" y="4077054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6,25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8753" y="4077054"/>
                <a:ext cx="841834" cy="4277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94280" y="5589240"/>
                <a:ext cx="1138250" cy="427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0,169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4280" y="5589240"/>
                <a:ext cx="1138250" cy="4277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62659" y="5375367"/>
                <a:ext cx="109831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0,0001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2659" y="5375367"/>
                <a:ext cx="1098314" cy="4277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94280" y="4493183"/>
                <a:ext cx="1030347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12100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4280" y="4493183"/>
                <a:ext cx="1030347" cy="40197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374512" y="4920929"/>
                <a:ext cx="90210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8100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512" y="4920929"/>
                <a:ext cx="902106" cy="40197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5277626" y="182648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71104" y="47675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60606" y="5006035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62334" y="425760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0,9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59884" y="545743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73586" y="260034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26486" y="299888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80154" y="3279976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660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/>
              <a:t>Úkol </a:t>
            </a:r>
            <a:r>
              <a:rPr lang="cs-CZ" sz="2800" dirty="0" smtClean="0"/>
              <a:t>č.4 </a:t>
            </a:r>
            <a:r>
              <a:rPr lang="cs-CZ" sz="2800" dirty="0"/>
              <a:t>– zadání z levé strany spojte s výsledky na pravé </a:t>
            </a:r>
            <a:r>
              <a:rPr lang="cs-CZ" sz="2800" dirty="0" smtClean="0"/>
              <a:t>straně; číslo, které zbude, </a:t>
            </a:r>
            <a:r>
              <a:rPr lang="cs-CZ" sz="2800" dirty="0"/>
              <a:t>zakroužkujte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03648" y="2204864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1,44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204864"/>
                <a:ext cx="841834" cy="4277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63405" y="3649308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0,81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405" y="3649308"/>
                <a:ext cx="841834" cy="4277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59832" y="2482201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482201"/>
                <a:ext cx="841834" cy="4277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42488" y="2785010"/>
                <a:ext cx="109831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0,0169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2488" y="2785010"/>
                <a:ext cx="1098314" cy="4277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008753" y="4077054"/>
                <a:ext cx="84183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6,25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8753" y="4077054"/>
                <a:ext cx="841834" cy="4277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94280" y="5589240"/>
                <a:ext cx="1138250" cy="427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0,169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4280" y="5589240"/>
                <a:ext cx="1138250" cy="4277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62659" y="5375367"/>
                <a:ext cx="109831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0,0001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2659" y="5375367"/>
                <a:ext cx="1098314" cy="4277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94280" y="4493183"/>
                <a:ext cx="1030347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12100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4280" y="4493183"/>
                <a:ext cx="1030347" cy="40197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374512" y="4920929"/>
                <a:ext cx="90210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8100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512" y="4920929"/>
                <a:ext cx="902106" cy="40197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5277626" y="182648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71104" y="47675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60606" y="5006035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0,13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62334" y="425760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0,9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59884" y="545743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73586" y="260034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26486" y="299888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80154" y="3279976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0,01</a:t>
            </a:r>
            <a:endParaRPr lang="cs-CZ" dirty="0"/>
          </a:p>
        </p:txBody>
      </p:sp>
      <p:cxnSp>
        <p:nvCxnSpPr>
          <p:cNvPr id="7" name="Přímá spojnice se šipkou 6"/>
          <p:cNvCxnSpPr>
            <a:endCxn id="16" idx="1"/>
          </p:cNvCxnSpPr>
          <p:nvPr/>
        </p:nvCxnSpPr>
        <p:spPr>
          <a:xfrm flipV="1">
            <a:off x="2245482" y="2011147"/>
            <a:ext cx="3032144" cy="4075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9" idx="3"/>
            <a:endCxn id="17" idx="1"/>
          </p:cNvCxnSpPr>
          <p:nvPr/>
        </p:nvCxnSpPr>
        <p:spPr>
          <a:xfrm>
            <a:off x="3901666" y="2696074"/>
            <a:ext cx="3669438" cy="2256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0" idx="3"/>
            <a:endCxn id="18" idx="0"/>
          </p:cNvCxnSpPr>
          <p:nvPr/>
        </p:nvCxnSpPr>
        <p:spPr>
          <a:xfrm>
            <a:off x="2140802" y="2998883"/>
            <a:ext cx="3316520" cy="2007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3"/>
          </p:cNvCxnSpPr>
          <p:nvPr/>
        </p:nvCxnSpPr>
        <p:spPr>
          <a:xfrm>
            <a:off x="2305239" y="3863181"/>
            <a:ext cx="3657095" cy="5790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1" idx="3"/>
            <a:endCxn id="20" idx="0"/>
          </p:cNvCxnSpPr>
          <p:nvPr/>
        </p:nvCxnSpPr>
        <p:spPr>
          <a:xfrm>
            <a:off x="3850587" y="4290927"/>
            <a:ext cx="3147503" cy="11665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4" idx="3"/>
            <a:endCxn id="21" idx="1"/>
          </p:cNvCxnSpPr>
          <p:nvPr/>
        </p:nvCxnSpPr>
        <p:spPr>
          <a:xfrm flipV="1">
            <a:off x="1924627" y="2785010"/>
            <a:ext cx="5348959" cy="19091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4560973" y="3649308"/>
            <a:ext cx="2119181" cy="18081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endCxn id="22" idx="1"/>
          </p:cNvCxnSpPr>
          <p:nvPr/>
        </p:nvCxnSpPr>
        <p:spPr>
          <a:xfrm flipV="1">
            <a:off x="3276618" y="3183549"/>
            <a:ext cx="1749868" cy="17686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vál 39"/>
          <p:cNvSpPr/>
          <p:nvPr/>
        </p:nvSpPr>
        <p:spPr>
          <a:xfrm>
            <a:off x="894280" y="5589240"/>
            <a:ext cx="1246522" cy="4277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63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Úkol č.5: proveďte odhady, spojte dvojice, které k sobě patří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584" y="2780928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6,1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2780928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±37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32214" y="4581128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8,5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400506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±72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23842" y="439646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1,32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1916832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±1,7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68882" y="5445224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9,2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400506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±85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68882" y="228616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0,81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49594" y="5177261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±0,65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35819" y="296559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0,45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3150260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±0,2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676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Úkol č.5: proveďte odhady, spojte dvojice, které k sobě patří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584" y="2780928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6,1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2780928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±37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32214" y="4581128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8,5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400506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±72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23842" y="439646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1,32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1916832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±1,7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68882" y="5445224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9,2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400506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±85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68882" y="228616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0,81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49594" y="5177261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±0,65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35819" y="296559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0,45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3150260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±0,2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2723842" y="2655496"/>
            <a:ext cx="2784262" cy="25217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4" idx="1"/>
          </p:cNvCxnSpPr>
          <p:nvPr/>
        </p:nvCxnSpPr>
        <p:spPr>
          <a:xfrm>
            <a:off x="1382544" y="2965594"/>
            <a:ext cx="48456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787174" y="4189730"/>
            <a:ext cx="458502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1" idx="3"/>
            <a:endCxn id="12" idx="1"/>
          </p:cNvCxnSpPr>
          <p:nvPr/>
        </p:nvCxnSpPr>
        <p:spPr>
          <a:xfrm flipV="1">
            <a:off x="2723842" y="4189730"/>
            <a:ext cx="278426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3607798" y="3150260"/>
            <a:ext cx="3844522" cy="3693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0" idx="1"/>
          </p:cNvCxnSpPr>
          <p:nvPr/>
        </p:nvCxnSpPr>
        <p:spPr>
          <a:xfrm flipV="1">
            <a:off x="3395821" y="2101498"/>
            <a:ext cx="2112283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765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Test- určete zpaměti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6758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Skupina A                                  Skupina B</a:t>
            </a:r>
          </a:p>
          <a:p>
            <a:pPr marL="0" indent="0">
              <a:buNone/>
            </a:pPr>
            <a:r>
              <a:rPr lang="cs-CZ" dirty="0" smtClean="0"/>
              <a:t>14</a:t>
            </a:r>
            <a:r>
              <a:rPr lang="cs-CZ" baseline="30000" dirty="0" smtClean="0"/>
              <a:t>2</a:t>
            </a:r>
            <a:r>
              <a:rPr lang="cs-CZ" dirty="0" smtClean="0"/>
              <a:t> =                                       15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</a:p>
          <a:p>
            <a:pPr marL="0" indent="0">
              <a:buNone/>
            </a:pPr>
            <a:r>
              <a:rPr lang="cs-CZ" dirty="0" smtClean="0"/>
              <a:t>1,2</a:t>
            </a:r>
            <a:r>
              <a:rPr lang="cs-CZ" baseline="30000" dirty="0" smtClean="0"/>
              <a:t>2</a:t>
            </a:r>
            <a:r>
              <a:rPr lang="cs-CZ" dirty="0" smtClean="0"/>
              <a:t> =                                      110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 smtClean="0"/>
              <a:t>1300</a:t>
            </a:r>
            <a:r>
              <a:rPr lang="cs-CZ" baseline="30000" dirty="0" smtClean="0"/>
              <a:t>2</a:t>
            </a:r>
            <a:r>
              <a:rPr lang="cs-CZ" dirty="0" smtClean="0"/>
              <a:t> =                                   1,3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r>
              <a:rPr lang="cs-CZ" dirty="0" smtClean="0"/>
              <a:t>0,9</a:t>
            </a:r>
            <a:r>
              <a:rPr lang="cs-CZ" baseline="30000" dirty="0" smtClean="0"/>
              <a:t>2</a:t>
            </a:r>
            <a:r>
              <a:rPr lang="cs-CZ" dirty="0" smtClean="0"/>
              <a:t> =                                       0,06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aseline="30000" dirty="0" smtClean="0"/>
              <a:t>                                                           </a:t>
            </a: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82344" y="1567586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2824" y="4581128"/>
                <a:ext cx="236098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4900</m:t>
                        </m:r>
                      </m:e>
                    </m:rad>
                  </m:oMath>
                </a14:m>
                <a:r>
                  <a:rPr lang="cs-CZ" sz="3600" dirty="0" smtClean="0"/>
                  <a:t> =</a:t>
                </a:r>
                <a:endParaRPr lang="cs-CZ" sz="36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824" y="4581128"/>
                <a:ext cx="2360984" cy="646331"/>
              </a:xfrm>
              <a:prstGeom prst="rect">
                <a:avLst/>
              </a:prstGeom>
              <a:blipFill rotWithShape="1">
                <a:blip r:embed="rId2"/>
                <a:stretch>
                  <a:fillRect t="-13084" b="-34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2824" y="5404834"/>
                <a:ext cx="1555426" cy="6887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2,25</m:t>
                        </m:r>
                      </m:e>
                    </m:rad>
                  </m:oMath>
                </a14:m>
                <a:r>
                  <a:rPr lang="cs-CZ" sz="3200" dirty="0" smtClean="0"/>
                  <a:t> =</a:t>
                </a:r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824" y="5404834"/>
                <a:ext cx="1555426" cy="688715"/>
              </a:xfrm>
              <a:prstGeom prst="rect">
                <a:avLst/>
              </a:prstGeom>
              <a:blipFill rotWithShape="1">
                <a:blip r:embed="rId3"/>
                <a:stretch>
                  <a:fillRect r="-9020" b="-28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887384" y="4581128"/>
                <a:ext cx="2560701" cy="6428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1960000=</m:t>
                          </m:r>
                        </m:e>
                      </m:rad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7384" y="4581128"/>
                <a:ext cx="2560701" cy="64286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59118" y="5389397"/>
                <a:ext cx="1520160" cy="6070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0,49</m:t>
                        </m:r>
                      </m:e>
                    </m:rad>
                  </m:oMath>
                </a14:m>
                <a:r>
                  <a:rPr lang="cs-CZ" sz="3200" dirty="0" smtClean="0"/>
                  <a:t> =</a:t>
                </a:r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9118" y="5389397"/>
                <a:ext cx="1520160" cy="607026"/>
              </a:xfrm>
              <a:prstGeom prst="rect">
                <a:avLst/>
              </a:prstGeom>
              <a:blipFill rotWithShape="1">
                <a:blip r:embed="rId5"/>
                <a:stretch>
                  <a:fillRect t="-8000" r="-9237" b="-3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341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Test- 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6758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Skupina A                                  Skupina B</a:t>
            </a:r>
          </a:p>
          <a:p>
            <a:pPr marL="0" indent="0">
              <a:buNone/>
            </a:pPr>
            <a:r>
              <a:rPr lang="cs-CZ" dirty="0" smtClean="0"/>
              <a:t>14</a:t>
            </a:r>
            <a:r>
              <a:rPr lang="cs-CZ" baseline="30000" dirty="0" smtClean="0"/>
              <a:t>2</a:t>
            </a:r>
            <a:r>
              <a:rPr lang="cs-CZ" dirty="0" smtClean="0"/>
              <a:t> = 196                               15</a:t>
            </a:r>
            <a:r>
              <a:rPr lang="cs-CZ" baseline="30000" dirty="0" smtClean="0"/>
              <a:t>2</a:t>
            </a:r>
            <a:r>
              <a:rPr lang="cs-CZ" dirty="0" smtClean="0"/>
              <a:t> = 225</a:t>
            </a:r>
          </a:p>
          <a:p>
            <a:pPr marL="0" indent="0">
              <a:buNone/>
            </a:pPr>
            <a:r>
              <a:rPr lang="cs-CZ" dirty="0" smtClean="0"/>
              <a:t>1,2</a:t>
            </a:r>
            <a:r>
              <a:rPr lang="cs-CZ" baseline="30000" dirty="0" smtClean="0"/>
              <a:t>2</a:t>
            </a:r>
            <a:r>
              <a:rPr lang="cs-CZ" dirty="0" smtClean="0"/>
              <a:t> = 1,44                             110</a:t>
            </a:r>
            <a:r>
              <a:rPr lang="cs-CZ" baseline="30000" dirty="0" smtClean="0"/>
              <a:t>2</a:t>
            </a:r>
            <a:r>
              <a:rPr lang="cs-CZ" dirty="0" smtClean="0"/>
              <a:t> =12100</a:t>
            </a:r>
          </a:p>
          <a:p>
            <a:pPr marL="0" indent="0">
              <a:buNone/>
            </a:pPr>
            <a:r>
              <a:rPr lang="cs-CZ" dirty="0" smtClean="0"/>
              <a:t>1300</a:t>
            </a:r>
            <a:r>
              <a:rPr lang="cs-CZ" baseline="30000" dirty="0" smtClean="0"/>
              <a:t>2</a:t>
            </a:r>
            <a:r>
              <a:rPr lang="cs-CZ" dirty="0" smtClean="0"/>
              <a:t> = 1690000                  1,3</a:t>
            </a:r>
            <a:r>
              <a:rPr lang="cs-CZ" baseline="30000" dirty="0" smtClean="0"/>
              <a:t>2</a:t>
            </a:r>
            <a:r>
              <a:rPr lang="cs-CZ" dirty="0" smtClean="0"/>
              <a:t>= 1,69</a:t>
            </a:r>
          </a:p>
          <a:p>
            <a:pPr marL="0" indent="0">
              <a:buNone/>
            </a:pPr>
            <a:r>
              <a:rPr lang="cs-CZ" dirty="0" smtClean="0"/>
              <a:t>0,9</a:t>
            </a:r>
            <a:r>
              <a:rPr lang="cs-CZ" baseline="30000" dirty="0" smtClean="0"/>
              <a:t>2</a:t>
            </a:r>
            <a:r>
              <a:rPr lang="cs-CZ" dirty="0" smtClean="0"/>
              <a:t> = 0,81                              0,06</a:t>
            </a:r>
            <a:r>
              <a:rPr lang="cs-CZ" baseline="30000" dirty="0" smtClean="0"/>
              <a:t>2</a:t>
            </a:r>
            <a:r>
              <a:rPr lang="cs-CZ" dirty="0" smtClean="0"/>
              <a:t> = 0,0036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aseline="30000" dirty="0" smtClean="0"/>
              <a:t>                                                           </a:t>
            </a: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82344" y="1567586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2824" y="4581128"/>
                <a:ext cx="236098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4900</m:t>
                        </m:r>
                      </m:e>
                    </m:rad>
                  </m:oMath>
                </a14:m>
                <a:r>
                  <a:rPr lang="cs-CZ" sz="3600" dirty="0" smtClean="0"/>
                  <a:t> = 70</a:t>
                </a:r>
                <a:endParaRPr lang="cs-CZ" sz="36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824" y="4581128"/>
                <a:ext cx="2360984" cy="646331"/>
              </a:xfrm>
              <a:prstGeom prst="rect">
                <a:avLst/>
              </a:prstGeom>
              <a:blipFill rotWithShape="1">
                <a:blip r:embed="rId2"/>
                <a:stretch>
                  <a:fillRect t="-13084" r="-3093" b="-34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2824" y="5404834"/>
                <a:ext cx="2167773" cy="6887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2,25</m:t>
                        </m:r>
                      </m:e>
                    </m:rad>
                  </m:oMath>
                </a14:m>
                <a:r>
                  <a:rPr lang="cs-CZ" sz="3200" dirty="0" smtClean="0"/>
                  <a:t> = 1,5</a:t>
                </a:r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824" y="5404834"/>
                <a:ext cx="2167773" cy="688715"/>
              </a:xfrm>
              <a:prstGeom prst="rect">
                <a:avLst/>
              </a:prstGeom>
              <a:blipFill rotWithShape="1">
                <a:blip r:embed="rId3"/>
                <a:stretch>
                  <a:fillRect r="-6461" b="-28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860032" y="4566842"/>
                <a:ext cx="3384376" cy="6311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1960000</m:t>
                        </m:r>
                      </m:e>
                    </m:rad>
                  </m:oMath>
                </a14:m>
                <a:r>
                  <a:rPr lang="cs-CZ" sz="3200" dirty="0" smtClean="0"/>
                  <a:t>  =1400</a:t>
                </a:r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566842"/>
                <a:ext cx="3384376" cy="631198"/>
              </a:xfrm>
              <a:prstGeom prst="rect">
                <a:avLst/>
              </a:prstGeom>
              <a:blipFill rotWithShape="1">
                <a:blip r:embed="rId4"/>
                <a:stretch>
                  <a:fillRect t="-4808" r="-541" b="-30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59118" y="5389397"/>
                <a:ext cx="2132507" cy="6070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0,49</m:t>
                        </m:r>
                      </m:e>
                    </m:rad>
                  </m:oMath>
                </a14:m>
                <a:r>
                  <a:rPr lang="cs-CZ" sz="3200" dirty="0" smtClean="0"/>
                  <a:t> = 0,7</a:t>
                </a:r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9118" y="5389397"/>
                <a:ext cx="2132507" cy="607026"/>
              </a:xfrm>
              <a:prstGeom prst="rect">
                <a:avLst/>
              </a:prstGeom>
              <a:blipFill rotWithShape="1">
                <a:blip r:embed="rId5"/>
                <a:stretch>
                  <a:fillRect t="-8000" r="-6877" b="-3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024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hodnocení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Správný výsledek = 1 bod</a:t>
            </a:r>
          </a:p>
          <a:p>
            <a:pPr marL="0" indent="0">
              <a:buNone/>
            </a:pPr>
            <a:r>
              <a:rPr lang="cs-CZ" dirty="0" smtClean="0"/>
              <a:t>6b  -  1</a:t>
            </a:r>
          </a:p>
          <a:p>
            <a:pPr marL="0" indent="0">
              <a:buNone/>
            </a:pPr>
            <a:r>
              <a:rPr lang="cs-CZ" dirty="0" smtClean="0"/>
              <a:t>5b  -  2</a:t>
            </a:r>
          </a:p>
          <a:p>
            <a:pPr marL="0" indent="0">
              <a:buNone/>
            </a:pPr>
            <a:r>
              <a:rPr lang="cs-CZ" dirty="0" smtClean="0"/>
              <a:t>4-3b -3</a:t>
            </a:r>
          </a:p>
          <a:p>
            <a:pPr marL="0" indent="0">
              <a:buNone/>
            </a:pPr>
            <a:r>
              <a:rPr lang="cs-CZ" dirty="0" smtClean="0"/>
              <a:t>2b  -  4</a:t>
            </a:r>
          </a:p>
          <a:p>
            <a:pPr marL="0" indent="0">
              <a:buNone/>
            </a:pPr>
            <a:r>
              <a:rPr lang="cs-CZ" dirty="0" smtClean="0"/>
              <a:t>1-0b -5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164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Text je tvořen autorem materiálu </a:t>
            </a:r>
            <a:r>
              <a:rPr lang="cs-CZ" smtClean="0"/>
              <a:t>2.10.2012</a:t>
            </a:r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82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728</Words>
  <Application>Microsoft Office PowerPoint</Application>
  <PresentationFormat>Předvádění na obrazovce (4:3)</PresentationFormat>
  <Paragraphs>251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anotace</vt:lpstr>
      <vt:lpstr>Druhá mocnina</vt:lpstr>
      <vt:lpstr>Při druhé mocnině platí:</vt:lpstr>
      <vt:lpstr>Úkol č.1 – zadání z levé strany spojte s výsledky na pravé straně, výsledek, který zbude zakroužkujte</vt:lpstr>
      <vt:lpstr>Úkol č.1 – zadání z levé strany spojte s výsledky na pravé straně; výsledek, který zbude, zakroužkujte</vt:lpstr>
      <vt:lpstr>Úkol č.2 – zadání z levé strany spojte s výsledky na pravé straně, dvě čísla zbudou (pozn.± znamená přibližně)</vt:lpstr>
      <vt:lpstr>Úkol č.2 – zadání z levé strany spojte s výsledky na pravé straně, dvě čísla zbudou (pozn.± znamená přibližně)</vt:lpstr>
      <vt:lpstr>Úkol č.3 – zadání z levé strany spojte s výsledky na pravé straně, výsledek, který zbude zakroužkujte</vt:lpstr>
      <vt:lpstr>Úkol č.3 – zadání z levé strany spojte s výsledky na pravé straně, výsledek, který zbude zakroužkujte</vt:lpstr>
      <vt:lpstr>Úkol č.4 – zadání z levé strany spojte s výsledky na pravé straně, číslo, které zbude zakroužkujte</vt:lpstr>
      <vt:lpstr>Úkol č.4 – zadání z levé strany spojte s výsledky na pravé straně; číslo, které zbude, zakroužkujte</vt:lpstr>
      <vt:lpstr>Úkol č.5: proveďte odhady, spojte dvojice, které k sobě patří</vt:lpstr>
      <vt:lpstr>Úkol č.5: proveďte odhady, spojte dvojice, které k sobě patří</vt:lpstr>
      <vt:lpstr>Test- určete zpaměti</vt:lpstr>
      <vt:lpstr>Test- výsledky</vt:lpstr>
      <vt:lpstr>Test - hodnocení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17</cp:revision>
  <dcterms:created xsi:type="dcterms:W3CDTF">2012-12-09T10:05:42Z</dcterms:created>
  <dcterms:modified xsi:type="dcterms:W3CDTF">2012-12-18T17:56:32Z</dcterms:modified>
</cp:coreProperties>
</file>