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70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VY_32_Inovace_07_Matematika </a:t>
          </a:r>
          <a:r>
            <a:rPr lang="cs-CZ" sz="2000" dirty="0" smtClean="0"/>
            <a:t>8. a 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pořadí početních operací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DA37C3-89C8-4CCA-A464-391A9608D95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68D5F1-BD5E-4D8D-8D06-91F12FCAD171}" type="presOf" srcId="{D1B46980-6531-4606-95E6-44980827E919}" destId="{6140AFEC-043D-4C43-A2F9-D0F5331DF3A3}" srcOrd="0" destOrd="0" presId="urn:microsoft.com/office/officeart/2005/8/layout/target3"/>
    <dgm:cxn modelId="{42389EC9-D9FF-4C85-A99A-E4DBB2D9920B}" type="presOf" srcId="{757F3AB3-0718-4624-B441-E567A8F0AB56}" destId="{333A1088-737F-45CB-B68E-254E46348037}" srcOrd="0" destOrd="0" presId="urn:microsoft.com/office/officeart/2005/8/layout/target3"/>
    <dgm:cxn modelId="{3ECFDBA0-ABBD-4686-B032-F2F8A0B8724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B50346-DCE5-4889-BF89-C527D2B33EF1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6A2F90-C44E-48B6-B012-842FF59BC01C}" type="presOf" srcId="{D1D4F407-5343-4D3F-B5B9-D407B03CAEB4}" destId="{D005CE8C-CC26-4C3E-AC11-E15060ECD759}" srcOrd="0" destOrd="0" presId="urn:microsoft.com/office/officeart/2005/8/layout/target3"/>
    <dgm:cxn modelId="{207D1885-3B3B-401D-87FB-579A758372F5}" type="presOf" srcId="{D1B46980-6531-4606-95E6-44980827E919}" destId="{2BE915AB-18AA-4053-B92C-3BFC9ED204BB}" srcOrd="1" destOrd="0" presId="urn:microsoft.com/office/officeart/2005/8/layout/target3"/>
    <dgm:cxn modelId="{31F76DA6-9F5F-4137-A44E-2FA64DF9842E}" type="presOf" srcId="{B651F6E3-6281-48DB-9319-2AEAFDAE7572}" destId="{619D679B-A015-4ECF-8348-D1034C574F40}" srcOrd="0" destOrd="0" presId="urn:microsoft.com/office/officeart/2005/8/layout/target3"/>
    <dgm:cxn modelId="{1BE46A68-38DF-4BDF-B901-F0E41056989E}" type="presOf" srcId="{4C35D32F-0EAB-4CD7-82EE-45574DC2A586}" destId="{8BEBB6EC-1DAA-4CAC-8A25-BC0FCBD5DBD5}" srcOrd="0" destOrd="0" presId="urn:microsoft.com/office/officeart/2005/8/layout/target3"/>
    <dgm:cxn modelId="{9CD9113F-8979-493F-9455-78F774A92FD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5CA5145-3869-4248-B355-B9BC92138B58}" type="presOf" srcId="{D8197B8C-B260-4A16-BDF4-0947B075E274}" destId="{25B08C86-7E15-44DC-BE7F-FFB55DD49D12}" srcOrd="0" destOrd="0" presId="urn:microsoft.com/office/officeart/2005/8/layout/target3"/>
    <dgm:cxn modelId="{4A45504E-80E7-4ED1-A542-F3CDAE622781}" type="presParOf" srcId="{333A1088-737F-45CB-B68E-254E46348037}" destId="{F5ABB229-8D3B-4694-996A-96F23CF14429}" srcOrd="0" destOrd="0" presId="urn:microsoft.com/office/officeart/2005/8/layout/target3"/>
    <dgm:cxn modelId="{9D88B895-5414-436C-9771-39985508EC43}" type="presParOf" srcId="{333A1088-737F-45CB-B68E-254E46348037}" destId="{F41139FD-01EE-4571-8B17-4FB00FC51163}" srcOrd="1" destOrd="0" presId="urn:microsoft.com/office/officeart/2005/8/layout/target3"/>
    <dgm:cxn modelId="{5EAB68B6-09C2-4FF1-BD30-8D585BF17011}" type="presParOf" srcId="{333A1088-737F-45CB-B68E-254E46348037}" destId="{D005CE8C-CC26-4C3E-AC11-E15060ECD759}" srcOrd="2" destOrd="0" presId="urn:microsoft.com/office/officeart/2005/8/layout/target3"/>
    <dgm:cxn modelId="{4E125D79-5358-4FEE-B469-0D9ED1DA6EA0}" type="presParOf" srcId="{333A1088-737F-45CB-B68E-254E46348037}" destId="{2C702D82-9B77-49B7-9568-BB8EB47C3372}" srcOrd="3" destOrd="0" presId="urn:microsoft.com/office/officeart/2005/8/layout/target3"/>
    <dgm:cxn modelId="{16A60D9F-828C-41D6-B2DF-D7B95A7F0237}" type="presParOf" srcId="{333A1088-737F-45CB-B68E-254E46348037}" destId="{A52A0455-90FF-4808-ABD0-F02540D31D5A}" srcOrd="4" destOrd="0" presId="urn:microsoft.com/office/officeart/2005/8/layout/target3"/>
    <dgm:cxn modelId="{B4DA2A18-F851-4F34-B721-53715D4D43A3}" type="presParOf" srcId="{333A1088-737F-45CB-B68E-254E46348037}" destId="{6140AFEC-043D-4C43-A2F9-D0F5331DF3A3}" srcOrd="5" destOrd="0" presId="urn:microsoft.com/office/officeart/2005/8/layout/target3"/>
    <dgm:cxn modelId="{467D58BF-C2B1-437D-8885-341990FB284C}" type="presParOf" srcId="{333A1088-737F-45CB-B68E-254E46348037}" destId="{9358AC05-5D7D-4327-9F80-1AD486AEA664}" srcOrd="6" destOrd="0" presId="urn:microsoft.com/office/officeart/2005/8/layout/target3"/>
    <dgm:cxn modelId="{7670C654-F17B-4A18-A378-3495F1E2EEE8}" type="presParOf" srcId="{333A1088-737F-45CB-B68E-254E46348037}" destId="{313FC574-E1CD-4FB4-B054-0B805CE0447D}" srcOrd="7" destOrd="0" presId="urn:microsoft.com/office/officeart/2005/8/layout/target3"/>
    <dgm:cxn modelId="{FA02A417-0DAE-4827-BA47-63B14CE5AFE4}" type="presParOf" srcId="{333A1088-737F-45CB-B68E-254E46348037}" destId="{619D679B-A015-4ECF-8348-D1034C574F40}" srcOrd="8" destOrd="0" presId="urn:microsoft.com/office/officeart/2005/8/layout/target3"/>
    <dgm:cxn modelId="{DD4A1036-0FB8-48AA-AA7F-E3D26056EFE2}" type="presParOf" srcId="{333A1088-737F-45CB-B68E-254E46348037}" destId="{322283A8-4A27-4CDA-BAE3-F381106A9174}" srcOrd="9" destOrd="0" presId="urn:microsoft.com/office/officeart/2005/8/layout/target3"/>
    <dgm:cxn modelId="{63F787A7-ECBC-4B8E-BCC5-42429441F393}" type="presParOf" srcId="{333A1088-737F-45CB-B68E-254E46348037}" destId="{FFC9F71D-1B4F-4AD9-A4A6-86ADEFC8AF5C}" srcOrd="10" destOrd="0" presId="urn:microsoft.com/office/officeart/2005/8/layout/target3"/>
    <dgm:cxn modelId="{B56A1769-4D4E-4828-9F01-B203704C6599}" type="presParOf" srcId="{333A1088-737F-45CB-B68E-254E46348037}" destId="{25B08C86-7E15-44DC-BE7F-FFB55DD49D12}" srcOrd="11" destOrd="0" presId="urn:microsoft.com/office/officeart/2005/8/layout/target3"/>
    <dgm:cxn modelId="{352D0CD3-31B4-4E99-B930-28E442C00AF6}" type="presParOf" srcId="{333A1088-737F-45CB-B68E-254E46348037}" destId="{76644BE8-9D7C-4C09-B250-3D10AF48CBB7}" srcOrd="12" destOrd="0" presId="urn:microsoft.com/office/officeart/2005/8/layout/target3"/>
    <dgm:cxn modelId="{171DE05D-FBE4-4B1F-B653-7130A4BE0396}" type="presParOf" srcId="{333A1088-737F-45CB-B68E-254E46348037}" destId="{EE85B701-7295-41C0-BA7A-34D3756A2AE6}" srcOrd="13" destOrd="0" presId="urn:microsoft.com/office/officeart/2005/8/layout/target3"/>
    <dgm:cxn modelId="{6577DB18-C41F-4CAB-AE34-E62A2835F2F8}" type="presParOf" srcId="{333A1088-737F-45CB-B68E-254E46348037}" destId="{8BEBB6EC-1DAA-4CAC-8A25-BC0FCBD5DBD5}" srcOrd="14" destOrd="0" presId="urn:microsoft.com/office/officeart/2005/8/layout/target3"/>
    <dgm:cxn modelId="{CE917756-D87C-4DA1-B04C-B43C22177B27}" type="presParOf" srcId="{333A1088-737F-45CB-B68E-254E46348037}" destId="{AED2198E-93D5-4001-81B4-73124B309672}" srcOrd="15" destOrd="0" presId="urn:microsoft.com/office/officeart/2005/8/layout/target3"/>
    <dgm:cxn modelId="{33E9E022-4DDE-4FC6-B78E-00EAB2A4DF45}" type="presParOf" srcId="{333A1088-737F-45CB-B68E-254E46348037}" destId="{2BE915AB-18AA-4053-B92C-3BFC9ED204BB}" srcOrd="16" destOrd="0" presId="urn:microsoft.com/office/officeart/2005/8/layout/target3"/>
    <dgm:cxn modelId="{2ED9C143-B443-4E36-A8AE-DCFC7D8AA7FC}" type="presParOf" srcId="{333A1088-737F-45CB-B68E-254E46348037}" destId="{6BB5E863-4638-4E1D-BFDE-399D028AC4ED}" srcOrd="17" destOrd="0" presId="urn:microsoft.com/office/officeart/2005/8/layout/target3"/>
    <dgm:cxn modelId="{BFEE162D-C84B-4594-8E72-1C7F710FD921}" type="presParOf" srcId="{333A1088-737F-45CB-B68E-254E46348037}" destId="{5A5FFA88-C948-4069-8E93-59FA12366E83}" srcOrd="18" destOrd="0" presId="urn:microsoft.com/office/officeart/2005/8/layout/target3"/>
    <dgm:cxn modelId="{55FFCE0D-D809-442E-9CB7-3D3C3A2EB84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VY_32_Inovace_07_Matematika </a:t>
          </a:r>
          <a:r>
            <a:rPr lang="cs-CZ" sz="2000" kern="1200" dirty="0" smtClean="0"/>
            <a:t>8. a 9.r.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pořadí početních operací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4307685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90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souží k zopakování a procvičení pořadí početních operací.</a:t>
            </a:r>
          </a:p>
          <a:p>
            <a:pPr marL="0" indent="0">
              <a:buNone/>
            </a:pPr>
            <a:r>
              <a:rPr lang="cs-CZ" dirty="0" smtClean="0"/>
              <a:t>Na závěr je zařazena písemka pro 2 skupiny, pomocí které učitel může ověřit pochopení a zvládnutí učiva žáky.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58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početních operací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Závorky (), </a:t>
            </a:r>
            <a:r>
              <a:rPr lang="en-US" dirty="0" smtClean="0"/>
              <a:t>[], {}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Mocniny a odmocniny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Násobení a dělení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Sčítání a odčítání</a:t>
            </a:r>
          </a:p>
          <a:p>
            <a:pPr marL="0" indent="0">
              <a:buNone/>
            </a:pPr>
            <a:r>
              <a:rPr lang="cs-CZ" dirty="0" smtClean="0"/>
              <a:t>Příklady: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baseline="30000" dirty="0" smtClean="0"/>
              <a:t>3</a:t>
            </a:r>
            <a:r>
              <a:rPr lang="cs-CZ" dirty="0" smtClean="0"/>
              <a:t>: (-1+3)= 8:2 = 4</a:t>
            </a:r>
          </a:p>
          <a:p>
            <a:pPr marL="0" indent="0">
              <a:buNone/>
            </a:pPr>
            <a:r>
              <a:rPr lang="cs-CZ" dirty="0" smtClean="0"/>
              <a:t>4.5 + 9:3 – 5</a:t>
            </a:r>
            <a:r>
              <a:rPr lang="cs-CZ" baseline="30000" dirty="0" smtClean="0"/>
              <a:t>2 </a:t>
            </a:r>
            <a:r>
              <a:rPr lang="cs-CZ" dirty="0" smtClean="0"/>
              <a:t>= 20 + 3 – 25 = -2</a:t>
            </a:r>
          </a:p>
          <a:p>
            <a:pPr marL="0" indent="0">
              <a:buNone/>
            </a:pPr>
            <a:r>
              <a:rPr lang="en-US" dirty="0" smtClean="0"/>
              <a:t>{</a:t>
            </a:r>
            <a:r>
              <a:rPr lang="cs-CZ" dirty="0"/>
              <a:t>1</a:t>
            </a:r>
            <a:r>
              <a:rPr lang="cs-CZ" dirty="0" smtClean="0"/>
              <a:t>+8.</a:t>
            </a:r>
            <a:r>
              <a:rPr lang="en-US" dirty="0" smtClean="0"/>
              <a:t>[</a:t>
            </a:r>
            <a:r>
              <a:rPr lang="cs-CZ" dirty="0" smtClean="0"/>
              <a:t>2,9- (-0,1)</a:t>
            </a:r>
            <a:r>
              <a:rPr lang="en-US" dirty="0" smtClean="0"/>
              <a:t>]}</a:t>
            </a:r>
            <a:r>
              <a:rPr lang="en-US" baseline="30000" dirty="0" smtClean="0"/>
              <a:t>2</a:t>
            </a:r>
            <a:r>
              <a:rPr lang="en-US" dirty="0" smtClean="0"/>
              <a:t>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 smtClean="0"/>
              <a:t>1</a:t>
            </a:r>
            <a:r>
              <a:rPr lang="en-US" dirty="0" smtClean="0"/>
              <a:t>+8.[3]}</a:t>
            </a:r>
            <a:r>
              <a:rPr lang="en-US" baseline="30000" dirty="0" smtClean="0"/>
              <a:t>2 </a:t>
            </a:r>
            <a:r>
              <a:rPr lang="cs-CZ" dirty="0" smtClean="0"/>
              <a:t>= </a:t>
            </a:r>
            <a:r>
              <a:rPr lang="en-US" dirty="0" smtClean="0"/>
              <a:t>{</a:t>
            </a:r>
            <a:r>
              <a:rPr lang="cs-CZ" dirty="0"/>
              <a:t>1</a:t>
            </a:r>
            <a:r>
              <a:rPr lang="cs-CZ" dirty="0" smtClean="0"/>
              <a:t>+24</a:t>
            </a:r>
            <a:r>
              <a:rPr lang="en-US" dirty="0" smtClean="0"/>
              <a:t>}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  <a:r>
              <a:rPr lang="en-US" dirty="0" smtClean="0"/>
              <a:t>{</a:t>
            </a:r>
            <a:r>
              <a:rPr lang="cs-CZ" dirty="0" smtClean="0"/>
              <a:t>25</a:t>
            </a:r>
            <a:r>
              <a:rPr lang="en-US" dirty="0" smtClean="0"/>
              <a:t>}</a:t>
            </a:r>
            <a:r>
              <a:rPr lang="cs-CZ" baseline="30000" dirty="0" smtClean="0"/>
              <a:t>2 </a:t>
            </a:r>
            <a:r>
              <a:rPr lang="cs-CZ" dirty="0" smtClean="0"/>
              <a:t>=625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88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č.1-procvičování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2+4.5=</a:t>
            </a: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baseline="30000" dirty="0" smtClean="0"/>
              <a:t>2</a:t>
            </a:r>
            <a:r>
              <a:rPr lang="cs-CZ" dirty="0" smtClean="0"/>
              <a:t>.5=</a:t>
            </a:r>
          </a:p>
          <a:p>
            <a:pPr marL="0" indent="0">
              <a:buNone/>
            </a:pPr>
            <a:r>
              <a:rPr lang="cs-CZ" dirty="0" smtClean="0"/>
              <a:t>4:8+2.0,25=</a:t>
            </a:r>
          </a:p>
          <a:p>
            <a:pPr marL="0" indent="0">
              <a:buNone/>
            </a:pPr>
            <a:r>
              <a:rPr lang="cs-CZ" dirty="0" smtClean="0"/>
              <a:t>8-2</a:t>
            </a:r>
            <a:r>
              <a:rPr lang="cs-CZ" baseline="30000" dirty="0" smtClean="0"/>
              <a:t>4</a:t>
            </a:r>
            <a:r>
              <a:rPr lang="cs-CZ" dirty="0" smtClean="0"/>
              <a:t>+7.(-3)=</a:t>
            </a:r>
          </a:p>
          <a:p>
            <a:pPr marL="0" indent="0">
              <a:buNone/>
            </a:pPr>
            <a:r>
              <a:rPr lang="cs-CZ" dirty="0" smtClean="0"/>
              <a:t>(1,8+2.0,1):(3</a:t>
            </a:r>
            <a:r>
              <a:rPr lang="cs-CZ" baseline="30000" dirty="0" smtClean="0"/>
              <a:t>2</a:t>
            </a:r>
            <a:r>
              <a:rPr lang="cs-CZ" dirty="0" smtClean="0"/>
              <a:t>-2</a:t>
            </a:r>
            <a:r>
              <a:rPr lang="cs-CZ" baseline="30000" dirty="0" smtClean="0"/>
              <a:t>3</a:t>
            </a:r>
            <a:r>
              <a:rPr lang="cs-CZ" dirty="0" smtClean="0"/>
              <a:t>)=</a:t>
            </a:r>
          </a:p>
          <a:p>
            <a:pPr marL="0" indent="0">
              <a:buNone/>
            </a:pPr>
            <a:r>
              <a:rPr lang="cs-CZ" dirty="0" smtClean="0"/>
              <a:t>3-</a:t>
            </a:r>
            <a:r>
              <a:rPr lang="en-US" dirty="0" smtClean="0"/>
              <a:t>[</a:t>
            </a:r>
            <a:r>
              <a:rPr lang="cs-CZ" dirty="0" smtClean="0"/>
              <a:t>4.(0,1+0,5)</a:t>
            </a:r>
            <a:r>
              <a:rPr lang="en-US" dirty="0" smtClean="0"/>
              <a:t>]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+4,5:3=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=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26819" y="4725144"/>
                <a:ext cx="1203150" cy="6141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1,21</m:t>
                          </m:r>
                        </m:e>
                      </m:ra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819" y="4725144"/>
                <a:ext cx="1203150" cy="61414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5347701"/>
                <a:ext cx="1340623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2 +</a:t>
                </a:r>
                <a:r>
                  <a:rPr lang="cs-CZ" sz="3200" dirty="0" smtClean="0"/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347701"/>
                <a:ext cx="1340623" cy="6311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29969" y="5253114"/>
                <a:ext cx="2048061" cy="62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</a:rPr>
                            <m:t> − 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9969" y="5253114"/>
                <a:ext cx="2048061" cy="6296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960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č.1 -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2+4.5=</a:t>
            </a:r>
            <a:r>
              <a:rPr lang="cs-CZ" dirty="0" smtClean="0">
                <a:solidFill>
                  <a:schemeClr val="tx2"/>
                </a:solidFill>
              </a:rPr>
              <a:t>2+20=20</a:t>
            </a: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baseline="30000" dirty="0" smtClean="0"/>
              <a:t>2</a:t>
            </a:r>
            <a:r>
              <a:rPr lang="cs-CZ" dirty="0" smtClean="0"/>
              <a:t>.5=</a:t>
            </a:r>
            <a:r>
              <a:rPr lang="cs-CZ" dirty="0" smtClean="0">
                <a:solidFill>
                  <a:schemeClr val="tx2"/>
                </a:solidFill>
              </a:rPr>
              <a:t>9.5=45</a:t>
            </a:r>
          </a:p>
          <a:p>
            <a:pPr marL="0" indent="0">
              <a:buNone/>
            </a:pPr>
            <a:r>
              <a:rPr lang="cs-CZ" dirty="0" smtClean="0"/>
              <a:t>4:8+2.0,25=</a:t>
            </a:r>
            <a:r>
              <a:rPr lang="cs-CZ" dirty="0" smtClean="0">
                <a:solidFill>
                  <a:schemeClr val="tx2"/>
                </a:solidFill>
              </a:rPr>
              <a:t>0,5+0,5=1</a:t>
            </a:r>
          </a:p>
          <a:p>
            <a:pPr marL="0" indent="0">
              <a:buNone/>
            </a:pPr>
            <a:r>
              <a:rPr lang="cs-CZ" dirty="0" smtClean="0"/>
              <a:t>8-2</a:t>
            </a:r>
            <a:r>
              <a:rPr lang="cs-CZ" baseline="30000" dirty="0" smtClean="0"/>
              <a:t>4</a:t>
            </a:r>
            <a:r>
              <a:rPr lang="cs-CZ" dirty="0" smtClean="0"/>
              <a:t>+7.(-3)=</a:t>
            </a:r>
            <a:r>
              <a:rPr lang="cs-CZ" dirty="0" smtClean="0">
                <a:solidFill>
                  <a:schemeClr val="tx2"/>
                </a:solidFill>
              </a:rPr>
              <a:t>8-16-21=-29</a:t>
            </a:r>
          </a:p>
          <a:p>
            <a:pPr marL="0" indent="0">
              <a:buNone/>
            </a:pPr>
            <a:r>
              <a:rPr lang="cs-CZ" dirty="0" smtClean="0"/>
              <a:t>(1,8+2.0,1):(3</a:t>
            </a:r>
            <a:r>
              <a:rPr lang="cs-CZ" baseline="30000" dirty="0" smtClean="0"/>
              <a:t>2</a:t>
            </a:r>
            <a:r>
              <a:rPr lang="cs-CZ" dirty="0" smtClean="0"/>
              <a:t>-2</a:t>
            </a:r>
            <a:r>
              <a:rPr lang="cs-CZ" baseline="30000" dirty="0" smtClean="0"/>
              <a:t>3</a:t>
            </a:r>
            <a:r>
              <a:rPr lang="cs-CZ" dirty="0" smtClean="0"/>
              <a:t>)=</a:t>
            </a:r>
            <a:r>
              <a:rPr lang="cs-CZ" dirty="0" smtClean="0">
                <a:solidFill>
                  <a:schemeClr val="tx2"/>
                </a:solidFill>
              </a:rPr>
              <a:t>2:(8-9)=2:(-1)=-2</a:t>
            </a:r>
          </a:p>
          <a:p>
            <a:pPr marL="0" indent="0">
              <a:buNone/>
            </a:pPr>
            <a:r>
              <a:rPr lang="cs-CZ" dirty="0" smtClean="0"/>
              <a:t>3-</a:t>
            </a:r>
            <a:r>
              <a:rPr lang="en-US" dirty="0" smtClean="0"/>
              <a:t>[</a:t>
            </a:r>
            <a:r>
              <a:rPr lang="cs-CZ" dirty="0" smtClean="0"/>
              <a:t>4.(0,1+0,5)</a:t>
            </a:r>
            <a:r>
              <a:rPr lang="en-US" dirty="0" smtClean="0"/>
              <a:t>]</a:t>
            </a:r>
            <a:r>
              <a:rPr lang="cs-CZ" dirty="0" smtClean="0"/>
              <a:t>=</a:t>
            </a:r>
            <a:r>
              <a:rPr lang="cs-CZ" dirty="0" smtClean="0">
                <a:solidFill>
                  <a:schemeClr val="tx2"/>
                </a:solidFill>
              </a:rPr>
              <a:t>3-</a:t>
            </a:r>
            <a:r>
              <a:rPr lang="en-US" dirty="0" smtClean="0">
                <a:solidFill>
                  <a:schemeClr val="tx2"/>
                </a:solidFill>
              </a:rPr>
              <a:t>[</a:t>
            </a:r>
            <a:r>
              <a:rPr lang="cs-CZ" dirty="0" smtClean="0">
                <a:solidFill>
                  <a:schemeClr val="tx2"/>
                </a:solidFill>
              </a:rPr>
              <a:t>4.0,6</a:t>
            </a:r>
            <a:r>
              <a:rPr lang="en-US" dirty="0" smtClean="0">
                <a:solidFill>
                  <a:schemeClr val="tx2"/>
                </a:solidFill>
              </a:rPr>
              <a:t>]</a:t>
            </a:r>
            <a:r>
              <a:rPr lang="cs-CZ" dirty="0" smtClean="0">
                <a:solidFill>
                  <a:schemeClr val="tx2"/>
                </a:solidFill>
              </a:rPr>
              <a:t>= 3-2,4=0,6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+4,5:3= </a:t>
            </a:r>
            <a:r>
              <a:rPr lang="cs-CZ" dirty="0" smtClean="0">
                <a:solidFill>
                  <a:schemeClr val="tx2"/>
                </a:solidFill>
              </a:rPr>
              <a:t>1,1+1,5=2,6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=  </a:t>
            </a:r>
            <a:r>
              <a:rPr lang="cs-CZ" dirty="0" smtClean="0">
                <a:solidFill>
                  <a:schemeClr val="tx2"/>
                </a:solidFill>
              </a:rPr>
              <a:t>10+8=18</a:t>
            </a:r>
            <a:r>
              <a:rPr lang="cs-CZ" dirty="0" smtClean="0"/>
              <a:t>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26819" y="4725144"/>
                <a:ext cx="1203150" cy="6141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1,21</m:t>
                          </m:r>
                        </m:e>
                      </m:ra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819" y="4725144"/>
                <a:ext cx="1203150" cy="61414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5347701"/>
                <a:ext cx="1340623" cy="6311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2 +</a:t>
                </a:r>
                <a:r>
                  <a:rPr lang="cs-CZ" sz="3200" dirty="0" smtClean="0"/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347701"/>
                <a:ext cx="1340623" cy="6311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29969" y="5253114"/>
                <a:ext cx="2048061" cy="62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</a:rPr>
                            <m:t> − 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9969" y="5253114"/>
                <a:ext cx="2048061" cy="6296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587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č.2 - procvičování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4:(6+4)-0,5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5.3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+5.(15-25)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-</a:t>
                </a:r>
                <a:r>
                  <a:rPr lang="en-US" dirty="0" smtClean="0"/>
                  <a:t>[</a:t>
                </a:r>
                <a:r>
                  <a:rPr lang="cs-CZ" dirty="0" smtClean="0"/>
                  <a:t>2.(7-0,5)-(3+5)-15</a:t>
                </a:r>
                <a:r>
                  <a:rPr lang="en-US" dirty="0" smtClean="0"/>
                  <a:t>]</a:t>
                </a:r>
                <a:r>
                  <a:rPr lang="cs-CZ" dirty="0" smtClean="0"/>
                  <a:t>:4=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dirty="0" smtClean="0"/>
                  <a:t> +2.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144</m:t>
                        </m:r>
                      </m:e>
                    </m:rad>
                  </m:oMath>
                </a14:m>
                <a:r>
                  <a:rPr lang="cs-CZ" dirty="0" smtClean="0"/>
                  <a:t> -9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4.5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>
                        <m:r>
                          <a:rPr lang="cs-CZ" i="1" smtClean="0">
                            <a:latin typeface="Cambria Math"/>
                          </a:rPr>
                          <m:t>3</m:t>
                        </m:r>
                      </m:deg>
                      <m:e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e>
                    </m:rad>
                  </m:oMath>
                </a14:m>
                <a:r>
                  <a:rPr lang="cs-CZ" dirty="0" smtClean="0"/>
                  <a:t> - (1,5-3).2=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0,1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.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8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807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č.2 -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4:(6+4)-0,5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4:10-0,25=0,4-0,25=0,15</a:t>
                </a:r>
              </a:p>
              <a:p>
                <a:pPr marL="0" indent="0">
                  <a:buNone/>
                </a:pPr>
                <a:r>
                  <a:rPr lang="cs-CZ" dirty="0" smtClean="0"/>
                  <a:t>5.3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+5.(15-25)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45+5.(-1000)=-4955</a:t>
                </a:r>
              </a:p>
              <a:p>
                <a:pPr marL="0" indent="0">
                  <a:buNone/>
                </a:pPr>
                <a:r>
                  <a:rPr lang="cs-CZ" dirty="0" smtClean="0"/>
                  <a:t>-</a:t>
                </a:r>
                <a:r>
                  <a:rPr lang="en-US" dirty="0" smtClean="0"/>
                  <a:t>[</a:t>
                </a:r>
                <a:r>
                  <a:rPr lang="cs-CZ" dirty="0" smtClean="0"/>
                  <a:t>2.(7-0,5)-(3+5)-15</a:t>
                </a:r>
                <a:r>
                  <a:rPr lang="en-US" dirty="0" smtClean="0"/>
                  <a:t>]</a:t>
                </a:r>
                <a:r>
                  <a:rPr lang="cs-CZ" dirty="0" smtClean="0"/>
                  <a:t>:4=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-</a:t>
                </a:r>
                <a:r>
                  <a:rPr lang="en-US" dirty="0" smtClean="0">
                    <a:solidFill>
                      <a:schemeClr val="tx2"/>
                    </a:solidFill>
                  </a:rPr>
                  <a:t>[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2.6,5-8-15</a:t>
                </a:r>
                <a:r>
                  <a:rPr lang="en-US" dirty="0" smtClean="0">
                    <a:solidFill>
                      <a:schemeClr val="tx2"/>
                    </a:solidFill>
                  </a:rPr>
                  <a:t>]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:4=10:4=2,5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dirty="0" smtClean="0"/>
                  <a:t> +2.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144</m:t>
                        </m:r>
                      </m:e>
                    </m:rad>
                  </m:oMath>
                </a14:m>
                <a:r>
                  <a:rPr lang="cs-CZ" dirty="0" smtClean="0"/>
                  <a:t> -9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5+2.12-81=29-81=-52</a:t>
                </a:r>
              </a:p>
              <a:p>
                <a:pPr marL="0" indent="0">
                  <a:buNone/>
                </a:pPr>
                <a:r>
                  <a:rPr lang="cs-CZ" dirty="0" smtClean="0"/>
                  <a:t>4.5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>
                        <m:r>
                          <a:rPr lang="cs-CZ" i="1" smtClean="0">
                            <a:latin typeface="Cambria Math"/>
                          </a:rPr>
                          <m:t>3</m:t>
                        </m:r>
                      </m:deg>
                      <m:e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e>
                    </m:rad>
                  </m:oMath>
                </a14:m>
                <a:r>
                  <a:rPr lang="cs-CZ" dirty="0" smtClean="0"/>
                  <a:t> - (1,5-3).2=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4.125+3-(-1,5).2=506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0,1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.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6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8</m:t>
                            </m:r>
                          </m:e>
                          <m:sup>
                            <m:r>
                              <a:rPr lang="cs-CZ" b="0" i="1" dirty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dirty="0" smtClean="0"/>
                  <a:t> 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0,01.0,5.10=0,05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r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4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Skupina A</a:t>
                </a:r>
              </a:p>
              <a:p>
                <a:pPr marL="0" indent="0">
                  <a:buNone/>
                </a:pPr>
                <a:r>
                  <a:rPr lang="cs-CZ" dirty="0" smtClean="0"/>
                  <a:t>5.8+9.2-2</a:t>
                </a:r>
                <a:r>
                  <a:rPr lang="cs-CZ" baseline="30000" dirty="0" smtClean="0"/>
                  <a:t>3=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2.1,4:0,7=</a:t>
                </a:r>
              </a:p>
              <a:p>
                <a:pPr marL="0" indent="0">
                  <a:buNone/>
                </a:pPr>
                <a:r>
                  <a:rPr lang="cs-CZ" dirty="0" smtClean="0"/>
                  <a:t>3,5-</a:t>
                </a:r>
                <a:r>
                  <a:rPr lang="en-US" dirty="0" smtClean="0"/>
                  <a:t>[</a:t>
                </a:r>
                <a:r>
                  <a:rPr lang="cs-CZ" dirty="0" smtClean="0"/>
                  <a:t>9:(8,5-5,5)</a:t>
                </a:r>
                <a:r>
                  <a:rPr lang="en-US" dirty="0" smtClean="0"/>
                  <a:t>]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7.(1,8-0,9):10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</a:t>
                </a:r>
                <a:r>
                  <a:rPr lang="cs-CZ" baseline="30000" dirty="0" smtClean="0"/>
                  <a:t>5</a:t>
                </a:r>
                <a:r>
                  <a:rPr lang="cs-CZ" dirty="0" smtClean="0"/>
                  <a:t>:(7,5+2.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)=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0,4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+                   =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b="-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3648" y="5373216"/>
                <a:ext cx="1795556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1,2+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0,1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5373216"/>
                <a:ext cx="1795556" cy="5395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55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Písemka-výsledky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Skupina A</a:t>
                </a:r>
              </a:p>
              <a:p>
                <a:pPr marL="0" indent="0">
                  <a:buNone/>
                </a:pPr>
                <a:r>
                  <a:rPr lang="cs-CZ" dirty="0" smtClean="0"/>
                  <a:t>5.8+9.2-2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40+18-8=50</a:t>
                </a:r>
                <a:endParaRPr lang="cs-CZ" baseline="30000" dirty="0" smtClean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2.1,4:0,7=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2,8:0,7=4</a:t>
                </a:r>
              </a:p>
              <a:p>
                <a:pPr marL="0" indent="0">
                  <a:buNone/>
                </a:pPr>
                <a:r>
                  <a:rPr lang="cs-CZ" dirty="0" smtClean="0"/>
                  <a:t>3,5-</a:t>
                </a:r>
                <a:r>
                  <a:rPr lang="en-US" dirty="0" smtClean="0"/>
                  <a:t>[</a:t>
                </a:r>
                <a:r>
                  <a:rPr lang="cs-CZ" dirty="0" smtClean="0"/>
                  <a:t>9:(8,5-5,5)</a:t>
                </a:r>
                <a:r>
                  <a:rPr lang="en-US" dirty="0" smtClean="0"/>
                  <a:t>]</a:t>
                </a:r>
                <a:r>
                  <a:rPr lang="cs-CZ" dirty="0" smtClean="0"/>
                  <a:t>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3,5-3=0,5</a:t>
                </a:r>
              </a:p>
              <a:p>
                <a:pPr marL="0" indent="0">
                  <a:buNone/>
                </a:pPr>
                <a:r>
                  <a:rPr lang="cs-CZ" dirty="0" smtClean="0"/>
                  <a:t>7.(1,8-0,9):10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7.0,9:100=6,3:100=0,063</a:t>
                </a:r>
              </a:p>
              <a:p>
                <a:pPr marL="0" indent="0">
                  <a:buNone/>
                </a:pPr>
                <a:r>
                  <a:rPr lang="cs-CZ" dirty="0" smtClean="0"/>
                  <a:t>2</a:t>
                </a:r>
                <a:r>
                  <a:rPr lang="cs-CZ" baseline="30000" dirty="0" smtClean="0"/>
                  <a:t>5</a:t>
                </a:r>
                <a:r>
                  <a:rPr lang="cs-CZ" dirty="0" smtClean="0"/>
                  <a:t>:(7,5+2.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)=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16:8=2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0,4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+                   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=0,16+1,1=1,26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b="-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3648" y="5373216"/>
                <a:ext cx="1795556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1,2+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0,1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5373216"/>
                <a:ext cx="1795556" cy="5395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445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ísemka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Skupina B</a:t>
                </a:r>
              </a:p>
              <a:p>
                <a:pPr marL="0" indent="0">
                  <a:buNone/>
                </a:pPr>
                <a:r>
                  <a:rPr lang="cs-CZ" dirty="0" smtClean="0"/>
                  <a:t>4.5+9.4-3</a:t>
                </a:r>
                <a:r>
                  <a:rPr lang="cs-CZ" baseline="30000" dirty="0" smtClean="0"/>
                  <a:t>3=</a:t>
                </a:r>
              </a:p>
              <a:p>
                <a:pPr marL="0" indent="0">
                  <a:buNone/>
                </a:pPr>
                <a:r>
                  <a:rPr lang="cs-CZ" dirty="0" smtClean="0"/>
                  <a:t>3.1,2:0,9=</a:t>
                </a:r>
              </a:p>
              <a:p>
                <a:pPr marL="0" indent="0">
                  <a:buNone/>
                </a:pPr>
                <a:r>
                  <a:rPr lang="cs-CZ" dirty="0"/>
                  <a:t>4</a:t>
                </a:r>
                <a:r>
                  <a:rPr lang="cs-CZ" dirty="0" smtClean="0"/>
                  <a:t>,5-</a:t>
                </a:r>
                <a:r>
                  <a:rPr lang="en-US" dirty="0" smtClean="0"/>
                  <a:t>[</a:t>
                </a:r>
                <a:r>
                  <a:rPr lang="cs-CZ" dirty="0"/>
                  <a:t>8</a:t>
                </a:r>
                <a:r>
                  <a:rPr lang="cs-CZ" dirty="0" smtClean="0"/>
                  <a:t>:(</a:t>
                </a:r>
                <a:r>
                  <a:rPr lang="cs-CZ" dirty="0"/>
                  <a:t>7</a:t>
                </a:r>
                <a:r>
                  <a:rPr lang="cs-CZ" dirty="0" smtClean="0"/>
                  <a:t>,5-5,5)</a:t>
                </a:r>
                <a:r>
                  <a:rPr lang="en-US" dirty="0" smtClean="0"/>
                  <a:t>]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/>
                  <a:t>6</a:t>
                </a:r>
                <a:r>
                  <a:rPr lang="cs-CZ" dirty="0" smtClean="0"/>
                  <a:t>.(2,8-2,1):10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</a:t>
                </a:r>
                <a:r>
                  <a:rPr lang="cs-CZ" baseline="30000" dirty="0"/>
                  <a:t>4</a:t>
                </a:r>
                <a:r>
                  <a:rPr lang="cs-CZ" dirty="0" smtClean="0"/>
                  <a:t>:(4,5-2.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)=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0,6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+                   =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b="-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3648" y="5373216"/>
                <a:ext cx="1795556" cy="539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1,4+</m:t>
                          </m:r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0,2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5373216"/>
                <a:ext cx="1795556" cy="5395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918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Písemka-výsledky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Skupina B</a:t>
                </a:r>
              </a:p>
              <a:p>
                <a:pPr marL="0" indent="0">
                  <a:buNone/>
                </a:pPr>
                <a:r>
                  <a:rPr lang="cs-CZ" dirty="0" smtClean="0"/>
                  <a:t>4.5+9.4-3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20+36-27=29</a:t>
                </a:r>
                <a:r>
                  <a:rPr lang="cs-CZ" baseline="30000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3.1,2:0,9=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3,6:0,9=4</a:t>
                </a:r>
              </a:p>
              <a:p>
                <a:pPr marL="0" indent="0">
                  <a:buNone/>
                </a:pPr>
                <a:r>
                  <a:rPr lang="cs-CZ" dirty="0"/>
                  <a:t>4</a:t>
                </a:r>
                <a:r>
                  <a:rPr lang="cs-CZ" dirty="0" smtClean="0"/>
                  <a:t>,5-</a:t>
                </a:r>
                <a:r>
                  <a:rPr lang="en-US" dirty="0" smtClean="0"/>
                  <a:t>[</a:t>
                </a:r>
                <a:r>
                  <a:rPr lang="cs-CZ" dirty="0"/>
                  <a:t>8</a:t>
                </a:r>
                <a:r>
                  <a:rPr lang="cs-CZ" dirty="0" smtClean="0"/>
                  <a:t>:(</a:t>
                </a:r>
                <a:r>
                  <a:rPr lang="cs-CZ" dirty="0"/>
                  <a:t>7</a:t>
                </a:r>
                <a:r>
                  <a:rPr lang="cs-CZ" dirty="0" smtClean="0"/>
                  <a:t>,5-5,5)</a:t>
                </a:r>
                <a:r>
                  <a:rPr lang="en-US" dirty="0" smtClean="0"/>
                  <a:t>]</a:t>
                </a:r>
                <a:r>
                  <a:rPr lang="cs-CZ" dirty="0" smtClean="0"/>
                  <a:t>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4,5-4=0,5</a:t>
                </a:r>
              </a:p>
              <a:p>
                <a:pPr marL="0" indent="0">
                  <a:buNone/>
                </a:pPr>
                <a:r>
                  <a:rPr lang="cs-CZ" dirty="0"/>
                  <a:t>6</a:t>
                </a:r>
                <a:r>
                  <a:rPr lang="cs-CZ" dirty="0" smtClean="0"/>
                  <a:t>.(2,8-2,1):10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6.0,7:100=4,2:100=0,042</a:t>
                </a:r>
              </a:p>
              <a:p>
                <a:pPr marL="0" indent="0">
                  <a:buNone/>
                </a:pPr>
                <a:r>
                  <a:rPr lang="cs-CZ" dirty="0" smtClean="0"/>
                  <a:t>2</a:t>
                </a:r>
                <a:r>
                  <a:rPr lang="cs-CZ" baseline="30000" dirty="0"/>
                  <a:t>4</a:t>
                </a:r>
                <a:r>
                  <a:rPr lang="cs-CZ" dirty="0" smtClean="0"/>
                  <a:t>:(4,5-2.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)=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16:4=4</a:t>
                </a:r>
              </a:p>
              <a:p>
                <a:pPr marL="0" indent="0">
                  <a:buNone/>
                </a:pPr>
                <a:r>
                  <a:rPr lang="cs-CZ" dirty="0" smtClean="0"/>
                  <a:t>0,6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+                   =</a:t>
                </a:r>
                <a:r>
                  <a:rPr lang="cs-CZ" dirty="0" smtClean="0">
                    <a:solidFill>
                      <a:schemeClr val="tx2"/>
                    </a:solidFill>
                  </a:rPr>
                  <a:t>0,36+1,2=1,56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 b="-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38714" y="5373216"/>
                <a:ext cx="2070054" cy="6141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1,4+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0,2</m:t>
                              </m:r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8714" y="5373216"/>
                <a:ext cx="2070054" cy="61414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609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Správný postup i výsledek každého příkladu……….2body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12-11b…  1</a:t>
            </a:r>
          </a:p>
          <a:p>
            <a:pPr marL="0" indent="0">
              <a:buNone/>
            </a:pPr>
            <a:r>
              <a:rPr lang="cs-CZ" dirty="0" smtClean="0"/>
              <a:t>10-9 b….  2</a:t>
            </a:r>
          </a:p>
          <a:p>
            <a:pPr marL="0" indent="0">
              <a:buNone/>
            </a:pPr>
            <a:r>
              <a:rPr lang="cs-CZ" dirty="0" smtClean="0"/>
              <a:t>8-6 b……  3</a:t>
            </a:r>
          </a:p>
          <a:p>
            <a:pPr marL="0" indent="0">
              <a:buNone/>
            </a:pPr>
            <a:r>
              <a:rPr lang="cs-CZ" dirty="0" smtClean="0"/>
              <a:t>5-3 b……  4</a:t>
            </a:r>
          </a:p>
          <a:p>
            <a:pPr marL="0" indent="0">
              <a:buNone/>
            </a:pPr>
            <a:r>
              <a:rPr lang="cs-CZ" dirty="0" smtClean="0"/>
              <a:t>2-0 b……  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60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Text je tvořen autorem materiálu </a:t>
            </a:r>
            <a:r>
              <a:rPr lang="cs-CZ" smtClean="0"/>
              <a:t>10.10.2012</a:t>
            </a:r>
            <a:endParaRPr lang="cs-CZ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115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601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Pořadí početních operací</vt:lpstr>
      <vt:lpstr>Úkol č.1-procvičování</vt:lpstr>
      <vt:lpstr>Úkol č.1 -  řešení</vt:lpstr>
      <vt:lpstr>Úkol č.2 - procvičování</vt:lpstr>
      <vt:lpstr>Úkol č.2 - řešení</vt:lpstr>
      <vt:lpstr>písemka</vt:lpstr>
      <vt:lpstr>Písemka-výsledky</vt:lpstr>
      <vt:lpstr>Písemka</vt:lpstr>
      <vt:lpstr>Písemka-výsledky</vt:lpstr>
      <vt:lpstr>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13</cp:revision>
  <dcterms:created xsi:type="dcterms:W3CDTF">2012-12-13T18:04:16Z</dcterms:created>
  <dcterms:modified xsi:type="dcterms:W3CDTF">2012-12-16T19:31:07Z</dcterms:modified>
</cp:coreProperties>
</file>