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3" r:id="rId4"/>
    <p:sldId id="256" r:id="rId5"/>
    <p:sldId id="258" r:id="rId6"/>
    <p:sldId id="257" r:id="rId7"/>
    <p:sldId id="259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VY_52_INOVACE_14_Elektrické pole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Elektrické pole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654F22-DAE0-4273-9D80-1B57F848A0FC}" type="presOf" srcId="{FBBFC3EA-9D9D-4F3A-BEA6-9C2C0E46BF20}" destId="{832BF48F-0145-4429-9E02-8FCA946CCE9E}" srcOrd="1" destOrd="0" presId="urn:microsoft.com/office/officeart/2005/8/layout/target3"/>
    <dgm:cxn modelId="{1955A512-0746-436E-8A14-EC22DFCF9540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8EB2BC2-061B-4F0E-955A-83C865957AF3}" type="presOf" srcId="{445C7998-7549-48B0-BD68-D4F0167F02E5}" destId="{4D19AB04-24FA-40C2-B203-52AE3D15E171}" srcOrd="1" destOrd="0" presId="urn:microsoft.com/office/officeart/2005/8/layout/target3"/>
    <dgm:cxn modelId="{92110B67-EBF2-4CC5-9C26-92A20DA64ED5}" type="presOf" srcId="{445C7998-7549-48B0-BD68-D4F0167F02E5}" destId="{BC35EE03-4121-4EF9-923D-7CB6D30D358D}" srcOrd="0" destOrd="0" presId="urn:microsoft.com/office/officeart/2005/8/layout/target3"/>
    <dgm:cxn modelId="{CF5FA068-D589-4506-ABFB-5C43C46738E2}" type="presOf" srcId="{019433A1-1324-4DE1-9E6F-32B851095F74}" destId="{E7297F21-D4FD-4A41-AE58-814D01A6B5E7}" srcOrd="1" destOrd="0" presId="urn:microsoft.com/office/officeart/2005/8/layout/target3"/>
    <dgm:cxn modelId="{82A1FC0C-D31B-4980-9A06-D3BB8796A9C9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BDBFFD1-4717-4DD2-9715-7D23B6546C89}" type="presOf" srcId="{EBC41103-E2E5-4D48-9B4B-425520D3D098}" destId="{50C2F88D-8688-44C2-A854-691F34009D3B}" srcOrd="0" destOrd="0" presId="urn:microsoft.com/office/officeart/2005/8/layout/target3"/>
    <dgm:cxn modelId="{780C89B1-8E59-41FD-9F6E-8CD86E64D619}" type="presOf" srcId="{C73C7642-F245-4585-8F88-243F9FAEF6CA}" destId="{AA41A67C-3D3F-4AE9-9E0F-5D7F7BB2E741}" srcOrd="1" destOrd="0" presId="urn:microsoft.com/office/officeart/2005/8/layout/target3"/>
    <dgm:cxn modelId="{1D7EE5AB-FEE4-4DAE-9EE1-791A854AE409}" type="presOf" srcId="{DAEA276B-ECF9-46F6-A7D3-4693B2D32BC4}" destId="{CDED6FE3-AD8F-4ACC-B6B8-710EDDD97598}" srcOrd="0" destOrd="0" presId="urn:microsoft.com/office/officeart/2005/8/layout/target3"/>
    <dgm:cxn modelId="{738FAE7D-0D95-42DF-A312-C882682DF4D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006AE3-5CC7-4605-AA01-C557A1674BB9}" type="presOf" srcId="{FBBFC3EA-9D9D-4F3A-BEA6-9C2C0E46BF20}" destId="{643EA938-EDE0-4533-ACCC-D2BD6F3A527C}" srcOrd="0" destOrd="0" presId="urn:microsoft.com/office/officeart/2005/8/layout/target3"/>
    <dgm:cxn modelId="{80D7D9A3-525D-4EBB-8506-5E485FCB1DDE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A0FFE58-8DFB-4A1B-8D9D-7696A44FAA25}" type="presOf" srcId="{C73C7642-F245-4585-8F88-243F9FAEF6CA}" destId="{97289DF2-90F4-4EC2-A9FC-633B00BAB610}" srcOrd="0" destOrd="0" presId="urn:microsoft.com/office/officeart/2005/8/layout/target3"/>
    <dgm:cxn modelId="{6718AB31-56B0-4CC3-8A05-DFDB27BD47F9}" type="presParOf" srcId="{71045F8C-00FA-488E-A7BD-E2E6753D979D}" destId="{3577EC6B-C980-4F34-8C69-4365E7B8FC8C}" srcOrd="0" destOrd="0" presId="urn:microsoft.com/office/officeart/2005/8/layout/target3"/>
    <dgm:cxn modelId="{0E16E4E4-31D5-491B-9FE9-1F337F4C90C6}" type="presParOf" srcId="{71045F8C-00FA-488E-A7BD-E2E6753D979D}" destId="{6940EB87-DC1D-4BC3-9408-9AC2E1FFC039}" srcOrd="1" destOrd="0" presId="urn:microsoft.com/office/officeart/2005/8/layout/target3"/>
    <dgm:cxn modelId="{E8B2786C-61A5-4D7E-BBF1-C3B0BF77C9CF}" type="presParOf" srcId="{71045F8C-00FA-488E-A7BD-E2E6753D979D}" destId="{BC35EE03-4121-4EF9-923D-7CB6D30D358D}" srcOrd="2" destOrd="0" presId="urn:microsoft.com/office/officeart/2005/8/layout/target3"/>
    <dgm:cxn modelId="{5B373852-4B07-4A51-B119-858A3DAEF71B}" type="presParOf" srcId="{71045F8C-00FA-488E-A7BD-E2E6753D979D}" destId="{C95EEA27-3CBF-4645-A92D-9D8AF5C1CBFC}" srcOrd="3" destOrd="0" presId="urn:microsoft.com/office/officeart/2005/8/layout/target3"/>
    <dgm:cxn modelId="{4674EAF8-89E8-4F4B-A08F-0E0116CFACDC}" type="presParOf" srcId="{71045F8C-00FA-488E-A7BD-E2E6753D979D}" destId="{851BB866-B6AE-4566-893F-4C635BA974FC}" srcOrd="4" destOrd="0" presId="urn:microsoft.com/office/officeart/2005/8/layout/target3"/>
    <dgm:cxn modelId="{BA3473F5-388B-43DB-99E9-71C53CDC5F8A}" type="presParOf" srcId="{71045F8C-00FA-488E-A7BD-E2E6753D979D}" destId="{643EA938-EDE0-4533-ACCC-D2BD6F3A527C}" srcOrd="5" destOrd="0" presId="urn:microsoft.com/office/officeart/2005/8/layout/target3"/>
    <dgm:cxn modelId="{88381724-710E-4C7D-B9F4-5D133F7EDE08}" type="presParOf" srcId="{71045F8C-00FA-488E-A7BD-E2E6753D979D}" destId="{92F31B18-D66D-4CC7-89B9-378928DE877D}" srcOrd="6" destOrd="0" presId="urn:microsoft.com/office/officeart/2005/8/layout/target3"/>
    <dgm:cxn modelId="{79B04053-DFF8-46CA-8A95-516ABE0991E1}" type="presParOf" srcId="{71045F8C-00FA-488E-A7BD-E2E6753D979D}" destId="{902074E1-B931-4618-97F1-FADBE82E9C3C}" srcOrd="7" destOrd="0" presId="urn:microsoft.com/office/officeart/2005/8/layout/target3"/>
    <dgm:cxn modelId="{96889B6B-5081-4890-AA2C-EEA108FA259B}" type="presParOf" srcId="{71045F8C-00FA-488E-A7BD-E2E6753D979D}" destId="{A3817367-F2BC-482F-8832-FA00B51DCCF3}" srcOrd="8" destOrd="0" presId="urn:microsoft.com/office/officeart/2005/8/layout/target3"/>
    <dgm:cxn modelId="{A1A8DF3D-35FE-4288-8FDB-1432F21E577F}" type="presParOf" srcId="{71045F8C-00FA-488E-A7BD-E2E6753D979D}" destId="{626ABFF6-56C8-4386-B662-68EC364EED9D}" srcOrd="9" destOrd="0" presId="urn:microsoft.com/office/officeart/2005/8/layout/target3"/>
    <dgm:cxn modelId="{2EBFABF4-2EE6-45FD-9524-B11DD406C69E}" type="presParOf" srcId="{71045F8C-00FA-488E-A7BD-E2E6753D979D}" destId="{6DB11F1C-D028-4800-9625-6611CA9DE6D4}" srcOrd="10" destOrd="0" presId="urn:microsoft.com/office/officeart/2005/8/layout/target3"/>
    <dgm:cxn modelId="{9E42708A-11FA-4725-BCED-D87B67016829}" type="presParOf" srcId="{71045F8C-00FA-488E-A7BD-E2E6753D979D}" destId="{CDED6FE3-AD8F-4ACC-B6B8-710EDDD97598}" srcOrd="11" destOrd="0" presId="urn:microsoft.com/office/officeart/2005/8/layout/target3"/>
    <dgm:cxn modelId="{7F2ADD00-52A9-4004-BC2E-407C339D6735}" type="presParOf" srcId="{71045F8C-00FA-488E-A7BD-E2E6753D979D}" destId="{397AC6D7-84A6-4150-958F-83C92D9ACF38}" srcOrd="12" destOrd="0" presId="urn:microsoft.com/office/officeart/2005/8/layout/target3"/>
    <dgm:cxn modelId="{C14B809D-35A4-434F-B5B0-5D614F5F95EC}" type="presParOf" srcId="{71045F8C-00FA-488E-A7BD-E2E6753D979D}" destId="{D7419528-33A6-416D-9E64-B3F7915C5149}" srcOrd="13" destOrd="0" presId="urn:microsoft.com/office/officeart/2005/8/layout/target3"/>
    <dgm:cxn modelId="{88FCFC44-3574-4D56-8093-7F24ECA9B051}" type="presParOf" srcId="{71045F8C-00FA-488E-A7BD-E2E6753D979D}" destId="{97289DF2-90F4-4EC2-A9FC-633B00BAB610}" srcOrd="14" destOrd="0" presId="urn:microsoft.com/office/officeart/2005/8/layout/target3"/>
    <dgm:cxn modelId="{0A526AB9-D0CB-47AF-8D70-0EFD910D3380}" type="presParOf" srcId="{71045F8C-00FA-488E-A7BD-E2E6753D979D}" destId="{234EBA9D-95B4-4C20-A84E-6F65F1085DC6}" srcOrd="15" destOrd="0" presId="urn:microsoft.com/office/officeart/2005/8/layout/target3"/>
    <dgm:cxn modelId="{0C0D1C80-967D-484E-8D3E-DC8FFFFFCD50}" type="presParOf" srcId="{71045F8C-00FA-488E-A7BD-E2E6753D979D}" destId="{12255512-213F-41DF-90A6-8B4CD74A2B52}" srcOrd="16" destOrd="0" presId="urn:microsoft.com/office/officeart/2005/8/layout/target3"/>
    <dgm:cxn modelId="{539FBD3E-A81A-4883-BFA5-59DADE84AF82}" type="presParOf" srcId="{71045F8C-00FA-488E-A7BD-E2E6753D979D}" destId="{50C2F88D-8688-44C2-A854-691F34009D3B}" srcOrd="17" destOrd="0" presId="urn:microsoft.com/office/officeart/2005/8/layout/target3"/>
    <dgm:cxn modelId="{49C31D9C-A105-44D9-9453-0B3E98F6A9EC}" type="presParOf" srcId="{71045F8C-00FA-488E-A7BD-E2E6753D979D}" destId="{4D19AB04-24FA-40C2-B203-52AE3D15E171}" srcOrd="18" destOrd="0" presId="urn:microsoft.com/office/officeart/2005/8/layout/target3"/>
    <dgm:cxn modelId="{8782DFB9-643B-4682-99B3-B0A5C540AC8D}" type="presParOf" srcId="{71045F8C-00FA-488E-A7BD-E2E6753D979D}" destId="{832BF48F-0145-4429-9E02-8FCA946CCE9E}" srcOrd="19" destOrd="0" presId="urn:microsoft.com/office/officeart/2005/8/layout/target3"/>
    <dgm:cxn modelId="{793AC243-5EB4-416B-83E8-ED3EBEFFC0C6}" type="presParOf" srcId="{71045F8C-00FA-488E-A7BD-E2E6753D979D}" destId="{E7297F21-D4FD-4A41-AE58-814D01A6B5E7}" srcOrd="20" destOrd="0" presId="urn:microsoft.com/office/officeart/2005/8/layout/target3"/>
    <dgm:cxn modelId="{83B19C21-C265-4B07-8D00-9AEEA00B6C6A}" type="presParOf" srcId="{71045F8C-00FA-488E-A7BD-E2E6753D979D}" destId="{F69A1436-182C-465B-AD7F-FE48E0C090C1}" srcOrd="21" destOrd="0" presId="urn:microsoft.com/office/officeart/2005/8/layout/target3"/>
    <dgm:cxn modelId="{BC11C1E6-7EB5-4D2A-B85F-E945F9CD0EFE}" type="presParOf" srcId="{71045F8C-00FA-488E-A7BD-E2E6753D979D}" destId="{AA41A67C-3D3F-4AE9-9E0F-5D7F7BB2E741}" srcOrd="22" destOrd="0" presId="urn:microsoft.com/office/officeart/2005/8/layout/target3"/>
    <dgm:cxn modelId="{7CB4FDEB-4421-498E-B49B-B1896FE31B3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VY_52_INOVACE_14_Elektrické pole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Elektrické pole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2043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2611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3378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6931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911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4865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4870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6931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1345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1431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030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9132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4648762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0469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9722441"/>
              </p:ext>
            </p:extLst>
          </p:nvPr>
        </p:nvGraphicFramePr>
        <p:xfrm>
          <a:off x="1524000" y="1397000"/>
          <a:ext cx="6096000" cy="293624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Motivace</a:t>
                      </a:r>
                      <a:r>
                        <a:rPr lang="cs-CZ" baseline="0" dirty="0" smtClean="0"/>
                        <a:t> a výklad učiva </a:t>
                      </a:r>
                      <a:r>
                        <a:rPr lang="cs-CZ" dirty="0" smtClean="0"/>
                        <a:t>s využitím interaktivní tabule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 č.4 opakování</a:t>
                      </a:r>
                      <a:r>
                        <a:rPr lang="cs-CZ" baseline="0" dirty="0" smtClean="0"/>
                        <a:t>, pokus s pravítkem mohou žáci provést v lavici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3080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Elektrické pole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6.ročník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9238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9587408" cy="1656184"/>
          </a:xfrm>
        </p:spPr>
        <p:txBody>
          <a:bodyPr/>
          <a:lstStyle/>
          <a:p>
            <a:pPr algn="l"/>
            <a:r>
              <a:rPr lang="cs-CZ" sz="3200" dirty="0" smtClean="0">
                <a:effectLst/>
              </a:rPr>
              <a:t>Popiš </a:t>
            </a:r>
            <a:r>
              <a:rPr lang="cs-CZ" sz="3200" dirty="0">
                <a:effectLst/>
              </a:rPr>
              <a:t>vzájemné silové působení: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184576"/>
          </a:xfrm>
        </p:spPr>
        <p:txBody>
          <a:bodyPr>
            <a:normAutofit/>
          </a:bodyPr>
          <a:lstStyle/>
          <a:p>
            <a:endParaRPr lang="cs-CZ" dirty="0"/>
          </a:p>
          <a:p>
            <a:pPr marL="0" indent="0">
              <a:buNone/>
            </a:pPr>
            <a:r>
              <a:rPr lang="cs-CZ" sz="2800" dirty="0" smtClean="0"/>
              <a:t>             a</a:t>
            </a:r>
            <a:r>
              <a:rPr lang="cs-CZ" sz="2800" dirty="0"/>
              <a:t>) mezi protonem a elektronem</a:t>
            </a:r>
          </a:p>
          <a:p>
            <a:pPr marL="0" indent="0">
              <a:buNone/>
            </a:pPr>
            <a:r>
              <a:rPr lang="cs-CZ" sz="2800" dirty="0"/>
              <a:t>                                               </a:t>
            </a:r>
            <a:r>
              <a:rPr lang="cs-CZ" sz="28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přitahují se</a:t>
            </a:r>
          </a:p>
          <a:p>
            <a:pPr marL="0" indent="0">
              <a:buNone/>
            </a:pPr>
            <a:r>
              <a:rPr lang="cs-CZ" sz="2800" dirty="0"/>
              <a:t>             b) mezi dvěma protony</a:t>
            </a:r>
          </a:p>
          <a:p>
            <a:pPr marL="0" indent="0">
              <a:buNone/>
            </a:pPr>
            <a:r>
              <a:rPr lang="cs-CZ" sz="2800" dirty="0"/>
              <a:t>                                               </a:t>
            </a:r>
            <a:r>
              <a:rPr lang="cs-CZ" sz="28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odpuzují se </a:t>
            </a:r>
          </a:p>
          <a:p>
            <a:pPr marL="0" indent="0">
              <a:buNone/>
            </a:pPr>
            <a:r>
              <a:rPr lang="cs-CZ" sz="2800" dirty="0"/>
              <a:t>             c) mezi dvěma elektrony</a:t>
            </a:r>
          </a:p>
          <a:p>
            <a:pPr marL="0" indent="0">
              <a:buNone/>
            </a:pPr>
            <a:r>
              <a:rPr lang="cs-CZ" sz="2800" dirty="0"/>
              <a:t>                                               </a:t>
            </a:r>
            <a:r>
              <a:rPr lang="cs-CZ" sz="28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odpuzují se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Využij znalosti se </a:t>
            </a:r>
            <a:r>
              <a:rPr lang="cs-CZ" sz="2800" dirty="0"/>
              <a:t>vzájemným silovým působením </a:t>
            </a:r>
            <a:r>
              <a:rPr lang="cs-CZ" sz="2800" dirty="0" err="1"/>
              <a:t>zelektrovaných</a:t>
            </a:r>
            <a:r>
              <a:rPr lang="cs-CZ" sz="2800" dirty="0"/>
              <a:t> </a:t>
            </a:r>
            <a:r>
              <a:rPr lang="cs-CZ" sz="2800" dirty="0" smtClean="0"/>
              <a:t>těles.</a:t>
            </a:r>
            <a:endParaRPr lang="cs-CZ" sz="28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99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dirty="0"/>
              <a:t>Pravítko </a:t>
            </a:r>
            <a:r>
              <a:rPr lang="cs-CZ" sz="2800" dirty="0" smtClean="0"/>
              <a:t>vlevo je od papírků </a:t>
            </a:r>
            <a:r>
              <a:rPr lang="cs-CZ" sz="2800" dirty="0"/>
              <a:t>dál než </a:t>
            </a:r>
            <a:r>
              <a:rPr lang="cs-CZ" sz="2800" dirty="0" smtClean="0"/>
              <a:t>to vpravo.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1027" name="Picture 3" descr="C:\Users\Krejsová\AppData\Local\Microsoft\Windows\Temporary Internet Files\Content.IE5\AM1I8PN9\MC90029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39"/>
            <a:ext cx="2592288" cy="255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Elektrická síla je příliš malá a papírky se k pravítku v tomto případě nepřitáhnou.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Users\Krejsová\AppData\Local\Microsoft\Windows\Temporary Internet Files\Content.IE5\AM1I8PN9\MC90029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88479">
            <a:off x="5499668" y="254762"/>
            <a:ext cx="2851398" cy="2805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6084168" y="3449361"/>
            <a:ext cx="2229580" cy="1499611"/>
            <a:chOff x="1487438" y="3697918"/>
            <a:chExt cx="2229580" cy="1499611"/>
          </a:xfrm>
        </p:grpSpPr>
        <p:sp>
          <p:nvSpPr>
            <p:cNvPr id="13" name="Volný tvar 12"/>
            <p:cNvSpPr/>
            <p:nvPr/>
          </p:nvSpPr>
          <p:spPr>
            <a:xfrm>
              <a:off x="3097893" y="4490320"/>
              <a:ext cx="619125" cy="466725"/>
            </a:xfrm>
            <a:custGeom>
              <a:avLst/>
              <a:gdLst>
                <a:gd name="connsiteX0" fmla="*/ 247650 w 619125"/>
                <a:gd name="connsiteY0" fmla="*/ 266700 h 466725"/>
                <a:gd name="connsiteX1" fmla="*/ 619125 w 619125"/>
                <a:gd name="connsiteY1" fmla="*/ 304800 h 466725"/>
                <a:gd name="connsiteX2" fmla="*/ 438150 w 619125"/>
                <a:gd name="connsiteY2" fmla="*/ 104775 h 466725"/>
                <a:gd name="connsiteX3" fmla="*/ 590550 w 619125"/>
                <a:gd name="connsiteY3" fmla="*/ 38100 h 466725"/>
                <a:gd name="connsiteX4" fmla="*/ 190500 w 619125"/>
                <a:gd name="connsiteY4" fmla="*/ 0 h 466725"/>
                <a:gd name="connsiteX5" fmla="*/ 219075 w 619125"/>
                <a:gd name="connsiteY5" fmla="*/ 95250 h 466725"/>
                <a:gd name="connsiteX6" fmla="*/ 0 w 619125"/>
                <a:gd name="connsiteY6" fmla="*/ 209550 h 466725"/>
                <a:gd name="connsiteX7" fmla="*/ 228600 w 619125"/>
                <a:gd name="connsiteY7" fmla="*/ 228600 h 466725"/>
                <a:gd name="connsiteX8" fmla="*/ 219075 w 619125"/>
                <a:gd name="connsiteY8" fmla="*/ 352425 h 466725"/>
                <a:gd name="connsiteX9" fmla="*/ 190500 w 619125"/>
                <a:gd name="connsiteY9" fmla="*/ 400050 h 466725"/>
                <a:gd name="connsiteX10" fmla="*/ 180975 w 619125"/>
                <a:gd name="connsiteY10" fmla="*/ 428625 h 466725"/>
                <a:gd name="connsiteX11" fmla="*/ 161925 w 619125"/>
                <a:gd name="connsiteY11" fmla="*/ 466725 h 466725"/>
                <a:gd name="connsiteX12" fmla="*/ 371475 w 619125"/>
                <a:gd name="connsiteY12" fmla="*/ 209550 h 466725"/>
                <a:gd name="connsiteX13" fmla="*/ 371475 w 619125"/>
                <a:gd name="connsiteY13" fmla="*/ 209550 h 466725"/>
                <a:gd name="connsiteX14" fmla="*/ 371475 w 619125"/>
                <a:gd name="connsiteY14" fmla="*/ 209550 h 466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19125" h="466725">
                  <a:moveTo>
                    <a:pt x="247650" y="266700"/>
                  </a:moveTo>
                  <a:lnTo>
                    <a:pt x="619125" y="304800"/>
                  </a:lnTo>
                  <a:lnTo>
                    <a:pt x="438150" y="104775"/>
                  </a:lnTo>
                  <a:lnTo>
                    <a:pt x="590550" y="38100"/>
                  </a:lnTo>
                  <a:lnTo>
                    <a:pt x="190500" y="0"/>
                  </a:lnTo>
                  <a:lnTo>
                    <a:pt x="219075" y="95250"/>
                  </a:lnTo>
                  <a:lnTo>
                    <a:pt x="0" y="209550"/>
                  </a:lnTo>
                  <a:lnTo>
                    <a:pt x="228600" y="228600"/>
                  </a:lnTo>
                  <a:cubicBezTo>
                    <a:pt x="225425" y="269875"/>
                    <a:pt x="228055" y="312014"/>
                    <a:pt x="219075" y="352425"/>
                  </a:cubicBezTo>
                  <a:cubicBezTo>
                    <a:pt x="215059" y="370497"/>
                    <a:pt x="198779" y="383491"/>
                    <a:pt x="190500" y="400050"/>
                  </a:cubicBezTo>
                  <a:cubicBezTo>
                    <a:pt x="186010" y="409030"/>
                    <a:pt x="185465" y="419645"/>
                    <a:pt x="180975" y="428625"/>
                  </a:cubicBezTo>
                  <a:cubicBezTo>
                    <a:pt x="160164" y="470247"/>
                    <a:pt x="161925" y="442866"/>
                    <a:pt x="161925" y="466725"/>
                  </a:cubicBezTo>
                  <a:lnTo>
                    <a:pt x="371475" y="209550"/>
                  </a:lnTo>
                  <a:lnTo>
                    <a:pt x="371475" y="209550"/>
                  </a:lnTo>
                  <a:lnTo>
                    <a:pt x="371475" y="209550"/>
                  </a:lnTo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4" name="Skupina 13"/>
            <p:cNvGrpSpPr/>
            <p:nvPr/>
          </p:nvGrpSpPr>
          <p:grpSpPr>
            <a:xfrm>
              <a:off x="1487438" y="3697918"/>
              <a:ext cx="2029207" cy="1499611"/>
              <a:chOff x="1323975" y="3644710"/>
              <a:chExt cx="2029207" cy="1499611"/>
            </a:xfrm>
          </p:grpSpPr>
          <p:sp>
            <p:nvSpPr>
              <p:cNvPr id="15" name="Volný tvar 14"/>
              <p:cNvSpPr/>
              <p:nvPr/>
            </p:nvSpPr>
            <p:spPr>
              <a:xfrm rot="2673615">
                <a:off x="1333500" y="3676650"/>
                <a:ext cx="533400" cy="333375"/>
              </a:xfrm>
              <a:custGeom>
                <a:avLst/>
                <a:gdLst>
                  <a:gd name="connsiteX0" fmla="*/ 0 w 533400"/>
                  <a:gd name="connsiteY0" fmla="*/ 114300 h 333375"/>
                  <a:gd name="connsiteX1" fmla="*/ 161925 w 533400"/>
                  <a:gd name="connsiteY1" fmla="*/ 9525 h 333375"/>
                  <a:gd name="connsiteX2" fmla="*/ 219075 w 533400"/>
                  <a:gd name="connsiteY2" fmla="*/ 104775 h 333375"/>
                  <a:gd name="connsiteX3" fmla="*/ 457200 w 533400"/>
                  <a:gd name="connsiteY3" fmla="*/ 0 h 333375"/>
                  <a:gd name="connsiteX4" fmla="*/ 457200 w 533400"/>
                  <a:gd name="connsiteY4" fmla="*/ 161925 h 333375"/>
                  <a:gd name="connsiteX5" fmla="*/ 533400 w 533400"/>
                  <a:gd name="connsiteY5" fmla="*/ 200025 h 333375"/>
                  <a:gd name="connsiteX6" fmla="*/ 323850 w 533400"/>
                  <a:gd name="connsiteY6" fmla="*/ 238125 h 333375"/>
                  <a:gd name="connsiteX7" fmla="*/ 285750 w 533400"/>
                  <a:gd name="connsiteY7" fmla="*/ 314325 h 333375"/>
                  <a:gd name="connsiteX8" fmla="*/ 161925 w 533400"/>
                  <a:gd name="connsiteY8" fmla="*/ 266700 h 333375"/>
                  <a:gd name="connsiteX9" fmla="*/ 114300 w 533400"/>
                  <a:gd name="connsiteY9" fmla="*/ 333375 h 333375"/>
                  <a:gd name="connsiteX10" fmla="*/ 114300 w 533400"/>
                  <a:gd name="connsiteY10" fmla="*/ 219075 h 333375"/>
                  <a:gd name="connsiteX11" fmla="*/ 47625 w 533400"/>
                  <a:gd name="connsiteY11" fmla="*/ 152400 h 333375"/>
                  <a:gd name="connsiteX12" fmla="*/ 0 w 533400"/>
                  <a:gd name="connsiteY12" fmla="*/ 114300 h 3333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33400" h="333375">
                    <a:moveTo>
                      <a:pt x="0" y="114300"/>
                    </a:moveTo>
                    <a:lnTo>
                      <a:pt x="161925" y="9525"/>
                    </a:lnTo>
                    <a:lnTo>
                      <a:pt x="219075" y="104775"/>
                    </a:lnTo>
                    <a:lnTo>
                      <a:pt x="457200" y="0"/>
                    </a:lnTo>
                    <a:lnTo>
                      <a:pt x="457200" y="161925"/>
                    </a:lnTo>
                    <a:lnTo>
                      <a:pt x="533400" y="200025"/>
                    </a:lnTo>
                    <a:lnTo>
                      <a:pt x="323850" y="238125"/>
                    </a:lnTo>
                    <a:lnTo>
                      <a:pt x="285750" y="314325"/>
                    </a:lnTo>
                    <a:lnTo>
                      <a:pt x="161925" y="266700"/>
                    </a:lnTo>
                    <a:lnTo>
                      <a:pt x="114300" y="333375"/>
                    </a:lnTo>
                    <a:lnTo>
                      <a:pt x="114300" y="219075"/>
                    </a:lnTo>
                    <a:lnTo>
                      <a:pt x="47625" y="152400"/>
                    </a:lnTo>
                    <a:lnTo>
                      <a:pt x="0" y="11430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Volný tvar 15"/>
              <p:cNvSpPr/>
              <p:nvPr/>
            </p:nvSpPr>
            <p:spPr>
              <a:xfrm rot="9085279">
                <a:off x="2819782" y="3644710"/>
                <a:ext cx="533400" cy="333375"/>
              </a:xfrm>
              <a:custGeom>
                <a:avLst/>
                <a:gdLst>
                  <a:gd name="connsiteX0" fmla="*/ 0 w 533400"/>
                  <a:gd name="connsiteY0" fmla="*/ 114300 h 333375"/>
                  <a:gd name="connsiteX1" fmla="*/ 161925 w 533400"/>
                  <a:gd name="connsiteY1" fmla="*/ 9525 h 333375"/>
                  <a:gd name="connsiteX2" fmla="*/ 219075 w 533400"/>
                  <a:gd name="connsiteY2" fmla="*/ 104775 h 333375"/>
                  <a:gd name="connsiteX3" fmla="*/ 457200 w 533400"/>
                  <a:gd name="connsiteY3" fmla="*/ 0 h 333375"/>
                  <a:gd name="connsiteX4" fmla="*/ 457200 w 533400"/>
                  <a:gd name="connsiteY4" fmla="*/ 161925 h 333375"/>
                  <a:gd name="connsiteX5" fmla="*/ 533400 w 533400"/>
                  <a:gd name="connsiteY5" fmla="*/ 200025 h 333375"/>
                  <a:gd name="connsiteX6" fmla="*/ 323850 w 533400"/>
                  <a:gd name="connsiteY6" fmla="*/ 238125 h 333375"/>
                  <a:gd name="connsiteX7" fmla="*/ 285750 w 533400"/>
                  <a:gd name="connsiteY7" fmla="*/ 314325 h 333375"/>
                  <a:gd name="connsiteX8" fmla="*/ 161925 w 533400"/>
                  <a:gd name="connsiteY8" fmla="*/ 266700 h 333375"/>
                  <a:gd name="connsiteX9" fmla="*/ 114300 w 533400"/>
                  <a:gd name="connsiteY9" fmla="*/ 333375 h 333375"/>
                  <a:gd name="connsiteX10" fmla="*/ 114300 w 533400"/>
                  <a:gd name="connsiteY10" fmla="*/ 219075 h 333375"/>
                  <a:gd name="connsiteX11" fmla="*/ 47625 w 533400"/>
                  <a:gd name="connsiteY11" fmla="*/ 152400 h 333375"/>
                  <a:gd name="connsiteX12" fmla="*/ 0 w 533400"/>
                  <a:gd name="connsiteY12" fmla="*/ 114300 h 3333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33400" h="333375">
                    <a:moveTo>
                      <a:pt x="0" y="114300"/>
                    </a:moveTo>
                    <a:lnTo>
                      <a:pt x="161925" y="9525"/>
                    </a:lnTo>
                    <a:lnTo>
                      <a:pt x="219075" y="104775"/>
                    </a:lnTo>
                    <a:lnTo>
                      <a:pt x="457200" y="0"/>
                    </a:lnTo>
                    <a:lnTo>
                      <a:pt x="457200" y="161925"/>
                    </a:lnTo>
                    <a:lnTo>
                      <a:pt x="533400" y="200025"/>
                    </a:lnTo>
                    <a:lnTo>
                      <a:pt x="323850" y="238125"/>
                    </a:lnTo>
                    <a:lnTo>
                      <a:pt x="285750" y="314325"/>
                    </a:lnTo>
                    <a:lnTo>
                      <a:pt x="161925" y="266700"/>
                    </a:lnTo>
                    <a:lnTo>
                      <a:pt x="114300" y="333375"/>
                    </a:lnTo>
                    <a:lnTo>
                      <a:pt x="114300" y="219075"/>
                    </a:lnTo>
                    <a:lnTo>
                      <a:pt x="47625" y="152400"/>
                    </a:lnTo>
                    <a:lnTo>
                      <a:pt x="0" y="11430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Volný tvar 16"/>
              <p:cNvSpPr/>
              <p:nvPr/>
            </p:nvSpPr>
            <p:spPr>
              <a:xfrm>
                <a:off x="1323975" y="4437112"/>
                <a:ext cx="533400" cy="333375"/>
              </a:xfrm>
              <a:custGeom>
                <a:avLst/>
                <a:gdLst>
                  <a:gd name="connsiteX0" fmla="*/ 0 w 533400"/>
                  <a:gd name="connsiteY0" fmla="*/ 114300 h 333375"/>
                  <a:gd name="connsiteX1" fmla="*/ 161925 w 533400"/>
                  <a:gd name="connsiteY1" fmla="*/ 9525 h 333375"/>
                  <a:gd name="connsiteX2" fmla="*/ 219075 w 533400"/>
                  <a:gd name="connsiteY2" fmla="*/ 104775 h 333375"/>
                  <a:gd name="connsiteX3" fmla="*/ 457200 w 533400"/>
                  <a:gd name="connsiteY3" fmla="*/ 0 h 333375"/>
                  <a:gd name="connsiteX4" fmla="*/ 457200 w 533400"/>
                  <a:gd name="connsiteY4" fmla="*/ 161925 h 333375"/>
                  <a:gd name="connsiteX5" fmla="*/ 533400 w 533400"/>
                  <a:gd name="connsiteY5" fmla="*/ 200025 h 333375"/>
                  <a:gd name="connsiteX6" fmla="*/ 323850 w 533400"/>
                  <a:gd name="connsiteY6" fmla="*/ 238125 h 333375"/>
                  <a:gd name="connsiteX7" fmla="*/ 285750 w 533400"/>
                  <a:gd name="connsiteY7" fmla="*/ 314325 h 333375"/>
                  <a:gd name="connsiteX8" fmla="*/ 161925 w 533400"/>
                  <a:gd name="connsiteY8" fmla="*/ 266700 h 333375"/>
                  <a:gd name="connsiteX9" fmla="*/ 114300 w 533400"/>
                  <a:gd name="connsiteY9" fmla="*/ 333375 h 333375"/>
                  <a:gd name="connsiteX10" fmla="*/ 114300 w 533400"/>
                  <a:gd name="connsiteY10" fmla="*/ 219075 h 333375"/>
                  <a:gd name="connsiteX11" fmla="*/ 47625 w 533400"/>
                  <a:gd name="connsiteY11" fmla="*/ 152400 h 333375"/>
                  <a:gd name="connsiteX12" fmla="*/ 0 w 533400"/>
                  <a:gd name="connsiteY12" fmla="*/ 114300 h 3333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33400" h="333375">
                    <a:moveTo>
                      <a:pt x="0" y="114300"/>
                    </a:moveTo>
                    <a:lnTo>
                      <a:pt x="161925" y="9525"/>
                    </a:lnTo>
                    <a:lnTo>
                      <a:pt x="219075" y="104775"/>
                    </a:lnTo>
                    <a:lnTo>
                      <a:pt x="457200" y="0"/>
                    </a:lnTo>
                    <a:lnTo>
                      <a:pt x="457200" y="161925"/>
                    </a:lnTo>
                    <a:lnTo>
                      <a:pt x="533400" y="200025"/>
                    </a:lnTo>
                    <a:lnTo>
                      <a:pt x="323850" y="238125"/>
                    </a:lnTo>
                    <a:lnTo>
                      <a:pt x="285750" y="314325"/>
                    </a:lnTo>
                    <a:lnTo>
                      <a:pt x="161925" y="266700"/>
                    </a:lnTo>
                    <a:lnTo>
                      <a:pt x="114300" y="333375"/>
                    </a:lnTo>
                    <a:lnTo>
                      <a:pt x="114300" y="219075"/>
                    </a:lnTo>
                    <a:lnTo>
                      <a:pt x="47625" y="152400"/>
                    </a:lnTo>
                    <a:lnTo>
                      <a:pt x="0" y="11430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Volný tvar 17"/>
              <p:cNvSpPr/>
              <p:nvPr/>
            </p:nvSpPr>
            <p:spPr>
              <a:xfrm rot="9382843">
                <a:off x="2312187" y="4810946"/>
                <a:ext cx="533400" cy="333375"/>
              </a:xfrm>
              <a:custGeom>
                <a:avLst/>
                <a:gdLst>
                  <a:gd name="connsiteX0" fmla="*/ 0 w 533400"/>
                  <a:gd name="connsiteY0" fmla="*/ 114300 h 333375"/>
                  <a:gd name="connsiteX1" fmla="*/ 161925 w 533400"/>
                  <a:gd name="connsiteY1" fmla="*/ 9525 h 333375"/>
                  <a:gd name="connsiteX2" fmla="*/ 219075 w 533400"/>
                  <a:gd name="connsiteY2" fmla="*/ 104775 h 333375"/>
                  <a:gd name="connsiteX3" fmla="*/ 457200 w 533400"/>
                  <a:gd name="connsiteY3" fmla="*/ 0 h 333375"/>
                  <a:gd name="connsiteX4" fmla="*/ 457200 w 533400"/>
                  <a:gd name="connsiteY4" fmla="*/ 161925 h 333375"/>
                  <a:gd name="connsiteX5" fmla="*/ 533400 w 533400"/>
                  <a:gd name="connsiteY5" fmla="*/ 200025 h 333375"/>
                  <a:gd name="connsiteX6" fmla="*/ 323850 w 533400"/>
                  <a:gd name="connsiteY6" fmla="*/ 238125 h 333375"/>
                  <a:gd name="connsiteX7" fmla="*/ 285750 w 533400"/>
                  <a:gd name="connsiteY7" fmla="*/ 314325 h 333375"/>
                  <a:gd name="connsiteX8" fmla="*/ 161925 w 533400"/>
                  <a:gd name="connsiteY8" fmla="*/ 266700 h 333375"/>
                  <a:gd name="connsiteX9" fmla="*/ 114300 w 533400"/>
                  <a:gd name="connsiteY9" fmla="*/ 333375 h 333375"/>
                  <a:gd name="connsiteX10" fmla="*/ 114300 w 533400"/>
                  <a:gd name="connsiteY10" fmla="*/ 219075 h 333375"/>
                  <a:gd name="connsiteX11" fmla="*/ 47625 w 533400"/>
                  <a:gd name="connsiteY11" fmla="*/ 152400 h 333375"/>
                  <a:gd name="connsiteX12" fmla="*/ 0 w 533400"/>
                  <a:gd name="connsiteY12" fmla="*/ 114300 h 3333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33400" h="333375">
                    <a:moveTo>
                      <a:pt x="0" y="114300"/>
                    </a:moveTo>
                    <a:lnTo>
                      <a:pt x="161925" y="9525"/>
                    </a:lnTo>
                    <a:lnTo>
                      <a:pt x="219075" y="104775"/>
                    </a:lnTo>
                    <a:lnTo>
                      <a:pt x="457200" y="0"/>
                    </a:lnTo>
                    <a:lnTo>
                      <a:pt x="457200" y="161925"/>
                    </a:lnTo>
                    <a:lnTo>
                      <a:pt x="533400" y="200025"/>
                    </a:lnTo>
                    <a:lnTo>
                      <a:pt x="323850" y="238125"/>
                    </a:lnTo>
                    <a:lnTo>
                      <a:pt x="285750" y="314325"/>
                    </a:lnTo>
                    <a:lnTo>
                      <a:pt x="161925" y="266700"/>
                    </a:lnTo>
                    <a:lnTo>
                      <a:pt x="114300" y="333375"/>
                    </a:lnTo>
                    <a:lnTo>
                      <a:pt x="114300" y="219075"/>
                    </a:lnTo>
                    <a:lnTo>
                      <a:pt x="47625" y="152400"/>
                    </a:lnTo>
                    <a:lnTo>
                      <a:pt x="0" y="11430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07371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.04209 L -0.01962 -0.353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0" y="-19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Elektrické pole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Okolo </a:t>
            </a:r>
            <a:r>
              <a:rPr lang="cs-CZ" sz="2800" u="sng" dirty="0" err="1" smtClean="0">
                <a:solidFill>
                  <a:srgbClr val="FF0000"/>
                </a:solidFill>
              </a:rPr>
              <a:t>zelektrovaného</a:t>
            </a:r>
            <a:r>
              <a:rPr lang="cs-CZ" sz="2800" u="sng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tělesa je elektrické pole.</a:t>
            </a:r>
          </a:p>
          <a:p>
            <a:pPr marL="0" indent="0">
              <a:buNone/>
            </a:pPr>
            <a:r>
              <a:rPr lang="cs-CZ" sz="2800" dirty="0" smtClean="0"/>
              <a:t>V elektrickém poli na tělesa působí </a:t>
            </a:r>
          </a:p>
          <a:p>
            <a:pPr marL="0" indent="0">
              <a:buNone/>
            </a:pPr>
            <a:r>
              <a:rPr lang="cs-CZ" sz="2800" u="sng" dirty="0" smtClean="0">
                <a:solidFill>
                  <a:srgbClr val="FF0000"/>
                </a:solidFill>
              </a:rPr>
              <a:t>přitažlivá 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       nebo    </a:t>
            </a:r>
            <a:r>
              <a:rPr lang="cs-CZ" sz="2800" u="sng" dirty="0" smtClean="0">
                <a:solidFill>
                  <a:srgbClr val="FF0000"/>
                </a:solidFill>
              </a:rPr>
              <a:t>odpudivá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smtClean="0">
                <a:solidFill>
                  <a:schemeClr val="accent1"/>
                </a:solidFill>
              </a:rPr>
              <a:t>elektrická síla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                       </a:t>
            </a:r>
            <a:endParaRPr lang="cs-CZ" sz="2800" dirty="0"/>
          </a:p>
          <a:p>
            <a:pPr marL="0" indent="0" algn="ctr">
              <a:buNone/>
            </a:pPr>
            <a:r>
              <a:rPr lang="cs-CZ" sz="2800" dirty="0" smtClean="0"/>
              <a:t>Toto pole </a:t>
            </a:r>
            <a:r>
              <a:rPr lang="cs-CZ" sz="2800" smtClean="0"/>
              <a:t>působí podobně jako </a:t>
            </a:r>
            <a:r>
              <a:rPr lang="cs-CZ" sz="2800" dirty="0" smtClean="0"/>
              <a:t>gravitační pole Země.</a:t>
            </a:r>
            <a:endParaRPr lang="cs-CZ" sz="28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6</a:t>
            </a:fld>
            <a:endParaRPr lang="en-US"/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1657590" y="3929555"/>
            <a:ext cx="716252" cy="3501"/>
          </a:xfrm>
          <a:prstGeom prst="straightConnector1">
            <a:avLst/>
          </a:prstGeom>
          <a:ln w="349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39552" y="3933056"/>
            <a:ext cx="651900" cy="0"/>
          </a:xfrm>
          <a:prstGeom prst="straightConnector1">
            <a:avLst/>
          </a:prstGeom>
          <a:ln w="349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572000" y="3933056"/>
            <a:ext cx="1224136" cy="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242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57024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</TotalTime>
  <Words>199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Default Theme</vt:lpstr>
      <vt:lpstr>Motiv systému Office</vt:lpstr>
      <vt:lpstr>Prezentace aplikace PowerPoint</vt:lpstr>
      <vt:lpstr>Anotace</vt:lpstr>
      <vt:lpstr>Elektrické pole</vt:lpstr>
      <vt:lpstr>Popiš vzájemné silové působení: </vt:lpstr>
      <vt:lpstr>Pravítko vlevo je od papírků dál než to vpravo. </vt:lpstr>
      <vt:lpstr>Elektrické pole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11</cp:revision>
  <dcterms:created xsi:type="dcterms:W3CDTF">2011-12-08T18:23:35Z</dcterms:created>
  <dcterms:modified xsi:type="dcterms:W3CDTF">2012-03-06T20:54:56Z</dcterms:modified>
</cp:coreProperties>
</file>