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1" r:id="rId5"/>
    <p:sldId id="259" r:id="rId6"/>
    <p:sldId id="262" r:id="rId7"/>
    <p:sldId id="260" r:id="rId8"/>
    <p:sldId id="263" r:id="rId9"/>
    <p:sldId id="264" r:id="rId10"/>
    <p:sldId id="268" r:id="rId11"/>
    <p:sldId id="266" r:id="rId12"/>
    <p:sldId id="267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VY_32_Inovace_08_Matematika 8. a 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čtverec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8258EC-0EB3-4D46-A05E-CD1297758CF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DCB8AAD-01C8-4E99-B3E7-E5A63BDD707E}" type="presOf" srcId="{757F3AB3-0718-4624-B441-E567A8F0AB56}" destId="{333A1088-737F-45CB-B68E-254E46348037}" srcOrd="0" destOrd="0" presId="urn:microsoft.com/office/officeart/2005/8/layout/target3"/>
    <dgm:cxn modelId="{BE101A10-D9EF-443C-A366-27DD79E2121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8FFCC49-D658-4F9E-8077-2F0D610F4FD6}" type="presOf" srcId="{D1D4F407-5343-4D3F-B5B9-D407B03CAEB4}" destId="{AED2198E-93D5-4001-81B4-73124B309672}" srcOrd="1" destOrd="0" presId="urn:microsoft.com/office/officeart/2005/8/layout/target3"/>
    <dgm:cxn modelId="{48FAB2A9-FF28-4374-8D91-ABCCC22309DF}" type="presOf" srcId="{B651F6E3-6281-48DB-9319-2AEAFDAE7572}" destId="{6BB5E863-4638-4E1D-BFDE-399D028AC4ED}" srcOrd="1" destOrd="0" presId="urn:microsoft.com/office/officeart/2005/8/layout/target3"/>
    <dgm:cxn modelId="{57271A8E-D30A-48B1-8C49-395ECA315F59}" type="presOf" srcId="{D8197B8C-B260-4A16-BDF4-0947B075E274}" destId="{25B08C86-7E15-44DC-BE7F-FFB55DD49D12}" srcOrd="0" destOrd="0" presId="urn:microsoft.com/office/officeart/2005/8/layout/target3"/>
    <dgm:cxn modelId="{CF71B2D0-F891-41E0-BB49-2F75892F5427}" type="presOf" srcId="{4C35D32F-0EAB-4CD7-82EE-45574DC2A586}" destId="{890E4F0B-2866-4A3F-A3C7-2A14B1797930}" srcOrd="1" destOrd="0" presId="urn:microsoft.com/office/officeart/2005/8/layout/target3"/>
    <dgm:cxn modelId="{481FCBC4-6885-4993-9818-6523DE8E6C7A}" type="presOf" srcId="{4C35D32F-0EAB-4CD7-82EE-45574DC2A586}" destId="{8BEBB6EC-1DAA-4CAC-8A25-BC0FCBD5DBD5}" srcOrd="0" destOrd="0" presId="urn:microsoft.com/office/officeart/2005/8/layout/target3"/>
    <dgm:cxn modelId="{2C892FE3-3841-4FA5-AB13-4EEFD065216B}" type="presOf" srcId="{D1D4F407-5343-4D3F-B5B9-D407B03CAEB4}" destId="{D005CE8C-CC26-4C3E-AC11-E15060ECD759}" srcOrd="0" destOrd="0" presId="urn:microsoft.com/office/officeart/2005/8/layout/target3"/>
    <dgm:cxn modelId="{2C3306BC-BEB3-4BC9-878B-193AE4B8CC97}" type="presOf" srcId="{B651F6E3-6281-48DB-9319-2AEAFDAE7572}" destId="{619D679B-A015-4ECF-8348-D1034C574F40}" srcOrd="0" destOrd="0" presId="urn:microsoft.com/office/officeart/2005/8/layout/target3"/>
    <dgm:cxn modelId="{2E09F5FD-43CD-4291-9F8A-58ECD35AFC6D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CFFC5BF-5F86-4001-ABED-80D439B34A1E}" type="presParOf" srcId="{333A1088-737F-45CB-B68E-254E46348037}" destId="{F5ABB229-8D3B-4694-996A-96F23CF14429}" srcOrd="0" destOrd="0" presId="urn:microsoft.com/office/officeart/2005/8/layout/target3"/>
    <dgm:cxn modelId="{25A2FFC8-BF70-4016-B348-182DBF6AAF93}" type="presParOf" srcId="{333A1088-737F-45CB-B68E-254E46348037}" destId="{F41139FD-01EE-4571-8B17-4FB00FC51163}" srcOrd="1" destOrd="0" presId="urn:microsoft.com/office/officeart/2005/8/layout/target3"/>
    <dgm:cxn modelId="{FD86803B-C12E-4E58-9887-F83389E0610A}" type="presParOf" srcId="{333A1088-737F-45CB-B68E-254E46348037}" destId="{D005CE8C-CC26-4C3E-AC11-E15060ECD759}" srcOrd="2" destOrd="0" presId="urn:microsoft.com/office/officeart/2005/8/layout/target3"/>
    <dgm:cxn modelId="{FAFBBF03-4D83-48FF-97F4-61A757E98177}" type="presParOf" srcId="{333A1088-737F-45CB-B68E-254E46348037}" destId="{2C702D82-9B77-49B7-9568-BB8EB47C3372}" srcOrd="3" destOrd="0" presId="urn:microsoft.com/office/officeart/2005/8/layout/target3"/>
    <dgm:cxn modelId="{9F8D1637-435A-42DB-AAA9-27E6FA13DB7C}" type="presParOf" srcId="{333A1088-737F-45CB-B68E-254E46348037}" destId="{A52A0455-90FF-4808-ABD0-F02540D31D5A}" srcOrd="4" destOrd="0" presId="urn:microsoft.com/office/officeart/2005/8/layout/target3"/>
    <dgm:cxn modelId="{B3DC449E-E8D3-4FA8-8061-B166896B35E1}" type="presParOf" srcId="{333A1088-737F-45CB-B68E-254E46348037}" destId="{6140AFEC-043D-4C43-A2F9-D0F5331DF3A3}" srcOrd="5" destOrd="0" presId="urn:microsoft.com/office/officeart/2005/8/layout/target3"/>
    <dgm:cxn modelId="{3251F5A3-789E-49F0-B00A-3661E771F0DC}" type="presParOf" srcId="{333A1088-737F-45CB-B68E-254E46348037}" destId="{9358AC05-5D7D-4327-9F80-1AD486AEA664}" srcOrd="6" destOrd="0" presId="urn:microsoft.com/office/officeart/2005/8/layout/target3"/>
    <dgm:cxn modelId="{323DF131-3441-41A2-A24B-4DD3E44D7583}" type="presParOf" srcId="{333A1088-737F-45CB-B68E-254E46348037}" destId="{313FC574-E1CD-4FB4-B054-0B805CE0447D}" srcOrd="7" destOrd="0" presId="urn:microsoft.com/office/officeart/2005/8/layout/target3"/>
    <dgm:cxn modelId="{42213B1E-E5E3-4B9F-883A-9885078218D9}" type="presParOf" srcId="{333A1088-737F-45CB-B68E-254E46348037}" destId="{619D679B-A015-4ECF-8348-D1034C574F40}" srcOrd="8" destOrd="0" presId="urn:microsoft.com/office/officeart/2005/8/layout/target3"/>
    <dgm:cxn modelId="{998855EB-2D46-4A6D-8393-23F0B261C3CE}" type="presParOf" srcId="{333A1088-737F-45CB-B68E-254E46348037}" destId="{322283A8-4A27-4CDA-BAE3-F381106A9174}" srcOrd="9" destOrd="0" presId="urn:microsoft.com/office/officeart/2005/8/layout/target3"/>
    <dgm:cxn modelId="{0A32EB59-A492-4B0E-B4ED-B162DEAF4BCC}" type="presParOf" srcId="{333A1088-737F-45CB-B68E-254E46348037}" destId="{FFC9F71D-1B4F-4AD9-A4A6-86ADEFC8AF5C}" srcOrd="10" destOrd="0" presId="urn:microsoft.com/office/officeart/2005/8/layout/target3"/>
    <dgm:cxn modelId="{B9DFFBD9-E00D-45F8-8E74-59B67F180432}" type="presParOf" srcId="{333A1088-737F-45CB-B68E-254E46348037}" destId="{25B08C86-7E15-44DC-BE7F-FFB55DD49D12}" srcOrd="11" destOrd="0" presId="urn:microsoft.com/office/officeart/2005/8/layout/target3"/>
    <dgm:cxn modelId="{84F74731-C49B-4658-8ED8-2375608B6173}" type="presParOf" srcId="{333A1088-737F-45CB-B68E-254E46348037}" destId="{76644BE8-9D7C-4C09-B250-3D10AF48CBB7}" srcOrd="12" destOrd="0" presId="urn:microsoft.com/office/officeart/2005/8/layout/target3"/>
    <dgm:cxn modelId="{95560C7E-98B5-4E11-B7E0-E991204ADBEC}" type="presParOf" srcId="{333A1088-737F-45CB-B68E-254E46348037}" destId="{EE85B701-7295-41C0-BA7A-34D3756A2AE6}" srcOrd="13" destOrd="0" presId="urn:microsoft.com/office/officeart/2005/8/layout/target3"/>
    <dgm:cxn modelId="{1B61224D-F95A-4283-8585-5C68BB42D344}" type="presParOf" srcId="{333A1088-737F-45CB-B68E-254E46348037}" destId="{8BEBB6EC-1DAA-4CAC-8A25-BC0FCBD5DBD5}" srcOrd="14" destOrd="0" presId="urn:microsoft.com/office/officeart/2005/8/layout/target3"/>
    <dgm:cxn modelId="{BBCDEF31-1EA7-4644-9769-E9729B31BC2F}" type="presParOf" srcId="{333A1088-737F-45CB-B68E-254E46348037}" destId="{AED2198E-93D5-4001-81B4-73124B309672}" srcOrd="15" destOrd="0" presId="urn:microsoft.com/office/officeart/2005/8/layout/target3"/>
    <dgm:cxn modelId="{4CDB6505-9401-42BB-A0F5-A0D9C4847CBD}" type="presParOf" srcId="{333A1088-737F-45CB-B68E-254E46348037}" destId="{2BE915AB-18AA-4053-B92C-3BFC9ED204BB}" srcOrd="16" destOrd="0" presId="urn:microsoft.com/office/officeart/2005/8/layout/target3"/>
    <dgm:cxn modelId="{5B94E528-0DC7-4A2E-AFA1-813F9DAF381D}" type="presParOf" srcId="{333A1088-737F-45CB-B68E-254E46348037}" destId="{6BB5E863-4638-4E1D-BFDE-399D028AC4ED}" srcOrd="17" destOrd="0" presId="urn:microsoft.com/office/officeart/2005/8/layout/target3"/>
    <dgm:cxn modelId="{504E7B5C-2ABB-4CF7-8E1C-8EAAEDEDBB81}" type="presParOf" srcId="{333A1088-737F-45CB-B68E-254E46348037}" destId="{5A5FFA88-C948-4069-8E93-59FA12366E83}" srcOrd="18" destOrd="0" presId="urn:microsoft.com/office/officeart/2005/8/layout/target3"/>
    <dgm:cxn modelId="{22B1A0C2-25A8-46E3-83DB-198EFFE530B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VY_32_Inovace_08_Matematika 8. a 9.r.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čtverec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C1316D-ED9B-4762-9F28-DEAEF24ADDAA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37E4CB-3699-42C7-92A6-CA329F2CB9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662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37E4CB-3699-42C7-92A6-CA329F2CB93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376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37E4CB-3699-42C7-92A6-CA329F2CB93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37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37E4CB-3699-42C7-92A6-CA329F2CB93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1732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37E4CB-3699-42C7-92A6-CA329F2CB93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173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55912228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78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slouží k zopakování výpočtu obvodu a obsahu čtverce. </a:t>
            </a:r>
          </a:p>
          <a:p>
            <a:pPr marL="0" indent="0">
              <a:buNone/>
            </a:pPr>
            <a:r>
              <a:rPr lang="cs-CZ" dirty="0" smtClean="0"/>
              <a:t>V úkolu č.3 určí velikost úhlopříčky.</a:t>
            </a:r>
          </a:p>
          <a:p>
            <a:pPr marL="0" indent="0">
              <a:buNone/>
            </a:pPr>
            <a:r>
              <a:rPr lang="cs-CZ" dirty="0" smtClean="0"/>
              <a:t>Na závěr čeká žáky jednoduchý test, který </a:t>
            </a:r>
            <a:r>
              <a:rPr lang="cs-CZ" smtClean="0"/>
              <a:t>má zjistit, </a:t>
            </a:r>
            <a:r>
              <a:rPr lang="cs-CZ" dirty="0" smtClean="0"/>
              <a:t>jak </a:t>
            </a:r>
            <a:r>
              <a:rPr lang="cs-CZ" smtClean="0"/>
              <a:t>učivo zvládli.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56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Úkol č.1 – spojte odpovídající dvojice (jeden údaj zbude)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076056" y="1700808"/>
            <a:ext cx="864096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04050" y="1921648"/>
            <a:ext cx="1008112" cy="10242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3863181"/>
            <a:ext cx="1005979" cy="100597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23607" y="4165421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04050" y="2351055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S=25cm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248980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S=81cm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4869160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a=5cm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16660" y="4785886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5445224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S=144cm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32239" y="3618312"/>
            <a:ext cx="1030618" cy="10348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17493" y="2454720"/>
            <a:ext cx="659338" cy="659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76056" y="5300221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8204645" y="3618312"/>
            <a:ext cx="602776" cy="6027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204050" y="5199023"/>
            <a:ext cx="1115616" cy="111561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204050" y="5572165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S=169cm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28150" y="3064314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8cm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11760" y="2415057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=32cm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55776" y="3535038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=13cm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15616" y="4113076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S=225cm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39319" y="6228020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15cm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76501" y="3863181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=100cm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57158" y="1921648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=64cm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71600" y="2290980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=25cm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21597" y="5528633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=16cm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38617" y="4217203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=3cm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57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Úkol č.1 – spojte odpovídající dvojice (jeden údaj zbude)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076056" y="1700808"/>
            <a:ext cx="864096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04050" y="1921648"/>
            <a:ext cx="1008112" cy="10242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3863181"/>
            <a:ext cx="1005979" cy="100597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23607" y="4165421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04050" y="2351055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S=25cm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248980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S=81cm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4869160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a=5cm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16660" y="4785886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5445224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S=144cm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32239" y="3618312"/>
            <a:ext cx="1030618" cy="10348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17493" y="2454720"/>
            <a:ext cx="659338" cy="659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76056" y="5300221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8204645" y="3618312"/>
            <a:ext cx="602776" cy="6027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204050" y="5199023"/>
            <a:ext cx="1115616" cy="111561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204050" y="5572165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S=169cm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28150" y="3064314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8cm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11760" y="2415057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=32cm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55776" y="3535038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=13cm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15616" y="4113076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S=225cm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39319" y="6228020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15cm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676501" y="3863181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=100cm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57158" y="1921648"/>
            <a:ext cx="938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=64cm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71600" y="2290980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=25cm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21597" y="5528633"/>
            <a:ext cx="926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=16cm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38617" y="4217203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=3cm</a:t>
            </a:r>
            <a:endParaRPr lang="cs-CZ" dirty="0"/>
          </a:p>
        </p:txBody>
      </p:sp>
      <p:cxnSp>
        <p:nvCxnSpPr>
          <p:cNvPr id="31" name="Přímá spojnice se šipkou 30"/>
          <p:cNvCxnSpPr/>
          <p:nvPr/>
        </p:nvCxnSpPr>
        <p:spPr>
          <a:xfrm flipV="1">
            <a:off x="3482633" y="2599723"/>
            <a:ext cx="1574525" cy="30301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23" idx="3"/>
          </p:cNvCxnSpPr>
          <p:nvPr/>
        </p:nvCxnSpPr>
        <p:spPr>
          <a:xfrm>
            <a:off x="3482633" y="3719704"/>
            <a:ext cx="3721416" cy="19935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22" idx="3"/>
          </p:cNvCxnSpPr>
          <p:nvPr/>
        </p:nvCxnSpPr>
        <p:spPr>
          <a:xfrm>
            <a:off x="3349837" y="2599723"/>
            <a:ext cx="2867656" cy="4645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28" idx="3"/>
          </p:cNvCxnSpPr>
          <p:nvPr/>
        </p:nvCxnSpPr>
        <p:spPr>
          <a:xfrm>
            <a:off x="1898457" y="2475646"/>
            <a:ext cx="4978374" cy="13875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11" idx="3"/>
          </p:cNvCxnSpPr>
          <p:nvPr/>
        </p:nvCxnSpPr>
        <p:spPr>
          <a:xfrm>
            <a:off x="1756171" y="3433646"/>
            <a:ext cx="6565493" cy="7835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stCxn id="24" idx="3"/>
          </p:cNvCxnSpPr>
          <p:nvPr/>
        </p:nvCxnSpPr>
        <p:spPr>
          <a:xfrm>
            <a:off x="2233230" y="4297742"/>
            <a:ext cx="2805687" cy="14155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12" idx="3"/>
          </p:cNvCxnSpPr>
          <p:nvPr/>
        </p:nvCxnSpPr>
        <p:spPr>
          <a:xfrm flipV="1">
            <a:off x="3221597" y="2832018"/>
            <a:ext cx="4025951" cy="22218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stCxn id="14" idx="3"/>
          </p:cNvCxnSpPr>
          <p:nvPr/>
        </p:nvCxnSpPr>
        <p:spPr>
          <a:xfrm flipV="1">
            <a:off x="2089214" y="4366170"/>
            <a:ext cx="3418890" cy="12637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vál 45"/>
          <p:cNvSpPr/>
          <p:nvPr/>
        </p:nvSpPr>
        <p:spPr>
          <a:xfrm>
            <a:off x="3349837" y="4297742"/>
            <a:ext cx="798617" cy="28879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95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Úkol </a:t>
            </a:r>
            <a:r>
              <a:rPr lang="cs-CZ" dirty="0" smtClean="0"/>
              <a:t>č.2 </a:t>
            </a:r>
            <a:r>
              <a:rPr lang="cs-CZ" dirty="0"/>
              <a:t>– spojte odpovídající dvojice (jeden údaj zbude)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>
            <a:off x="4572000" y="1600200"/>
            <a:ext cx="36004" cy="4709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4932040" y="1988840"/>
            <a:ext cx="648072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00192" y="1600200"/>
            <a:ext cx="792088" cy="7920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96136" y="2996952"/>
            <a:ext cx="72008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52320" y="2173506"/>
            <a:ext cx="1183486" cy="11834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88024" y="3954760"/>
            <a:ext cx="792088" cy="7920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00192" y="4221088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96336" y="4889229"/>
            <a:ext cx="864096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32040" y="5229200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698005" y="5733256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2392288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S=1,44m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80275" y="3651951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=0,9m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00137" y="4350804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=3,6m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96566" y="4562182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S=0,36m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3672965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=0,6m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72146" y="2564904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=0,4m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04552" y="2452246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S=0,16m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1988840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=10m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66978" y="3172326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=2,5m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72595" y="2765249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S=0,0196m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94339" y="5568659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=0,14m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12685" y="4725144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a=3,5m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20504" y="4859868"/>
            <a:ext cx="1194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S=12,25m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25292" y="5513094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=20m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79815" y="4889229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S=25m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57236" y="3717032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S=0,081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26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Úkol </a:t>
            </a:r>
            <a:r>
              <a:rPr lang="cs-CZ" dirty="0" smtClean="0"/>
              <a:t>č.2 </a:t>
            </a:r>
            <a:r>
              <a:rPr lang="cs-CZ" dirty="0"/>
              <a:t>– spojte odpovídající dvojice (jeden údaj zbude)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</p:cNvCxnSpPr>
          <p:nvPr/>
        </p:nvCxnSpPr>
        <p:spPr>
          <a:xfrm>
            <a:off x="4572000" y="1600200"/>
            <a:ext cx="36004" cy="4709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4932040" y="1988840"/>
            <a:ext cx="648072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00192" y="1600200"/>
            <a:ext cx="792088" cy="7920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96136" y="2996952"/>
            <a:ext cx="72008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52320" y="2173506"/>
            <a:ext cx="1183486" cy="11834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88024" y="3954760"/>
            <a:ext cx="792088" cy="7920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00192" y="4221088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96336" y="4889229"/>
            <a:ext cx="864096" cy="8640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32040" y="5229200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698005" y="5733256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1,2m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71600" y="2392288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S=1,44m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80275" y="3651951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=0,9m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00137" y="4350804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=3,6m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96566" y="4562182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S=0,36m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3672965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=0,6m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72146" y="2564904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=0,4m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04552" y="2452246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S=0,16m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1988840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=10m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66978" y="3172326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=2,5m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72595" y="2765249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S=0,0196m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94339" y="5568659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=0,14m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12685" y="4725144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a=3,5m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920504" y="4859868"/>
            <a:ext cx="1194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S=12,25m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25292" y="5513094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=20m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79815" y="4889229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S=25m</a:t>
            </a:r>
            <a:r>
              <a:rPr lang="cs-CZ" baseline="30000" dirty="0" smtClean="0"/>
              <a:t>2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57236" y="3717032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S=0,081</a:t>
            </a:r>
            <a:endParaRPr lang="cs-CZ" dirty="0"/>
          </a:p>
        </p:txBody>
      </p:sp>
      <p:cxnSp>
        <p:nvCxnSpPr>
          <p:cNvPr id="33" name="Přímá spojnice se šipkou 32"/>
          <p:cNvCxnSpPr>
            <a:stCxn id="22" idx="3"/>
            <a:endCxn id="7" idx="1"/>
          </p:cNvCxnSpPr>
          <p:nvPr/>
        </p:nvCxnSpPr>
        <p:spPr>
          <a:xfrm flipV="1">
            <a:off x="3782091" y="2312876"/>
            <a:ext cx="1149949" cy="3240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16" idx="3"/>
          </p:cNvCxnSpPr>
          <p:nvPr/>
        </p:nvCxnSpPr>
        <p:spPr>
          <a:xfrm>
            <a:off x="2049139" y="2576954"/>
            <a:ext cx="5547197" cy="26816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30" idx="3"/>
            <a:endCxn id="29" idx="1"/>
          </p:cNvCxnSpPr>
          <p:nvPr/>
        </p:nvCxnSpPr>
        <p:spPr>
          <a:xfrm>
            <a:off x="3782626" y="5073895"/>
            <a:ext cx="1242666" cy="6238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20" idx="3"/>
          </p:cNvCxnSpPr>
          <p:nvPr/>
        </p:nvCxnSpPr>
        <p:spPr>
          <a:xfrm>
            <a:off x="3226533" y="3857631"/>
            <a:ext cx="3145667" cy="10521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23" idx="1"/>
          </p:cNvCxnSpPr>
          <p:nvPr/>
        </p:nvCxnSpPr>
        <p:spPr>
          <a:xfrm flipV="1">
            <a:off x="1953759" y="2173506"/>
            <a:ext cx="4346433" cy="11834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endCxn id="9" idx="1"/>
          </p:cNvCxnSpPr>
          <p:nvPr/>
        </p:nvCxnSpPr>
        <p:spPr>
          <a:xfrm flipV="1">
            <a:off x="2498140" y="3356992"/>
            <a:ext cx="3297996" cy="11784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2115062" y="4562182"/>
            <a:ext cx="2910230" cy="5322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2498140" y="2821578"/>
            <a:ext cx="5098196" cy="29116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857236" y="3717032"/>
            <a:ext cx="931665" cy="3693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94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Úkol č.3 – určete velikost úhlopříčky ve čtverci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148064" y="1844824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5148064" y="1844824"/>
            <a:ext cx="1008112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498873" y="19795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90215" y="2736807"/>
            <a:ext cx="1080120" cy="10801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78047" y="3888935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006239" y="4681023"/>
            <a:ext cx="1584176" cy="15841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6790215" y="2736807"/>
            <a:ext cx="108012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78047" y="3888935"/>
            <a:ext cx="1008112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06239" y="4681023"/>
            <a:ext cx="158417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177028" y="299695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41397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49882" y="51479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03681" y="2812286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87260" y="3744772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39088" y="4869160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83522" y="6234608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619672" y="3895376"/>
                <a:ext cx="829971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u</a:t>
                </a:r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32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3895376"/>
                <a:ext cx="829971" cy="395429"/>
              </a:xfrm>
              <a:prstGeom prst="rect">
                <a:avLst/>
              </a:prstGeom>
              <a:blipFill rotWithShape="1">
                <a:blip r:embed="rId2"/>
                <a:stretch>
                  <a:fillRect l="-6618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915816" y="2823419"/>
                <a:ext cx="829971" cy="3981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50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2823419"/>
                <a:ext cx="829971" cy="398186"/>
              </a:xfrm>
              <a:prstGeom prst="rect">
                <a:avLst/>
              </a:prstGeom>
              <a:blipFill rotWithShape="1">
                <a:blip r:embed="rId3"/>
                <a:stretch>
                  <a:fillRect l="-5882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231085" y="4897047"/>
                <a:ext cx="958211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200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1085" y="4897047"/>
                <a:ext cx="958211" cy="395429"/>
              </a:xfrm>
              <a:prstGeom prst="rect">
                <a:avLst/>
              </a:prstGeom>
              <a:blipFill rotWithShape="1">
                <a:blip r:embed="rId4"/>
                <a:stretch>
                  <a:fillRect l="-5732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942101" y="2164214"/>
                <a:ext cx="829971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98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2101" y="2164214"/>
                <a:ext cx="829971" cy="395429"/>
              </a:xfrm>
              <a:prstGeom prst="rect">
                <a:avLst/>
              </a:prstGeom>
              <a:blipFill rotWithShape="1">
                <a:blip r:embed="rId5"/>
                <a:stretch>
                  <a:fillRect l="-6618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061690" y="4642412"/>
                <a:ext cx="958211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690" y="4642412"/>
                <a:ext cx="958211" cy="395429"/>
              </a:xfrm>
              <a:prstGeom prst="rect">
                <a:avLst/>
              </a:prstGeom>
              <a:blipFill rotWithShape="1">
                <a:blip r:embed="rId6"/>
                <a:stretch>
                  <a:fillRect l="-5096" b="-26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996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Úkol č.3 – určete velikost úhlopříčky ve čtverci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572000" y="1600200"/>
            <a:ext cx="0" cy="45259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148064" y="1844824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5148064" y="1844824"/>
            <a:ext cx="1008112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498873" y="197954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90215" y="2736807"/>
            <a:ext cx="1080120" cy="10801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78047" y="3888935"/>
            <a:ext cx="1008112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006239" y="4681023"/>
            <a:ext cx="1584176" cy="15841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6790215" y="2736807"/>
            <a:ext cx="108012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78047" y="3888935"/>
            <a:ext cx="1008112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006239" y="4681023"/>
            <a:ext cx="158417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7177028" y="299695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41397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49882" y="51479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03681" y="2812286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4m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87260" y="3744772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7m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39088" y="4869160"/>
            <a:ext cx="486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5m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83522" y="6234608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619672" y="3895376"/>
                <a:ext cx="829971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u</a:t>
                </a:r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32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3895376"/>
                <a:ext cx="829971" cy="395429"/>
              </a:xfrm>
              <a:prstGeom prst="rect">
                <a:avLst/>
              </a:prstGeom>
              <a:blipFill rotWithShape="1">
                <a:blip r:embed="rId2"/>
                <a:stretch>
                  <a:fillRect l="-6618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915816" y="2823419"/>
                <a:ext cx="829971" cy="3981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50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2823419"/>
                <a:ext cx="829971" cy="398186"/>
              </a:xfrm>
              <a:prstGeom prst="rect">
                <a:avLst/>
              </a:prstGeom>
              <a:blipFill rotWithShape="1">
                <a:blip r:embed="rId3"/>
                <a:stretch>
                  <a:fillRect l="-5882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231085" y="4897047"/>
                <a:ext cx="958211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200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1085" y="4897047"/>
                <a:ext cx="958211" cy="395429"/>
              </a:xfrm>
              <a:prstGeom prst="rect">
                <a:avLst/>
              </a:prstGeom>
              <a:blipFill rotWithShape="1">
                <a:blip r:embed="rId4"/>
                <a:stretch>
                  <a:fillRect l="-5732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942101" y="2164214"/>
                <a:ext cx="829971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98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2101" y="2164214"/>
                <a:ext cx="829971" cy="395429"/>
              </a:xfrm>
              <a:prstGeom prst="rect">
                <a:avLst/>
              </a:prstGeom>
              <a:blipFill rotWithShape="1">
                <a:blip r:embed="rId5"/>
                <a:stretch>
                  <a:fillRect l="-6618" b="-24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061690" y="4642412"/>
                <a:ext cx="958211" cy="3954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u=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690" y="4642412"/>
                <a:ext cx="958211" cy="395429"/>
              </a:xfrm>
              <a:prstGeom prst="rect">
                <a:avLst/>
              </a:prstGeom>
              <a:blipFill rotWithShape="1">
                <a:blip r:embed="rId6"/>
                <a:stretch>
                  <a:fillRect l="-5096" b="-265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>
            <a:stCxn id="29" idx="3"/>
          </p:cNvCxnSpPr>
          <p:nvPr/>
        </p:nvCxnSpPr>
        <p:spPr>
          <a:xfrm flipV="1">
            <a:off x="2449643" y="2559643"/>
            <a:ext cx="2828404" cy="15334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33" idx="3"/>
          </p:cNvCxnSpPr>
          <p:nvPr/>
        </p:nvCxnSpPr>
        <p:spPr>
          <a:xfrm>
            <a:off x="1772072" y="2361929"/>
            <a:ext cx="5018143" cy="964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32" idx="3"/>
          </p:cNvCxnSpPr>
          <p:nvPr/>
        </p:nvCxnSpPr>
        <p:spPr>
          <a:xfrm>
            <a:off x="2189296" y="5094762"/>
            <a:ext cx="4897964" cy="8545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31" idx="3"/>
          </p:cNvCxnSpPr>
          <p:nvPr/>
        </p:nvCxnSpPr>
        <p:spPr>
          <a:xfrm>
            <a:off x="3745787" y="3022512"/>
            <a:ext cx="1532260" cy="12682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ál 29"/>
          <p:cNvSpPr/>
          <p:nvPr/>
        </p:nvSpPr>
        <p:spPr>
          <a:xfrm>
            <a:off x="2915816" y="4642412"/>
            <a:ext cx="1365327" cy="452349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23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Skupina A</a:t>
            </a:r>
          </a:p>
          <a:p>
            <a:pPr marL="514350" indent="-514350">
              <a:buAutoNum type="arabicParenR"/>
            </a:pPr>
            <a:r>
              <a:rPr lang="cs-CZ" dirty="0" smtClean="0"/>
              <a:t>Strana čtverce je 0,8cm. Jaký je obsah?</a:t>
            </a:r>
          </a:p>
          <a:p>
            <a:pPr marL="514350" indent="-514350">
              <a:buAutoNum type="arabicParenR"/>
            </a:pPr>
            <a:r>
              <a:rPr lang="cs-CZ" dirty="0" smtClean="0"/>
              <a:t>Obsah čtverce je 25cm</a:t>
            </a:r>
            <a:r>
              <a:rPr lang="cs-CZ" baseline="30000" dirty="0" smtClean="0"/>
              <a:t>2</a:t>
            </a:r>
            <a:r>
              <a:rPr lang="cs-CZ" dirty="0" smtClean="0"/>
              <a:t>. Jaký je obvod?</a:t>
            </a:r>
          </a:p>
          <a:p>
            <a:pPr marL="514350" indent="-514350">
              <a:buAutoNum type="arabicParenR"/>
            </a:pPr>
            <a:r>
              <a:rPr lang="cs-CZ" dirty="0" smtClean="0"/>
              <a:t>Strana čtverce je 6m. Jak dlouhá je úhlopříčka? (přibližný výsledek zpaměti)</a:t>
            </a:r>
          </a:p>
          <a:p>
            <a:pPr marL="514350" indent="-514350">
              <a:buAutoNum type="arabicParenR"/>
            </a:pPr>
            <a:r>
              <a:rPr lang="cs-CZ" dirty="0" smtClean="0"/>
              <a:t>Obvod čtverce je 60m. Jaký je obsah?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32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Skupina B</a:t>
            </a:r>
          </a:p>
          <a:p>
            <a:pPr marL="514350" indent="-514350">
              <a:buAutoNum type="arabicParenR"/>
            </a:pPr>
            <a:r>
              <a:rPr lang="cs-CZ" dirty="0" smtClean="0"/>
              <a:t>Strana čtverce je 15cm. Jaký je obsah?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/>
              <a:t>Obvod čtverce je </a:t>
            </a:r>
            <a:r>
              <a:rPr lang="cs-CZ" dirty="0" smtClean="0"/>
              <a:t>80m</a:t>
            </a:r>
            <a:r>
              <a:rPr lang="cs-CZ" dirty="0"/>
              <a:t>. Jaký je obsah</a:t>
            </a:r>
            <a:r>
              <a:rPr lang="cs-CZ" dirty="0" smtClean="0"/>
              <a:t>?</a:t>
            </a:r>
          </a:p>
          <a:p>
            <a:pPr marL="514350" indent="-514350">
              <a:buAutoNum type="arabicParenR"/>
            </a:pPr>
            <a:r>
              <a:rPr lang="cs-CZ" dirty="0" smtClean="0"/>
              <a:t>Obsah čtverce je 36cm</a:t>
            </a:r>
            <a:r>
              <a:rPr lang="cs-CZ" baseline="30000" dirty="0" smtClean="0"/>
              <a:t>2</a:t>
            </a:r>
            <a:r>
              <a:rPr lang="cs-CZ" dirty="0" smtClean="0"/>
              <a:t>. Jaký je obvod?</a:t>
            </a:r>
          </a:p>
          <a:p>
            <a:pPr marL="514350" indent="-514350">
              <a:buAutoNum type="arabicParenR"/>
            </a:pPr>
            <a:r>
              <a:rPr lang="cs-CZ" dirty="0" smtClean="0"/>
              <a:t>Strana čtverce je 9m. Jak dlouhá je úhlopříčka? (přibližný výsledek zpaměti)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872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výsledky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Skupina A</a:t>
                </a:r>
              </a:p>
              <a:p>
                <a:pPr marL="514350" indent="-514350">
                  <a:buAutoNum type="arabicParenR"/>
                </a:pPr>
                <a:r>
                  <a:rPr lang="cs-CZ" dirty="0" smtClean="0"/>
                  <a:t>Strana čtverce je 0,8cm. Jaký je obsah?</a:t>
                </a:r>
              </a:p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accent1"/>
                    </a:solidFill>
                  </a:rPr>
                  <a:t>S=0,64cm</a:t>
                </a:r>
                <a:r>
                  <a:rPr lang="cs-CZ" sz="2600" baseline="30000" dirty="0" smtClean="0">
                    <a:solidFill>
                      <a:schemeClr val="accent1"/>
                    </a:solidFill>
                  </a:rPr>
                  <a:t>2</a:t>
                </a:r>
                <a:endParaRPr lang="cs-CZ" sz="2600" dirty="0" smtClean="0">
                  <a:solidFill>
                    <a:schemeClr val="accent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2)  Obsah čtverce je 25cm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. Jaký je obvod?</a:t>
                </a:r>
              </a:p>
              <a:p>
                <a:pPr marL="0" indent="0">
                  <a:buNone/>
                </a:pPr>
                <a:r>
                  <a:rPr lang="cs-CZ" sz="2600" dirty="0">
                    <a:solidFill>
                      <a:schemeClr val="accent1"/>
                    </a:solidFill>
                  </a:rPr>
                  <a:t>o</a:t>
                </a:r>
                <a:r>
                  <a:rPr lang="cs-CZ" sz="2600" dirty="0" smtClean="0">
                    <a:solidFill>
                      <a:schemeClr val="accent1"/>
                    </a:solidFill>
                  </a:rPr>
                  <a:t>=4.5=20cm</a:t>
                </a:r>
              </a:p>
              <a:p>
                <a:pPr marL="0" indent="0">
                  <a:buNone/>
                </a:pPr>
                <a:r>
                  <a:rPr lang="cs-CZ" dirty="0" smtClean="0"/>
                  <a:t>3)  Strana čtverce je 6m. Jak dlouhá je úhlopříčka? (přibližný výsledek zpaměti)</a:t>
                </a:r>
              </a:p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accent1"/>
                    </a:solidFill>
                  </a:rPr>
                  <a:t>u=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600" i="1" smtClean="0">
                            <a:solidFill>
                              <a:schemeClr val="accent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600" b="0" i="1" smtClean="0">
                            <a:solidFill>
                              <a:schemeClr val="accent1"/>
                            </a:solidFill>
                            <a:latin typeface="Cambria Math"/>
                          </a:rPr>
                          <m:t>72</m:t>
                        </m:r>
                      </m:e>
                    </m:rad>
                  </m:oMath>
                </a14:m>
                <a:r>
                  <a:rPr lang="cs-CZ" sz="2600" dirty="0" smtClean="0">
                    <a:solidFill>
                      <a:schemeClr val="accent1"/>
                    </a:solidFill>
                  </a:rPr>
                  <a:t> = 8,48m</a:t>
                </a:r>
              </a:p>
              <a:p>
                <a:pPr marL="0" indent="0">
                  <a:buNone/>
                </a:pPr>
                <a:r>
                  <a:rPr lang="cs-CZ" dirty="0" smtClean="0"/>
                  <a:t>4)  Obvod čtverce je 60m. Jaký je obsah?</a:t>
                </a:r>
              </a:p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accent1"/>
                    </a:solidFill>
                  </a:rPr>
                  <a:t>S= 15</a:t>
                </a:r>
                <a:r>
                  <a:rPr lang="cs-CZ" sz="2600" baseline="30000" dirty="0" smtClean="0">
                    <a:solidFill>
                      <a:schemeClr val="accent1"/>
                    </a:solidFill>
                  </a:rPr>
                  <a:t>2</a:t>
                </a:r>
                <a:r>
                  <a:rPr lang="cs-CZ" sz="2600" dirty="0" smtClean="0">
                    <a:solidFill>
                      <a:schemeClr val="accent1"/>
                    </a:solidFill>
                  </a:rPr>
                  <a:t> = 225m</a:t>
                </a:r>
                <a:r>
                  <a:rPr lang="cs-CZ" sz="2600" baseline="30000" dirty="0" smtClean="0">
                    <a:solidFill>
                      <a:schemeClr val="accent1"/>
                    </a:solidFill>
                  </a:rPr>
                  <a:t>2</a:t>
                </a:r>
                <a:endParaRPr lang="cs-CZ" sz="2600" dirty="0" smtClean="0">
                  <a:solidFill>
                    <a:schemeClr val="accent1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35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1585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- výsledky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Skupina B</a:t>
                </a:r>
              </a:p>
              <a:p>
                <a:pPr marL="514350" indent="-514350">
                  <a:buAutoNum type="arabicParenR"/>
                </a:pPr>
                <a:r>
                  <a:rPr lang="cs-CZ" dirty="0" smtClean="0"/>
                  <a:t>Strana čtverce je 15cm. Jaký je obsah?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chemeClr val="accent1"/>
                    </a:solidFill>
                  </a:rPr>
                  <a:t>S = 15</a:t>
                </a:r>
                <a:r>
                  <a:rPr lang="cs-CZ" sz="2400" baseline="30000" dirty="0" smtClean="0">
                    <a:solidFill>
                      <a:schemeClr val="accent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accent1"/>
                    </a:solidFill>
                  </a:rPr>
                  <a:t> = 225cm</a:t>
                </a:r>
                <a:r>
                  <a:rPr lang="cs-CZ" sz="2400" baseline="30000" dirty="0" smtClean="0">
                    <a:solidFill>
                      <a:schemeClr val="accent1"/>
                    </a:solidFill>
                  </a:rPr>
                  <a:t>2</a:t>
                </a:r>
                <a:endParaRPr lang="cs-CZ" sz="2400" dirty="0" smtClean="0">
                  <a:solidFill>
                    <a:schemeClr val="accent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2)  Obvod </a:t>
                </a:r>
                <a:r>
                  <a:rPr lang="cs-CZ" dirty="0"/>
                  <a:t>čtverce je </a:t>
                </a:r>
                <a:r>
                  <a:rPr lang="cs-CZ" dirty="0" smtClean="0"/>
                  <a:t>80m</a:t>
                </a:r>
                <a:r>
                  <a:rPr lang="cs-CZ" dirty="0"/>
                  <a:t>. Jaký je obsah</a:t>
                </a:r>
                <a:r>
                  <a:rPr lang="cs-CZ" dirty="0" smtClean="0"/>
                  <a:t>?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chemeClr val="accent1"/>
                    </a:solidFill>
                  </a:rPr>
                  <a:t>S = 20</a:t>
                </a:r>
                <a:r>
                  <a:rPr lang="cs-CZ" sz="2400" baseline="30000" dirty="0" smtClean="0">
                    <a:solidFill>
                      <a:schemeClr val="accent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accent1"/>
                    </a:solidFill>
                  </a:rPr>
                  <a:t> = 400m</a:t>
                </a:r>
                <a:r>
                  <a:rPr lang="cs-CZ" sz="2400" baseline="30000" dirty="0" smtClean="0">
                    <a:solidFill>
                      <a:schemeClr val="accent1"/>
                    </a:solidFill>
                  </a:rPr>
                  <a:t>2 </a:t>
                </a:r>
                <a:endParaRPr lang="cs-CZ" sz="2400" dirty="0" smtClean="0">
                  <a:solidFill>
                    <a:schemeClr val="accent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3)  Obsah čtverce je 36cm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. Jaký je obvod?</a:t>
                </a:r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chemeClr val="accent1"/>
                    </a:solidFill>
                  </a:rPr>
                  <a:t>o</a:t>
                </a:r>
                <a:r>
                  <a:rPr lang="cs-CZ" sz="2400" dirty="0" smtClean="0">
                    <a:solidFill>
                      <a:schemeClr val="accent1"/>
                    </a:solidFill>
                  </a:rPr>
                  <a:t> = 4 . 6 = 24cm</a:t>
                </a:r>
              </a:p>
              <a:p>
                <a:pPr marL="0" indent="0">
                  <a:buNone/>
                </a:pPr>
                <a:r>
                  <a:rPr lang="cs-CZ" dirty="0" smtClean="0"/>
                  <a:t>4)  Strana čtverce je 9m. Jak dlouhá je úhlopříčka? (přibližný výsledek zpaměti)</a:t>
                </a:r>
              </a:p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accent1"/>
                    </a:solidFill>
                  </a:rPr>
                  <a:t>u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600" i="1" smtClean="0">
                            <a:solidFill>
                              <a:schemeClr val="accent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600" b="0" i="1" smtClean="0">
                            <a:solidFill>
                              <a:schemeClr val="accent1"/>
                            </a:solidFill>
                            <a:latin typeface="Cambria Math"/>
                          </a:rPr>
                          <m:t>162</m:t>
                        </m:r>
                      </m:e>
                    </m:rad>
                  </m:oMath>
                </a14:m>
                <a:r>
                  <a:rPr lang="cs-CZ" sz="2600" dirty="0" smtClean="0">
                    <a:solidFill>
                      <a:schemeClr val="accent1"/>
                    </a:solidFill>
                  </a:rPr>
                  <a:t> = 12,72m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704" t="-2695" b="-1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2017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 testu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Správný výsledek včetně jednotek = 1bod</a:t>
            </a:r>
          </a:p>
          <a:p>
            <a:pPr marL="0" indent="0">
              <a:buNone/>
            </a:pPr>
            <a:r>
              <a:rPr lang="cs-CZ" dirty="0" smtClean="0"/>
              <a:t>4body   1</a:t>
            </a:r>
          </a:p>
          <a:p>
            <a:pPr marL="0" indent="0">
              <a:buNone/>
            </a:pPr>
            <a:r>
              <a:rPr lang="cs-CZ" dirty="0" smtClean="0"/>
              <a:t>3body   2</a:t>
            </a:r>
          </a:p>
          <a:p>
            <a:pPr marL="0" indent="0">
              <a:buNone/>
            </a:pPr>
            <a:r>
              <a:rPr lang="cs-CZ" dirty="0" smtClean="0"/>
              <a:t>2body   3</a:t>
            </a:r>
          </a:p>
          <a:p>
            <a:pPr marL="0" indent="0">
              <a:buNone/>
            </a:pPr>
            <a:r>
              <a:rPr lang="cs-CZ" dirty="0" smtClean="0"/>
              <a:t>1bod     4</a:t>
            </a:r>
          </a:p>
          <a:p>
            <a:pPr marL="0" indent="0">
              <a:buNone/>
            </a:pPr>
            <a:r>
              <a:rPr lang="cs-CZ" dirty="0" smtClean="0"/>
              <a:t>0bodů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07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Text byl vytvořen </a:t>
            </a:r>
            <a:r>
              <a:rPr lang="cs-CZ" smtClean="0"/>
              <a:t>autorem materiálu </a:t>
            </a:r>
            <a:r>
              <a:rPr lang="cs-CZ" smtClean="0"/>
              <a:t>1.11.2012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01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507</Words>
  <Application>Microsoft Office PowerPoint</Application>
  <PresentationFormat>Předvádění na obrazovce (4:3)</PresentationFormat>
  <Paragraphs>154</Paragraphs>
  <Slides>14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Úkol č.1 – spojte odpovídající dvojice (jeden údaj zbude)</vt:lpstr>
      <vt:lpstr>Úkol č.1 – spojte odpovídající dvojice (jeden údaj zbude)</vt:lpstr>
      <vt:lpstr>Úkol č.2 – spojte odpovídající dvojice (jeden údaj zbude)</vt:lpstr>
      <vt:lpstr>Úkol č.2 – spojte odpovídající dvojice (jeden údaj zbude)</vt:lpstr>
      <vt:lpstr>Úkol č.3 – určete velikost úhlopříčky ve čtverci</vt:lpstr>
      <vt:lpstr>Úkol č.3 – určete velikost úhlopříčky ve čtverci</vt:lpstr>
      <vt:lpstr>test</vt:lpstr>
      <vt:lpstr>test</vt:lpstr>
      <vt:lpstr>Test - výsledky</vt:lpstr>
      <vt:lpstr>Test - výsledky</vt:lpstr>
      <vt:lpstr>Hodnocení testu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08CC</cp:lastModifiedBy>
  <cp:revision>13</cp:revision>
  <dcterms:created xsi:type="dcterms:W3CDTF">2012-12-09T19:05:00Z</dcterms:created>
  <dcterms:modified xsi:type="dcterms:W3CDTF">2013-01-08T20:38:17Z</dcterms:modified>
</cp:coreProperties>
</file>