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2" r:id="rId5"/>
    <p:sldId id="263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474" autoAdjust="0"/>
  </p:normalViewPr>
  <p:slideViewPr>
    <p:cSldViewPr>
      <p:cViewPr varScale="1">
        <p:scale>
          <a:sx n="67" d="100"/>
          <a:sy n="67" d="100"/>
        </p:scale>
        <p:origin x="-14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 Lomené výrazy, opakování.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BFE703-2AD4-41D1-B99D-EC242D984980}" type="presOf" srcId="{019433A1-1324-4DE1-9E6F-32B851095F74}" destId="{E7297F21-D4FD-4A41-AE58-814D01A6B5E7}" srcOrd="1" destOrd="0" presId="urn:microsoft.com/office/officeart/2005/8/layout/target3"/>
    <dgm:cxn modelId="{EFD35422-DE53-4A2A-B471-55753F28250F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F45A45E6-6138-476D-AE0B-CEC4ABB6B98D}" type="presOf" srcId="{FBBFC3EA-9D9D-4F3A-BEA6-9C2C0E46BF20}" destId="{643EA938-EDE0-4533-ACCC-D2BD6F3A527C}" srcOrd="0" destOrd="0" presId="urn:microsoft.com/office/officeart/2005/8/layout/target3"/>
    <dgm:cxn modelId="{32D6AC17-331B-4DDD-81DE-D832D7FC65C8}" type="presOf" srcId="{EBC41103-E2E5-4D48-9B4B-425520D3D098}" destId="{3BA01B75-849B-4716-8BCD-084A86FF328F}" srcOrd="0" destOrd="0" presId="urn:microsoft.com/office/officeart/2005/8/layout/target3"/>
    <dgm:cxn modelId="{E05616FB-2B88-4071-993A-3954F23A3C3A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BA73088-2400-449A-A037-3860374EB5A0}" type="presOf" srcId="{445C7998-7549-48B0-BD68-D4F0167F02E5}" destId="{4D19AB04-24FA-40C2-B203-52AE3D15E171}" srcOrd="1" destOrd="0" presId="urn:microsoft.com/office/officeart/2005/8/layout/target3"/>
    <dgm:cxn modelId="{5BC85D35-FC2F-43E1-BBCC-E97F5E0FE4A4}" type="presOf" srcId="{EBC41103-E2E5-4D48-9B4B-425520D3D098}" destId="{A27B6496-BF1B-4384-9217-9659064D5D6A}" srcOrd="1" destOrd="0" presId="urn:microsoft.com/office/officeart/2005/8/layout/target3"/>
    <dgm:cxn modelId="{83E132EB-7616-4EE6-AEB6-DC0D4005B957}" type="presOf" srcId="{445C7998-7549-48B0-BD68-D4F0167F02E5}" destId="{BC35EE03-4121-4EF9-923D-7CB6D30D358D}" srcOrd="0" destOrd="0" presId="urn:microsoft.com/office/officeart/2005/8/layout/target3"/>
    <dgm:cxn modelId="{B9BB2D7C-53E5-4D08-8B76-FC9A73CD0CCA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00630E8-83E4-4294-8210-D62D6DE4BA91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FAAC8D9-733F-40E3-97A9-BF517C86EF89}" type="presOf" srcId="{39F8B381-5807-488E-AC22-73DD4140ED4A}" destId="{71045F8C-00FA-488E-A7BD-E2E6753D979D}" srcOrd="0" destOrd="0" presId="urn:microsoft.com/office/officeart/2005/8/layout/target3"/>
    <dgm:cxn modelId="{B7268FF1-D4E2-4A65-97CF-938DF5A226D6}" type="presParOf" srcId="{71045F8C-00FA-488E-A7BD-E2E6753D979D}" destId="{3577EC6B-C980-4F34-8C69-4365E7B8FC8C}" srcOrd="0" destOrd="0" presId="urn:microsoft.com/office/officeart/2005/8/layout/target3"/>
    <dgm:cxn modelId="{0D3EA547-B712-4377-9D85-14FD99050A32}" type="presParOf" srcId="{71045F8C-00FA-488E-A7BD-E2E6753D979D}" destId="{6940EB87-DC1D-4BC3-9408-9AC2E1FFC039}" srcOrd="1" destOrd="0" presId="urn:microsoft.com/office/officeart/2005/8/layout/target3"/>
    <dgm:cxn modelId="{970D3392-1D56-4100-B773-D378F6F7FDF6}" type="presParOf" srcId="{71045F8C-00FA-488E-A7BD-E2E6753D979D}" destId="{BC35EE03-4121-4EF9-923D-7CB6D30D358D}" srcOrd="2" destOrd="0" presId="urn:microsoft.com/office/officeart/2005/8/layout/target3"/>
    <dgm:cxn modelId="{B0E94FCA-D2DE-4A31-BCCA-BCE8527B8AF4}" type="presParOf" srcId="{71045F8C-00FA-488E-A7BD-E2E6753D979D}" destId="{C95EEA27-3CBF-4645-A92D-9D8AF5C1CBFC}" srcOrd="3" destOrd="0" presId="urn:microsoft.com/office/officeart/2005/8/layout/target3"/>
    <dgm:cxn modelId="{FEB15FEF-AFBA-444C-9A1A-957D034059DD}" type="presParOf" srcId="{71045F8C-00FA-488E-A7BD-E2E6753D979D}" destId="{851BB866-B6AE-4566-893F-4C635BA974FC}" srcOrd="4" destOrd="0" presId="urn:microsoft.com/office/officeart/2005/8/layout/target3"/>
    <dgm:cxn modelId="{F80EC914-D759-4768-8F05-539FBD0B4DDB}" type="presParOf" srcId="{71045F8C-00FA-488E-A7BD-E2E6753D979D}" destId="{643EA938-EDE0-4533-ACCC-D2BD6F3A527C}" srcOrd="5" destOrd="0" presId="urn:microsoft.com/office/officeart/2005/8/layout/target3"/>
    <dgm:cxn modelId="{4C7AC173-8589-4371-A3AC-A98766BC99EA}" type="presParOf" srcId="{71045F8C-00FA-488E-A7BD-E2E6753D979D}" destId="{92F31B18-D66D-4CC7-89B9-378928DE877D}" srcOrd="6" destOrd="0" presId="urn:microsoft.com/office/officeart/2005/8/layout/target3"/>
    <dgm:cxn modelId="{0A33D540-DBCD-4D00-A504-7FF2D6B0A172}" type="presParOf" srcId="{71045F8C-00FA-488E-A7BD-E2E6753D979D}" destId="{902074E1-B931-4618-97F1-FADBE82E9C3C}" srcOrd="7" destOrd="0" presId="urn:microsoft.com/office/officeart/2005/8/layout/target3"/>
    <dgm:cxn modelId="{CFD61928-FB9E-4E4E-BC4E-6EAEC1488F7E}" type="presParOf" srcId="{71045F8C-00FA-488E-A7BD-E2E6753D979D}" destId="{A3817367-F2BC-482F-8832-FA00B51DCCF3}" srcOrd="8" destOrd="0" presId="urn:microsoft.com/office/officeart/2005/8/layout/target3"/>
    <dgm:cxn modelId="{7C44357D-8BB1-49D0-AD4F-FACA1881D7ED}" type="presParOf" srcId="{71045F8C-00FA-488E-A7BD-E2E6753D979D}" destId="{2DD79E57-A63E-47D4-A1AB-6DF333476AD4}" srcOrd="9" destOrd="0" presId="urn:microsoft.com/office/officeart/2005/8/layout/target3"/>
    <dgm:cxn modelId="{E903B35B-F675-453F-A22E-65492CB1A657}" type="presParOf" srcId="{71045F8C-00FA-488E-A7BD-E2E6753D979D}" destId="{648967D3-ED80-4214-8D87-4E7012561E4A}" srcOrd="10" destOrd="0" presId="urn:microsoft.com/office/officeart/2005/8/layout/target3"/>
    <dgm:cxn modelId="{75167FCF-E634-4450-BBB7-950641C39A4B}" type="presParOf" srcId="{71045F8C-00FA-488E-A7BD-E2E6753D979D}" destId="{9A9B6F4F-B6FF-4F2D-B640-A8473E589523}" srcOrd="11" destOrd="0" presId="urn:microsoft.com/office/officeart/2005/8/layout/target3"/>
    <dgm:cxn modelId="{73D66A14-97FE-4E7E-B033-57EC9B945F1F}" type="presParOf" srcId="{71045F8C-00FA-488E-A7BD-E2E6753D979D}" destId="{13BD0FAF-9F2C-4708-9E63-A8E8E5252943}" srcOrd="12" destOrd="0" presId="urn:microsoft.com/office/officeart/2005/8/layout/target3"/>
    <dgm:cxn modelId="{DEBC7C4E-986D-4966-B00C-5C3EB0D74E5D}" type="presParOf" srcId="{71045F8C-00FA-488E-A7BD-E2E6753D979D}" destId="{6821E7C9-5E4B-45FA-8F82-01E6F26FAA25}" srcOrd="13" destOrd="0" presId="urn:microsoft.com/office/officeart/2005/8/layout/target3"/>
    <dgm:cxn modelId="{0D020B76-0F48-4E68-9E7D-196036FF3E48}" type="presParOf" srcId="{71045F8C-00FA-488E-A7BD-E2E6753D979D}" destId="{3BA01B75-849B-4716-8BCD-084A86FF328F}" srcOrd="14" destOrd="0" presId="urn:microsoft.com/office/officeart/2005/8/layout/target3"/>
    <dgm:cxn modelId="{33A7990F-0424-490F-9DBF-2B935515A1FF}" type="presParOf" srcId="{71045F8C-00FA-488E-A7BD-E2E6753D979D}" destId="{4D19AB04-24FA-40C2-B203-52AE3D15E171}" srcOrd="15" destOrd="0" presId="urn:microsoft.com/office/officeart/2005/8/layout/target3"/>
    <dgm:cxn modelId="{B89FD6E8-99FD-4D3D-9D7E-4A6A55EA3D8D}" type="presParOf" srcId="{71045F8C-00FA-488E-A7BD-E2E6753D979D}" destId="{832BF48F-0145-4429-9E02-8FCA946CCE9E}" srcOrd="16" destOrd="0" presId="urn:microsoft.com/office/officeart/2005/8/layout/target3"/>
    <dgm:cxn modelId="{1C14CE75-04E5-409A-9CB2-F455AC2E2B92}" type="presParOf" srcId="{71045F8C-00FA-488E-A7BD-E2E6753D979D}" destId="{E7297F21-D4FD-4A41-AE58-814D01A6B5E7}" srcOrd="17" destOrd="0" presId="urn:microsoft.com/office/officeart/2005/8/layout/target3"/>
    <dgm:cxn modelId="{EF113FC3-16DC-42B4-8967-7AEA0B065C42}" type="presParOf" srcId="{71045F8C-00FA-488E-A7BD-E2E6753D979D}" destId="{59F530CB-4999-43B3-A00D-6AB53886BD77}" srcOrd="18" destOrd="0" presId="urn:microsoft.com/office/officeart/2005/8/layout/target3"/>
    <dgm:cxn modelId="{0C8C35FE-E6F9-4372-A169-0BE5EF6533DA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VY_32_INOVACE_10_Matematika 8. a 9.r.</a:t>
          </a:r>
          <a:endParaRPr lang="cs-CZ" sz="18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 Lomené výrazy, opakování.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6246A-6A04-43C4-982D-5960D92ED01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0A47F1-1CD9-416B-95C6-497CE7AA2E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91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41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851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237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557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611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38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933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37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179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738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150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B487A-4ECF-41EE-8438-9C82E79B4006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62E10-1EF3-4B9A-824F-AAFC917573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645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23121310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85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a procvičení lomených výrazů.</a:t>
            </a:r>
          </a:p>
          <a:p>
            <a:r>
              <a:rPr lang="cs-CZ" dirty="0" smtClean="0"/>
              <a:t>Příprava na kontrolní práci.</a:t>
            </a:r>
          </a:p>
          <a:p>
            <a:r>
              <a:rPr lang="cs-CZ" dirty="0" smtClean="0"/>
              <a:t>Možnost opravy výsledků ve dvojicích.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12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97702" y="188640"/>
                <a:ext cx="8366786" cy="65012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Jakou hodnotu má lomený výraz (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pro x=-3?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Kdy má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hodnotu 0?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Kdy má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smysl?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Uprav (zjednoduš) daný 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a uveď podmínky: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 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 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r>
                  <a:rPr lang="cs-CZ" b="0" dirty="0" smtClean="0"/>
                  <a:t>Zjednoduš a uveď podmínky: </a:t>
                </a:r>
              </a:p>
              <a:p>
                <a:r>
                  <a:rPr lang="cs-CZ" dirty="0" smtClean="0"/>
                  <a:t> 5.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endParaRPr lang="cs-CZ" dirty="0" smtClean="0"/>
              </a:p>
              <a:p>
                <a:pPr marL="457200" indent="-457200">
                  <a:buAutoNum type="arabicPeriod" startAt="6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4.(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−3) 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3.(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−3) </m:t>
                        </m:r>
                      </m:den>
                    </m:f>
                  </m:oMath>
                </a14:m>
                <a:r>
                  <a:rPr lang="cs-CZ" dirty="0" smtClean="0"/>
                  <a:t>=</a:t>
                </a:r>
              </a:p>
              <a:p>
                <a:endParaRPr lang="cs-CZ" dirty="0" smtClean="0"/>
              </a:p>
              <a:p>
                <a:pPr marL="342900" indent="-342900">
                  <a:buAutoNum type="arabicPeriod" startAt="7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 marL="342900" indent="-342900">
                  <a:buAutoNum type="arabicPeriod" startAt="8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endParaRPr lang="cs-CZ" dirty="0" smtClean="0"/>
              </a:p>
              <a:p>
                <a:pPr marL="342900" indent="-342900">
                  <a:buAutoNum type="arabicPeriod" startAt="9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1 −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342900" indent="-342900">
                  <a:buFont typeface="+mj-lt"/>
                  <a:buAutoNum type="arabicPeriod" startAt="9"/>
                </a:pPr>
                <a:endParaRPr lang="cs-CZ" dirty="0"/>
              </a:p>
              <a:p>
                <a:pPr marL="342900" indent="-342900">
                  <a:buFont typeface="+mj-lt"/>
                  <a:buAutoNum type="arabicPeriod" startAt="9"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+6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2 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2 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+4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 +4</m:t>
                            </m:r>
                          </m:den>
                        </m:f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dirty="0" smtClean="0"/>
              </a:p>
              <a:p>
                <a:pPr lvl="6"/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02" y="188640"/>
                <a:ext cx="8366786" cy="6501267"/>
              </a:xfrm>
              <a:prstGeom prst="rect">
                <a:avLst/>
              </a:prstGeom>
              <a:blipFill rotWithShape="1">
                <a:blip r:embed="rId2"/>
                <a:stretch>
                  <a:fillRect l="-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957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97702" y="188640"/>
                <a:ext cx="8366786" cy="68145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Jakou hodnotu má lomený výraz (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pro x=-3?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−3−1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4−(−3)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−4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   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1b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Kdy má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hodnotu 0?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X=1                                     1b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Kdy má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smysl?                                                  	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4                                     1b</a:t>
                </a:r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Uprav (zjednoduš) daný  </a:t>
                </a:r>
                <a:r>
                  <a:rPr lang="cs-CZ" dirty="0" err="1" smtClean="0"/>
                  <a:t>lom.v</a:t>
                </a:r>
                <a:r>
                  <a:rPr lang="cs-CZ" dirty="0" smtClean="0"/>
                  <a:t>. a uveď podmínky: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 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 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+4)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b="0" i="1" dirty="0" smtClean="0">
                    <a:solidFill>
                      <a:srgbClr val="FF0000"/>
                    </a:solidFill>
                    <a:latin typeface="Cambria Math"/>
                  </a:rPr>
                  <a:t>…x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b="0" i="1" dirty="0" smtClean="0">
                    <a:solidFill>
                      <a:srgbClr val="FF0000"/>
                    </a:solidFill>
                    <a:latin typeface="Cambria Math"/>
                  </a:rPr>
                  <a:t>0 a 4      3b</a:t>
                </a:r>
              </a:p>
              <a:p>
                <a:r>
                  <a:rPr lang="cs-CZ" b="0" dirty="0" smtClean="0"/>
                  <a:t>Zjednoduš a uveď podmínky: </a:t>
                </a:r>
              </a:p>
              <a:p>
                <a:r>
                  <a:rPr lang="cs-CZ" dirty="0" smtClean="0"/>
                  <a:t>5.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</a:t>
                </a: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+2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… x 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                                                                                                                 2b</a:t>
                </a:r>
              </a:p>
              <a:p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457200" indent="-457200">
                  <a:buFontTx/>
                  <a:buAutoNum type="arabicPeriod" startAt="6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4.(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−3) 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3.(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−3) </m:t>
                        </m:r>
                      </m:den>
                    </m:f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12.(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−3)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+5)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12.(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−3)</m:t>
                        </m:r>
                      </m:den>
                    </m:f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…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x</m:t>
                    </m:r>
                    <m:r>
                      <m:rPr>
                        <m:nor/>
                      </m:rPr>
                      <a:rPr lang="cs-CZ" dirty="0" smtClean="0">
                        <a:solidFill>
                          <a:srgbClr val="FF0000"/>
                        </a:solidFill>
                      </a:rPr>
                      <m:t>≠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3                                                                    3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b</m:t>
                    </m:r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457200" indent="-457200">
                  <a:buAutoNum type="arabicPeriod" startAt="6"/>
                </a:pPr>
                <a:endParaRPr lang="cs-CZ" dirty="0" smtClean="0">
                  <a:solidFill>
                    <a:srgbClr val="FF0000"/>
                  </a:solidFill>
                </a:endParaRPr>
              </a:p>
              <a:p>
                <a:endParaRPr lang="cs-CZ" dirty="0" smtClean="0"/>
              </a:p>
              <a:p>
                <a:pPr marL="342900" indent="-342900">
                  <a:buAutoNum type="arabicPeriod" startAt="7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 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2.(x – y)….x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-y  a  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-2y                                                                           3b</a:t>
                </a:r>
                <a:endParaRPr lang="cs-CZ" dirty="0" smtClean="0"/>
              </a:p>
              <a:p>
                <a:endParaRPr lang="cs-CZ" dirty="0" smtClean="0"/>
              </a:p>
              <a:p>
                <a:pPr marL="342900" indent="-342900">
                  <a:buFontTx/>
                  <a:buAutoNum type="arabicPeriod" startAt="8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…x,y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0                                                                                                              2b</a:t>
                </a:r>
              </a:p>
              <a:p>
                <a:endParaRPr lang="cs-CZ" dirty="0" smtClean="0"/>
              </a:p>
              <a:p>
                <a:pPr marL="342900" indent="-342900">
                  <a:buAutoNum type="arabicPeriod" startAt="9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+1)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dirty="0" smtClean="0"/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1 −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r>
                  <a:rPr lang="cs-CZ" dirty="0" smtClean="0">
                    <a:solidFill>
                      <a:srgbClr val="FFC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-1…x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+1, 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-1                                                                                               3b</a:t>
                </a:r>
              </a:p>
              <a:p>
                <a:pPr marL="342900" indent="-342900">
                  <a:buFont typeface="+mj-lt"/>
                  <a:buAutoNum type="arabicPeriod" startAt="9"/>
                </a:pPr>
                <a:endParaRPr lang="cs-CZ" dirty="0"/>
              </a:p>
              <a:p>
                <a:pPr marL="342900" indent="-342900">
                  <a:buFont typeface="+mj-lt"/>
                  <a:buAutoNum type="arabicPeriod" startAt="9"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+6</m:t>
                            </m:r>
                          </m:den>
                        </m:f>
                      </m:num>
                      <m:den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2 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2 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+4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 +4</m:t>
                            </m:r>
                          </m:den>
                        </m:f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…x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-2 a x</a:t>
                </a:r>
                <a:r>
                  <a:rPr lang="cs-CZ" dirty="0">
                    <a:solidFill>
                      <a:srgbClr val="FF0000"/>
                    </a:solidFill>
                  </a:rPr>
                  <a:t>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+2                                                                                                3b</a:t>
                </a:r>
                <a:endParaRPr lang="cs-CZ" dirty="0" smtClean="0"/>
              </a:p>
              <a:p>
                <a:pPr lvl="6"/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702" y="188640"/>
                <a:ext cx="8366786" cy="6814558"/>
              </a:xfrm>
              <a:prstGeom prst="rect">
                <a:avLst/>
              </a:prstGeom>
              <a:blipFill rotWithShape="1">
                <a:blip r:embed="rId2"/>
                <a:stretch>
                  <a:fillRect l="-655" r="-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20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836712"/>
            <a:ext cx="3801041" cy="2031325"/>
          </a:xfrm>
          <a:prstGeom prst="rect">
            <a:avLst/>
          </a:prstGeom>
          <a:noFill/>
        </p:spPr>
        <p:txBody>
          <a:bodyPr vert="horz"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Hodnocení  práce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 22 – 19 bodů …..1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18 – 16 bodů ..…2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15 --  9  bodů …..3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8 --  4  bodů …..4</a:t>
            </a:r>
          </a:p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   3 --  0 bodů ……5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979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Dne: 11. 11.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40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380</Words>
  <Application>Microsoft Office PowerPoint</Application>
  <PresentationFormat>Předvádění na obrazovce (4:3)</PresentationFormat>
  <Paragraphs>60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22</cp:revision>
  <dcterms:created xsi:type="dcterms:W3CDTF">2012-11-11T19:08:10Z</dcterms:created>
  <dcterms:modified xsi:type="dcterms:W3CDTF">2012-12-18T18:10:03Z</dcterms:modified>
</cp:coreProperties>
</file>