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10" r:id="rId3"/>
    <p:sldId id="311" r:id="rId4"/>
    <p:sldId id="312" r:id="rId5"/>
    <p:sldId id="313" r:id="rId6"/>
    <p:sldId id="314" r:id="rId7"/>
    <p:sldId id="315" r:id="rId8"/>
    <p:sldId id="316" r:id="rId9"/>
    <p:sldId id="317" r:id="rId10"/>
    <p:sldId id="270" r:id="rId11"/>
    <p:sldId id="26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9DCAF9ED-07DC-4A11-8D7F-57B35C25682E}" styleName="Střední styl 1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B119938-828B-4335-BE26-9CB9A4CEC4F9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3B119938-828B-4335-BE26-9CB9A4CEC4F9}" type="datetimeFigureOut">
              <a:rPr lang="cs-CZ" smtClean="0"/>
              <a:pPr/>
              <a:t>27.2.2013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A2E22A7-8A2B-4FB5-AD70-D5B27E57857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43608" y="1988840"/>
            <a:ext cx="7766680" cy="2880320"/>
          </a:xfrm>
        </p:spPr>
        <p:txBody>
          <a:bodyPr>
            <a:noAutofit/>
          </a:bodyPr>
          <a:lstStyle/>
          <a:p>
            <a:r>
              <a:rPr lang="cs-CZ" sz="1800" dirty="0"/>
              <a:t>Název školy: ZŠ Štětí, Ostrovní 300</a:t>
            </a:r>
            <a:br>
              <a:rPr lang="cs-CZ" sz="1800" dirty="0"/>
            </a:br>
            <a:r>
              <a:rPr lang="cs-CZ" sz="1800" dirty="0"/>
              <a:t>Autor: Mgr. Štěpánka Beranová</a:t>
            </a:r>
            <a:br>
              <a:rPr lang="cs-CZ" sz="1800" dirty="0"/>
            </a:br>
            <a:r>
              <a:rPr lang="cs-CZ" sz="1800" dirty="0"/>
              <a:t>Datum: </a:t>
            </a:r>
            <a:r>
              <a:rPr lang="cs-CZ" sz="1800" dirty="0" smtClean="0"/>
              <a:t> 18.1. 2013</a:t>
            </a: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>Jazyk a jazyková komunikace, Český jazyk a literatura, Jazyková výchova, </a:t>
            </a:r>
            <a:r>
              <a:rPr lang="cs-CZ" sz="1800" dirty="0" smtClean="0"/>
              <a:t>Podstatná jména</a:t>
            </a: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>Název materiálu: </a:t>
            </a:r>
            <a:r>
              <a:rPr lang="cs-CZ" sz="1800" dirty="0" smtClean="0"/>
              <a:t> VY_32_INOVACE_CJ.4.B.18_podstatna_jmena</a:t>
            </a:r>
            <a:br>
              <a:rPr lang="cs-CZ" sz="1800" dirty="0" smtClean="0"/>
            </a:br>
            <a:r>
              <a:rPr lang="cs-CZ" sz="1800" dirty="0" smtClean="0"/>
              <a:t>Název: Podstatná jména</a:t>
            </a:r>
            <a:br>
              <a:rPr lang="cs-CZ" sz="1800" dirty="0" smtClean="0"/>
            </a:br>
            <a:r>
              <a:rPr lang="cs-CZ" sz="1800" dirty="0" smtClean="0"/>
              <a:t>Číslo </a:t>
            </a:r>
            <a:r>
              <a:rPr lang="cs-CZ" sz="1800" dirty="0"/>
              <a:t>operačního programu: </a:t>
            </a:r>
            <a:r>
              <a:rPr lang="cs-CZ" sz="1800" dirty="0" smtClean="0"/>
              <a:t> CZ.1.07/1.4.00/21.1693</a:t>
            </a: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>Název projektu: </a:t>
            </a:r>
            <a:r>
              <a:rPr lang="cs-CZ" sz="1800" dirty="0" smtClean="0"/>
              <a:t> PRIMA </a:t>
            </a:r>
            <a:r>
              <a:rPr lang="cs-CZ" sz="1800" dirty="0"/>
              <a:t>ŠKOLA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87624" y="5229200"/>
            <a:ext cx="7550656" cy="1248544"/>
          </a:xfrm>
        </p:spPr>
        <p:txBody>
          <a:bodyPr/>
          <a:lstStyle/>
          <a:p>
            <a:r>
              <a:rPr lang="cs-CZ" sz="1800" dirty="0"/>
              <a:t>Anotace:  Materiál je určen pro žáky </a:t>
            </a:r>
            <a:r>
              <a:rPr lang="cs-CZ" sz="1800" dirty="0" smtClean="0"/>
              <a:t>4. ročníku, slouží </a:t>
            </a:r>
            <a:r>
              <a:rPr lang="cs-CZ" sz="1800" dirty="0"/>
              <a:t>k </a:t>
            </a:r>
            <a:r>
              <a:rPr lang="cs-CZ" sz="1800" dirty="0" smtClean="0"/>
              <a:t>seznámení a procvičení učiva o podstatných jménech.</a:t>
            </a:r>
            <a:endParaRPr lang="cs-CZ" sz="1800" dirty="0"/>
          </a:p>
          <a:p>
            <a:endParaRPr lang="cs-CZ" dirty="0"/>
          </a:p>
        </p:txBody>
      </p:sp>
      <p:pic>
        <p:nvPicPr>
          <p:cNvPr id="4" name="obrázek 3" descr="Hlavička"/>
          <p:cNvPicPr/>
          <p:nvPr/>
        </p:nvPicPr>
        <p:blipFill>
          <a:blip r:embed="rId2" cstate="print"/>
          <a:srcRect t="15385" r="79313"/>
          <a:stretch>
            <a:fillRect/>
          </a:stretch>
        </p:blipFill>
        <p:spPr bwMode="auto">
          <a:xfrm>
            <a:off x="1691680" y="836710"/>
            <a:ext cx="146685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1093886"/>
            <a:ext cx="3398520" cy="6572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008460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Podstatná jména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>
              <a:buClr>
                <a:srgbClr val="FF0000"/>
              </a:buClr>
              <a:buNone/>
            </a:pP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Podstatná jména</a:t>
            </a:r>
            <a:r>
              <a:rPr lang="cs-CZ" sz="2400" dirty="0" smtClean="0"/>
              <a:t> jsou názvy </a:t>
            </a:r>
            <a:r>
              <a:rPr lang="cs-CZ" sz="2400" dirty="0" smtClean="0">
                <a:solidFill>
                  <a:srgbClr val="7030A0"/>
                </a:solidFill>
              </a:rPr>
              <a:t>osob</a:t>
            </a:r>
            <a:r>
              <a:rPr lang="cs-CZ" sz="2400" dirty="0" smtClean="0"/>
              <a:t>, </a:t>
            </a:r>
            <a:r>
              <a:rPr lang="cs-CZ" sz="2400" dirty="0" smtClean="0">
                <a:solidFill>
                  <a:srgbClr val="7030A0"/>
                </a:solidFill>
              </a:rPr>
              <a:t>zvířat</a:t>
            </a:r>
            <a:r>
              <a:rPr lang="cs-CZ" sz="2400" dirty="0" smtClean="0"/>
              <a:t>, </a:t>
            </a:r>
            <a:r>
              <a:rPr lang="cs-CZ" sz="2400" dirty="0" smtClean="0">
                <a:solidFill>
                  <a:srgbClr val="7030A0"/>
                </a:solidFill>
              </a:rPr>
              <a:t>věcí</a:t>
            </a:r>
            <a:r>
              <a:rPr lang="cs-CZ" sz="2400" dirty="0" smtClean="0"/>
              <a:t>, </a:t>
            </a:r>
          </a:p>
          <a:p>
            <a:pPr marL="82296" indent="0">
              <a:buClr>
                <a:srgbClr val="FF0000"/>
              </a:buClr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</a:t>
            </a:r>
            <a:r>
              <a:rPr lang="cs-CZ" sz="2400" dirty="0" smtClean="0">
                <a:solidFill>
                  <a:srgbClr val="7030A0"/>
                </a:solidFill>
              </a:rPr>
              <a:t>vlastností</a:t>
            </a:r>
            <a:r>
              <a:rPr lang="cs-CZ" sz="2400" dirty="0" smtClean="0"/>
              <a:t> a </a:t>
            </a:r>
            <a:r>
              <a:rPr lang="cs-CZ" sz="2400" dirty="0" smtClean="0">
                <a:solidFill>
                  <a:srgbClr val="7030A0"/>
                </a:solidFill>
              </a:rPr>
              <a:t>dějů</a:t>
            </a:r>
            <a:r>
              <a:rPr lang="cs-CZ" sz="2400" dirty="0" smtClean="0"/>
              <a:t> (žena, pes, okno, krása, létání…)</a:t>
            </a:r>
          </a:p>
          <a:p>
            <a:pPr marL="82296" indent="0">
              <a:buClr>
                <a:srgbClr val="FF0000"/>
              </a:buClr>
              <a:buNone/>
            </a:pPr>
            <a:endParaRPr lang="cs-CZ" sz="2400" dirty="0"/>
          </a:p>
          <a:p>
            <a:pPr marL="82296" indent="0">
              <a:buClr>
                <a:srgbClr val="FF0000"/>
              </a:buClr>
              <a:buNone/>
            </a:pP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Podstatná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jména</a:t>
            </a:r>
            <a:r>
              <a:rPr lang="cs-CZ" sz="2400" dirty="0" smtClean="0"/>
              <a:t> jsou slova </a:t>
            </a:r>
            <a:r>
              <a:rPr lang="cs-CZ" sz="2400" dirty="0" smtClean="0">
                <a:solidFill>
                  <a:srgbClr val="7030A0"/>
                </a:solidFill>
              </a:rPr>
              <a:t>ohebná</a:t>
            </a:r>
            <a:r>
              <a:rPr lang="cs-CZ" sz="2400" dirty="0" smtClean="0"/>
              <a:t>, skloňují se </a:t>
            </a:r>
          </a:p>
          <a:p>
            <a:pPr marL="82296" indent="0">
              <a:buClr>
                <a:srgbClr val="FF0000"/>
              </a:buClr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(ohýbají se, mění svůj tvar)</a:t>
            </a:r>
          </a:p>
          <a:p>
            <a:pPr marL="82296" indent="0">
              <a:buClr>
                <a:srgbClr val="FF0000"/>
              </a:buClr>
              <a:buNone/>
            </a:pPr>
            <a:endParaRPr lang="cs-CZ" sz="2400" dirty="0" smtClean="0"/>
          </a:p>
          <a:p>
            <a:pPr marL="82296" indent="0">
              <a:buClr>
                <a:srgbClr val="FF0000"/>
              </a:buClr>
              <a:buNone/>
            </a:pPr>
            <a:r>
              <a:rPr lang="cs-CZ" sz="2400" dirty="0" smtClean="0"/>
              <a:t>Určujeme u nich </a:t>
            </a:r>
            <a:r>
              <a:rPr lang="cs-CZ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pád</a:t>
            </a:r>
            <a:r>
              <a:rPr lang="cs-CZ" sz="2400" dirty="0" smtClean="0"/>
              <a:t>, </a:t>
            </a:r>
            <a:r>
              <a:rPr lang="cs-CZ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</a:t>
            </a:r>
            <a:r>
              <a:rPr lang="cs-CZ" sz="2400" dirty="0" smtClean="0"/>
              <a:t> a </a:t>
            </a:r>
            <a:r>
              <a:rPr lang="cs-CZ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rod</a:t>
            </a:r>
            <a:r>
              <a:rPr lang="cs-CZ" sz="2400" dirty="0" smtClean="0"/>
              <a:t>.</a:t>
            </a:r>
            <a:endParaRPr lang="cs-CZ" sz="2400" dirty="0"/>
          </a:p>
          <a:p>
            <a:pPr marL="82296" indent="0">
              <a:buClr>
                <a:srgbClr val="FF0000"/>
              </a:buClr>
              <a:buNone/>
            </a:pPr>
            <a:endParaRPr lang="cs-CZ" sz="2400" dirty="0"/>
          </a:p>
        </p:txBody>
      </p:sp>
      <p:pic>
        <p:nvPicPr>
          <p:cNvPr id="1026" name="Picture 2" descr="C:\Users\Martin\AppData\Local\Microsoft\Windows\Temporary Internet Files\Content.IE5\IPJZM3RZ\MC90008849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437112"/>
            <a:ext cx="1008112" cy="1540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69343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Pády podstatných jmen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>
              <a:buNone/>
            </a:pP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Podstatná jména</a:t>
            </a:r>
            <a:r>
              <a:rPr lang="cs-CZ" sz="2400" dirty="0" smtClean="0"/>
              <a:t> mohou svými tvary </a:t>
            </a:r>
          </a:p>
          <a:p>
            <a:pPr marL="82296" indent="0">
              <a:buNone/>
            </a:pPr>
            <a:r>
              <a:rPr lang="cs-CZ" sz="2400" dirty="0" smtClean="0"/>
              <a:t>             vyjádřit </a:t>
            </a:r>
            <a:r>
              <a:rPr lang="cs-CZ" sz="24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sedm pádů </a:t>
            </a:r>
            <a:r>
              <a:rPr lang="cs-CZ" sz="2400" dirty="0" smtClean="0"/>
              <a:t>(skloňují se).</a:t>
            </a:r>
          </a:p>
          <a:p>
            <a:pPr marL="82296" indent="0">
              <a:buNone/>
            </a:pPr>
            <a:r>
              <a:rPr lang="cs-CZ" sz="24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Pády</a:t>
            </a:r>
            <a:r>
              <a:rPr lang="cs-CZ" sz="2400" dirty="0" smtClean="0"/>
              <a:t> zjišťujeme pomocí </a:t>
            </a:r>
            <a:r>
              <a:rPr lang="cs-CZ" sz="24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pádových otázek</a:t>
            </a:r>
            <a:r>
              <a:rPr lang="cs-CZ" sz="2400" dirty="0" smtClean="0"/>
              <a:t>.</a:t>
            </a:r>
          </a:p>
          <a:p>
            <a:pPr marL="82296" indent="0">
              <a:buNone/>
            </a:pPr>
            <a:endParaRPr lang="cs-CZ" sz="24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67877129"/>
              </p:ext>
            </p:extLst>
          </p:nvPr>
        </p:nvGraphicFramePr>
        <p:xfrm>
          <a:off x="1907704" y="3140968"/>
          <a:ext cx="6096000" cy="29667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792088"/>
                <a:gridCol w="2376264"/>
                <a:gridCol w="2927648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pád</a:t>
                      </a:r>
                      <a:endParaRPr lang="cs-CZ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Pádová otázka</a:t>
                      </a:r>
                      <a:endParaRPr lang="cs-CZ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Tvar podstatného jména</a:t>
                      </a:r>
                      <a:endParaRPr lang="cs-CZ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Kdo? Co?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(naše) kočka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Koho? Čeho?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(naší) kočky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Komu? Čemu?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(naší) kočce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Koho? Co?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(naši) kočku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Oslovujeme, voláme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(naše) kočko!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6.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(o) kom? (o) čem?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(o) (naší) kočce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Kým? Čím?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(naší) kočkou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340979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Pády podstatných jmen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>
              <a:buNone/>
            </a:pPr>
            <a:r>
              <a:rPr lang="cs-CZ" sz="2400" dirty="0" smtClean="0"/>
              <a:t>Rozlišujeme pády </a:t>
            </a:r>
            <a:r>
              <a:rPr lang="cs-CZ" sz="24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prosté</a:t>
            </a:r>
            <a:r>
              <a:rPr lang="cs-CZ" sz="2400" dirty="0" smtClean="0"/>
              <a:t> a pády </a:t>
            </a:r>
            <a:r>
              <a:rPr lang="cs-CZ" sz="24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předložkové</a:t>
            </a:r>
            <a:r>
              <a:rPr lang="cs-CZ" sz="2400" dirty="0" smtClean="0"/>
              <a:t>.</a:t>
            </a:r>
          </a:p>
          <a:p>
            <a:pPr marL="82296" indent="0">
              <a:buNone/>
            </a:pPr>
            <a:endParaRPr lang="cs-CZ" sz="2400" dirty="0" smtClean="0"/>
          </a:p>
          <a:p>
            <a:pPr marL="82296" indent="0">
              <a:buNone/>
            </a:pPr>
            <a:r>
              <a:rPr lang="cs-CZ" sz="2400" dirty="0" smtClean="0"/>
              <a:t>1. pád je vždy </a:t>
            </a:r>
            <a:r>
              <a:rPr lang="cs-CZ" sz="2400" dirty="0" smtClean="0">
                <a:solidFill>
                  <a:srgbClr val="92D050"/>
                </a:solidFill>
              </a:rPr>
              <a:t>prostý</a:t>
            </a:r>
            <a:r>
              <a:rPr lang="cs-CZ" sz="2400" dirty="0" smtClean="0"/>
              <a:t> (</a:t>
            </a:r>
            <a:r>
              <a:rPr lang="cs-CZ" sz="2400" i="1" dirty="0" smtClean="0">
                <a:solidFill>
                  <a:srgbClr val="FFC000"/>
                </a:solidFill>
              </a:rPr>
              <a:t>Pohádk</a:t>
            </a:r>
            <a:r>
              <a:rPr lang="cs-CZ" sz="2400" dirty="0" smtClean="0">
                <a:solidFill>
                  <a:srgbClr val="FFC000"/>
                </a:solidFill>
              </a:rPr>
              <a:t>a</a:t>
            </a:r>
            <a:r>
              <a:rPr lang="cs-CZ" sz="2400" dirty="0" smtClean="0"/>
              <a:t> se nám líbila.),</a:t>
            </a:r>
          </a:p>
          <a:p>
            <a:pPr marL="82296" indent="0">
              <a:buNone/>
            </a:pPr>
            <a:endParaRPr lang="cs-CZ" sz="2400" dirty="0" smtClean="0"/>
          </a:p>
          <a:p>
            <a:pPr marL="82296" indent="0">
              <a:buNone/>
            </a:pPr>
            <a:r>
              <a:rPr lang="cs-CZ" sz="2400" dirty="0" smtClean="0"/>
              <a:t>6. pád je vždy </a:t>
            </a:r>
            <a:r>
              <a:rPr lang="cs-CZ" sz="2400" dirty="0" smtClean="0">
                <a:solidFill>
                  <a:srgbClr val="92D050"/>
                </a:solidFill>
              </a:rPr>
              <a:t>předložkový</a:t>
            </a:r>
            <a:r>
              <a:rPr lang="cs-CZ" sz="2400" dirty="0" smtClean="0"/>
              <a:t> (</a:t>
            </a:r>
            <a:r>
              <a:rPr lang="cs-CZ" sz="2400" i="1" dirty="0" smtClean="0">
                <a:solidFill>
                  <a:srgbClr val="FFC000"/>
                </a:solidFill>
              </a:rPr>
              <a:t>V pohádkách</a:t>
            </a:r>
            <a:r>
              <a:rPr lang="cs-CZ" sz="2400" dirty="0" smtClean="0"/>
              <a:t> vítězí dobro.)</a:t>
            </a:r>
          </a:p>
          <a:p>
            <a:pPr marL="539496" indent="-457200">
              <a:buAutoNum type="arabicPeriod"/>
            </a:pPr>
            <a:endParaRPr lang="cs-CZ" sz="2400" dirty="0" smtClean="0"/>
          </a:p>
          <a:p>
            <a:pPr marL="539496" indent="-457200">
              <a:buAutoNum type="arabicPeriod"/>
            </a:pPr>
            <a:endParaRPr lang="cs-CZ" sz="2400" dirty="0"/>
          </a:p>
        </p:txBody>
      </p:sp>
      <p:pic>
        <p:nvPicPr>
          <p:cNvPr id="2052" name="Picture 4" descr="C:\Users\Martin\AppData\Local\Microsoft\Windows\Temporary Internet Files\Content.IE5\MMB7KHD4\MC9004046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293096"/>
            <a:ext cx="1489523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06353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Číslo podstatných jmen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>
              <a:buNone/>
            </a:pPr>
            <a:r>
              <a:rPr lang="cs-CZ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</a:t>
            </a:r>
            <a:r>
              <a:rPr lang="cs-CZ" sz="2400" dirty="0" smtClean="0"/>
              <a:t> podstatných jmen je:</a:t>
            </a:r>
          </a:p>
          <a:p>
            <a:pPr marL="82296" indent="0">
              <a:buNone/>
            </a:pPr>
            <a:endParaRPr lang="cs-CZ" sz="2400" dirty="0" smtClean="0"/>
          </a:p>
          <a:p>
            <a:pPr marL="82296" indent="0">
              <a:buNone/>
            </a:pPr>
            <a:r>
              <a:rPr lang="cs-CZ" sz="2400" dirty="0" smtClean="0"/>
              <a:t>                 </a:t>
            </a:r>
            <a:r>
              <a:rPr lang="cs-CZ" sz="24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jednotné</a:t>
            </a:r>
            <a:r>
              <a:rPr lang="cs-CZ" sz="2400" dirty="0" smtClean="0"/>
              <a:t> (</a:t>
            </a:r>
            <a:r>
              <a:rPr lang="cs-CZ" sz="2400" i="1" dirty="0" smtClean="0">
                <a:solidFill>
                  <a:srgbClr val="00B0F0"/>
                </a:solidFill>
              </a:rPr>
              <a:t>ten</a:t>
            </a:r>
            <a:r>
              <a:rPr lang="cs-CZ" sz="2400" dirty="0" smtClean="0"/>
              <a:t>) pán, hrad</a:t>
            </a:r>
          </a:p>
          <a:p>
            <a:pPr marL="82296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(</a:t>
            </a:r>
            <a:r>
              <a:rPr lang="cs-CZ" sz="2400" i="1" dirty="0" smtClean="0">
                <a:solidFill>
                  <a:srgbClr val="00B0F0"/>
                </a:solidFill>
              </a:rPr>
              <a:t>ta</a:t>
            </a:r>
            <a:r>
              <a:rPr lang="cs-CZ" sz="2400" dirty="0" smtClean="0"/>
              <a:t>) žena</a:t>
            </a:r>
          </a:p>
          <a:p>
            <a:pPr marL="82296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(</a:t>
            </a:r>
            <a:r>
              <a:rPr lang="cs-CZ" sz="2400" i="1" dirty="0" smtClean="0">
                <a:solidFill>
                  <a:srgbClr val="00B0F0"/>
                </a:solidFill>
              </a:rPr>
              <a:t>to</a:t>
            </a:r>
            <a:r>
              <a:rPr lang="cs-CZ" sz="2400" dirty="0" smtClean="0"/>
              <a:t>) město</a:t>
            </a:r>
            <a:endParaRPr lang="cs-CZ" sz="2400" dirty="0"/>
          </a:p>
          <a:p>
            <a:pPr marL="82296" indent="0">
              <a:buNone/>
            </a:pPr>
            <a:r>
              <a:rPr lang="cs-CZ" sz="2400" dirty="0" smtClean="0"/>
              <a:t>                 </a:t>
            </a:r>
            <a:r>
              <a:rPr lang="cs-CZ" sz="24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množné</a:t>
            </a:r>
            <a:r>
              <a:rPr lang="cs-CZ" sz="2400" dirty="0" smtClean="0"/>
              <a:t> (</a:t>
            </a:r>
            <a:r>
              <a:rPr lang="cs-CZ" sz="2400" i="1" dirty="0" smtClean="0">
                <a:solidFill>
                  <a:srgbClr val="00B0F0"/>
                </a:solidFill>
              </a:rPr>
              <a:t>ti</a:t>
            </a:r>
            <a:r>
              <a:rPr lang="cs-CZ" sz="2400" dirty="0" smtClean="0"/>
              <a:t>) páni, (</a:t>
            </a:r>
            <a:r>
              <a:rPr lang="cs-CZ" sz="2400" i="1" dirty="0" smtClean="0">
                <a:solidFill>
                  <a:srgbClr val="00B0F0"/>
                </a:solidFill>
              </a:rPr>
              <a:t>ty</a:t>
            </a:r>
            <a:r>
              <a:rPr lang="cs-CZ" sz="2400" dirty="0" smtClean="0"/>
              <a:t>) hrady</a:t>
            </a:r>
          </a:p>
          <a:p>
            <a:pPr marL="82296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(</a:t>
            </a:r>
            <a:r>
              <a:rPr lang="cs-CZ" sz="2400" i="1" dirty="0" smtClean="0">
                <a:solidFill>
                  <a:srgbClr val="00B0F0"/>
                </a:solidFill>
              </a:rPr>
              <a:t>ty</a:t>
            </a:r>
            <a:r>
              <a:rPr lang="cs-CZ" sz="2400" dirty="0" smtClean="0"/>
              <a:t>) ženy</a:t>
            </a:r>
          </a:p>
          <a:p>
            <a:pPr marL="82296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(</a:t>
            </a:r>
            <a:r>
              <a:rPr lang="cs-CZ" sz="2400" i="1" dirty="0" smtClean="0">
                <a:solidFill>
                  <a:srgbClr val="00B0F0"/>
                </a:solidFill>
              </a:rPr>
              <a:t>ta</a:t>
            </a:r>
            <a:r>
              <a:rPr lang="cs-CZ" sz="2400" dirty="0" smtClean="0"/>
              <a:t>) města</a:t>
            </a:r>
            <a:endParaRPr lang="cs-CZ" sz="2400" dirty="0"/>
          </a:p>
        </p:txBody>
      </p:sp>
      <p:pic>
        <p:nvPicPr>
          <p:cNvPr id="3074" name="Picture 2" descr="C:\Users\Martin\AppData\Local\Microsoft\Windows\Temporary Internet Files\Content.IE5\IPJZM3RZ\MC90035644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725144"/>
            <a:ext cx="1584176" cy="1338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47739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Rod podstatných jmen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>
              <a:buNone/>
            </a:pPr>
            <a:r>
              <a:rPr lang="cs-CZ" sz="2400" dirty="0" smtClean="0"/>
              <a:t>U </a:t>
            </a: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podstatných jmen</a:t>
            </a:r>
            <a:r>
              <a:rPr lang="cs-CZ" sz="2400" dirty="0" smtClean="0"/>
              <a:t> určujeme </a:t>
            </a:r>
            <a:r>
              <a:rPr lang="cs-CZ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trojí rod</a:t>
            </a:r>
            <a:r>
              <a:rPr lang="cs-CZ" sz="2400" dirty="0" smtClean="0"/>
              <a:t>:</a:t>
            </a:r>
          </a:p>
          <a:p>
            <a:pPr marL="82296" indent="0">
              <a:buNone/>
            </a:pPr>
            <a:r>
              <a:rPr lang="cs-CZ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mužský, ženský</a:t>
            </a:r>
            <a:r>
              <a:rPr lang="cs-CZ" sz="2400" dirty="0" smtClean="0"/>
              <a:t> a </a:t>
            </a:r>
            <a:r>
              <a:rPr lang="cs-CZ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střední</a:t>
            </a:r>
            <a:r>
              <a:rPr lang="cs-CZ" sz="2400" dirty="0" smtClean="0"/>
              <a:t>.</a:t>
            </a:r>
          </a:p>
          <a:p>
            <a:pPr marL="82296" indent="0">
              <a:buNone/>
            </a:pPr>
            <a:r>
              <a:rPr lang="cs-CZ" sz="2400" dirty="0" smtClean="0"/>
              <a:t>K určení </a:t>
            </a:r>
            <a:r>
              <a:rPr lang="cs-CZ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rodu</a:t>
            </a:r>
            <a:r>
              <a:rPr lang="cs-CZ" sz="2400" dirty="0" smtClean="0"/>
              <a:t> nám pomáhají </a:t>
            </a:r>
            <a:r>
              <a:rPr lang="cs-CZ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ukazovací zájmena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73884480"/>
              </p:ext>
            </p:extLst>
          </p:nvPr>
        </p:nvGraphicFramePr>
        <p:xfrm>
          <a:off x="1907705" y="3429000"/>
          <a:ext cx="6120681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0199"/>
                <a:gridCol w="2160240"/>
                <a:gridCol w="2160242"/>
              </a:tblGrid>
              <a:tr h="558062">
                <a:tc>
                  <a:txBody>
                    <a:bodyPr/>
                    <a:lstStyle/>
                    <a:p>
                      <a:r>
                        <a:rPr lang="cs-CZ" dirty="0" smtClean="0"/>
                        <a:t>rod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jednotné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množné</a:t>
                      </a:r>
                      <a:endParaRPr lang="cs-CZ" dirty="0"/>
                    </a:p>
                  </a:txBody>
                  <a:tcPr anchor="ctr"/>
                </a:tc>
              </a:tr>
              <a:tr h="558062">
                <a:tc>
                  <a:txBody>
                    <a:bodyPr/>
                    <a:lstStyle/>
                    <a:p>
                      <a:r>
                        <a:rPr lang="cs-CZ" dirty="0" smtClean="0"/>
                        <a:t>mužský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Ten    pán, hrad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Ti, ty    páni, hrady</a:t>
                      </a:r>
                      <a:endParaRPr lang="cs-CZ" dirty="0"/>
                    </a:p>
                  </a:txBody>
                  <a:tcPr anchor="ctr"/>
                </a:tc>
              </a:tr>
              <a:tr h="558062">
                <a:tc>
                  <a:txBody>
                    <a:bodyPr/>
                    <a:lstStyle/>
                    <a:p>
                      <a:r>
                        <a:rPr lang="cs-CZ" dirty="0" smtClean="0"/>
                        <a:t>ženský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Ta     žena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Ty      ženy </a:t>
                      </a:r>
                      <a:endParaRPr lang="cs-CZ" dirty="0"/>
                    </a:p>
                  </a:txBody>
                  <a:tcPr anchor="ctr"/>
                </a:tc>
              </a:tr>
              <a:tr h="558062">
                <a:tc>
                  <a:txBody>
                    <a:bodyPr/>
                    <a:lstStyle/>
                    <a:p>
                      <a:r>
                        <a:rPr lang="cs-CZ" dirty="0" smtClean="0"/>
                        <a:t>střední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To     kuře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Ta      kuřata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392587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Urči pád podstatných jmen</a:t>
            </a:r>
            <a:endParaRPr lang="cs-CZ" sz="36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755874"/>
              </p:ext>
            </p:extLst>
          </p:nvPr>
        </p:nvGraphicFramePr>
        <p:xfrm>
          <a:off x="2267744" y="1844824"/>
          <a:ext cx="4752528" cy="4104456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2880320"/>
                <a:gridCol w="1872208"/>
              </a:tblGrid>
              <a:tr h="684076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Podstatná jména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pád</a:t>
                      </a:r>
                      <a:endParaRPr lang="cs-CZ" sz="2000" dirty="0"/>
                    </a:p>
                  </a:txBody>
                  <a:tcPr anchor="ctr"/>
                </a:tc>
              </a:tr>
              <a:tr h="684076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do školy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 anchor="ctr"/>
                </a:tc>
              </a:tr>
              <a:tr h="684076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Martine!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 anchor="ctr"/>
                </a:tc>
              </a:tr>
              <a:tr h="684076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s tatínkem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 anchor="ctr"/>
                </a:tc>
              </a:tr>
              <a:tr h="684076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bez učebnice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 anchor="ctr"/>
                </a:tc>
              </a:tr>
              <a:tr h="684076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ke</a:t>
                      </a:r>
                      <a:r>
                        <a:rPr lang="cs-CZ" sz="2000" baseline="0" dirty="0" smtClean="0"/>
                        <a:t> kamarádovi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810896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Zapiš podstatná jména</a:t>
            </a:r>
            <a:br>
              <a:rPr lang="cs-CZ" sz="3600" dirty="0" smtClean="0"/>
            </a:br>
            <a:r>
              <a:rPr lang="cs-CZ" sz="3600" dirty="0"/>
              <a:t> </a:t>
            </a:r>
            <a:r>
              <a:rPr lang="cs-CZ" sz="3600" dirty="0" smtClean="0"/>
              <a:t>        v čísle jednotném a množném</a:t>
            </a:r>
            <a:endParaRPr lang="cs-CZ" sz="3600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510767461"/>
              </p:ext>
            </p:extLst>
          </p:nvPr>
        </p:nvGraphicFramePr>
        <p:xfrm>
          <a:off x="5076056" y="2420888"/>
          <a:ext cx="3456384" cy="367240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656184"/>
                <a:gridCol w="1800200"/>
              </a:tblGrid>
              <a:tr h="612068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podst.jm.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/>
                        <a:t>č.jednotné</a:t>
                      </a:r>
                      <a:endParaRPr lang="cs-CZ" sz="2000" dirty="0"/>
                    </a:p>
                  </a:txBody>
                  <a:tcPr anchor="ctr"/>
                </a:tc>
              </a:tr>
              <a:tr h="612068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umyvadla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 anchor="ctr"/>
                </a:tc>
              </a:tr>
              <a:tr h="612068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peřiny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 anchor="ctr"/>
                </a:tc>
              </a:tr>
              <a:tr h="612068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holky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 anchor="ctr"/>
                </a:tc>
              </a:tr>
              <a:tr h="612068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ptáci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 anchor="ctr"/>
                </a:tc>
              </a:tr>
              <a:tr h="612068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štěňata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1595611"/>
              </p:ext>
            </p:extLst>
          </p:nvPr>
        </p:nvGraphicFramePr>
        <p:xfrm>
          <a:off x="1331640" y="2204864"/>
          <a:ext cx="3456384" cy="367240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584176"/>
                <a:gridCol w="1872208"/>
              </a:tblGrid>
              <a:tr h="612068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podst.jm.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 dirty="0" err="1" smtClean="0"/>
                        <a:t>č.množné</a:t>
                      </a:r>
                      <a:endParaRPr lang="cs-CZ" sz="2000" dirty="0"/>
                    </a:p>
                  </a:txBody>
                  <a:tcPr anchor="ctr"/>
                </a:tc>
              </a:tr>
              <a:tr h="612068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medvídě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 anchor="ctr"/>
                </a:tc>
              </a:tr>
              <a:tr h="612068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kuře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 anchor="ctr"/>
                </a:tc>
              </a:tr>
              <a:tr h="612068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jabloň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 anchor="ctr"/>
                </a:tc>
              </a:tr>
              <a:tr h="612068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dítě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 anchor="ctr"/>
                </a:tc>
              </a:tr>
              <a:tr h="612068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stůl</a:t>
                      </a:r>
                      <a:endParaRPr lang="cs-C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798896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Roztřiď daná podstatná jména</a:t>
            </a:r>
            <a:br>
              <a:rPr lang="cs-CZ" sz="3600" dirty="0" smtClean="0"/>
            </a:br>
            <a:r>
              <a:rPr lang="cs-CZ" sz="3600" dirty="0" smtClean="0"/>
              <a:t>                  ke správným rodům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>
              <a:buNone/>
            </a:pPr>
            <a:r>
              <a:rPr lang="cs-CZ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Obilí, jeskyně, pes, kuře, hříbě, balón, </a:t>
            </a:r>
            <a:r>
              <a:rPr lang="cs-CZ" sz="2400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vrána,</a:t>
            </a:r>
            <a:r>
              <a:rPr lang="cs-CZ" sz="24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počasí, domek,  okno, stromek, větev, řeč, tatínek, radost</a:t>
            </a:r>
            <a:endParaRPr lang="cs-CZ" sz="2400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10874982"/>
              </p:ext>
            </p:extLst>
          </p:nvPr>
        </p:nvGraphicFramePr>
        <p:xfrm>
          <a:off x="1331640" y="2708920"/>
          <a:ext cx="2160240" cy="338437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160240"/>
              </a:tblGrid>
              <a:tr h="564063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Rod mužský</a:t>
                      </a:r>
                      <a:endParaRPr lang="cs-CZ" sz="2000" dirty="0"/>
                    </a:p>
                  </a:txBody>
                  <a:tcPr anchor="ctr"/>
                </a:tc>
              </a:tr>
              <a:tr h="564063"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 anchor="ctr"/>
                </a:tc>
              </a:tr>
              <a:tr h="564063"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 anchor="ctr"/>
                </a:tc>
              </a:tr>
              <a:tr h="564063"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 anchor="ctr"/>
                </a:tc>
              </a:tr>
              <a:tr h="564063"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 anchor="ctr"/>
                </a:tc>
              </a:tr>
              <a:tr h="564063"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73891197"/>
              </p:ext>
            </p:extLst>
          </p:nvPr>
        </p:nvGraphicFramePr>
        <p:xfrm>
          <a:off x="6372200" y="2780928"/>
          <a:ext cx="2160240" cy="338437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160240"/>
              </a:tblGrid>
              <a:tr h="564063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Rod střední</a:t>
                      </a:r>
                      <a:endParaRPr lang="cs-CZ" sz="2000" dirty="0"/>
                    </a:p>
                  </a:txBody>
                  <a:tcPr anchor="ctr"/>
                </a:tc>
              </a:tr>
              <a:tr h="564063"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 anchor="ctr"/>
                </a:tc>
              </a:tr>
              <a:tr h="564063"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 anchor="ctr"/>
                </a:tc>
              </a:tr>
              <a:tr h="564063"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 anchor="ctr"/>
                </a:tc>
              </a:tr>
              <a:tr h="564063"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 anchor="ctr"/>
                </a:tc>
              </a:tr>
              <a:tr h="564063"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75381881"/>
              </p:ext>
            </p:extLst>
          </p:nvPr>
        </p:nvGraphicFramePr>
        <p:xfrm>
          <a:off x="3851920" y="3068960"/>
          <a:ext cx="2160240" cy="338437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160240"/>
              </a:tblGrid>
              <a:tr h="564063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Rod ženský</a:t>
                      </a:r>
                      <a:endParaRPr lang="cs-CZ" sz="2000" dirty="0"/>
                    </a:p>
                  </a:txBody>
                  <a:tcPr anchor="ctr"/>
                </a:tc>
              </a:tr>
              <a:tr h="564063"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 anchor="ctr"/>
                </a:tc>
              </a:tr>
              <a:tr h="564063"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 anchor="ctr"/>
                </a:tc>
              </a:tr>
              <a:tr h="564063"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 anchor="ctr"/>
                </a:tc>
              </a:tr>
              <a:tr h="564063"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 anchor="ctr"/>
                </a:tc>
              </a:tr>
              <a:tr h="564063">
                <a:tc>
                  <a:txBody>
                    <a:bodyPr/>
                    <a:lstStyle/>
                    <a:p>
                      <a:endParaRPr lang="cs-CZ" sz="200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694317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Použité zdroje: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87624" y="1447800"/>
            <a:ext cx="7632848" cy="5077544"/>
          </a:xfrm>
        </p:spPr>
        <p:txBody>
          <a:bodyPr>
            <a:normAutofit fontScale="25000" lnSpcReduction="20000"/>
          </a:bodyPr>
          <a:lstStyle/>
          <a:p>
            <a:r>
              <a:rPr lang="cs-CZ" sz="9600" dirty="0" smtClean="0"/>
              <a:t>MIKULENKOVÁ H. </a:t>
            </a:r>
            <a:r>
              <a:rPr lang="cs-CZ" sz="9600" i="1" dirty="0" smtClean="0"/>
              <a:t>Český jazyk 4, učebnice pro čtvrtý ročník</a:t>
            </a:r>
            <a:r>
              <a:rPr lang="cs-CZ" sz="9600" dirty="0" smtClean="0"/>
              <a:t>. </a:t>
            </a:r>
            <a:r>
              <a:rPr lang="cs-CZ" sz="9600" dirty="0" err="1" smtClean="0"/>
              <a:t>Prodos</a:t>
            </a:r>
            <a:r>
              <a:rPr lang="cs-CZ" sz="9600" dirty="0" smtClean="0"/>
              <a:t>, Olomouc, 2008, s. 35-36. ISBN 978-80-7230-213-0.</a:t>
            </a:r>
          </a:p>
          <a:p>
            <a:pPr marL="82296" indent="0">
              <a:buNone/>
            </a:pPr>
            <a:endParaRPr lang="cs-CZ" sz="2400" dirty="0"/>
          </a:p>
          <a:p>
            <a:pPr marL="82296" indent="0">
              <a:buNone/>
            </a:pPr>
            <a:endParaRPr lang="cs-CZ" sz="2400" dirty="0" smtClean="0"/>
          </a:p>
          <a:p>
            <a:r>
              <a:rPr lang="cs-CZ" sz="9600" dirty="0"/>
              <a:t>Ilustrace </a:t>
            </a:r>
            <a:r>
              <a:rPr lang="cs-CZ" sz="9600" dirty="0">
                <a:hlinkClick r:id="rId2"/>
              </a:rPr>
              <a:t>www.office.microsoft.com</a:t>
            </a:r>
            <a:r>
              <a:rPr lang="cs-CZ" sz="9600" dirty="0"/>
              <a:t>  </a:t>
            </a:r>
          </a:p>
          <a:p>
            <a:pPr marL="82296" indent="0">
              <a:buNone/>
            </a:pPr>
            <a:r>
              <a:rPr lang="cs-CZ" sz="9600" dirty="0"/>
              <a:t>    [cit. </a:t>
            </a:r>
            <a:r>
              <a:rPr lang="cs-CZ" sz="9600" smtClean="0"/>
              <a:t>2013-01-18</a:t>
            </a:r>
            <a:r>
              <a:rPr lang="cs-CZ" sz="9600" dirty="0" smtClean="0"/>
              <a:t>]</a:t>
            </a:r>
            <a:endParaRPr lang="cs-CZ" sz="9600" dirty="0"/>
          </a:p>
          <a:p>
            <a:pPr marL="82296" indent="0">
              <a:buNone/>
            </a:pPr>
            <a:endParaRPr lang="cs-CZ" sz="9600" dirty="0" smtClean="0"/>
          </a:p>
          <a:p>
            <a:pPr marL="82296" indent="0">
              <a:buNone/>
            </a:pPr>
            <a:endParaRPr lang="cs-CZ" sz="9600" u="sng" dirty="0">
              <a:solidFill>
                <a:srgbClr val="92D050"/>
              </a:solidFill>
            </a:endParaRPr>
          </a:p>
          <a:p>
            <a:pPr marL="82296" indent="0">
              <a:buNone/>
            </a:pPr>
            <a:endParaRPr lang="cs-CZ" sz="96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8000" u="sng" dirty="0" smtClean="0">
              <a:solidFill>
                <a:srgbClr val="92D050"/>
              </a:solidFill>
            </a:endParaRPr>
          </a:p>
          <a:p>
            <a:pPr marL="539496" indent="-457200">
              <a:buAutoNum type="arabicParenR"/>
            </a:pPr>
            <a:endParaRPr lang="cs-CZ" sz="5000" dirty="0" smtClean="0"/>
          </a:p>
          <a:p>
            <a:pPr marL="539496" indent="-457200">
              <a:buAutoNum type="arabicParenR"/>
            </a:pPr>
            <a:endParaRPr lang="cs-CZ" sz="2400" dirty="0" smtClean="0"/>
          </a:p>
          <a:p>
            <a:pPr marL="82296" indent="0">
              <a:buNone/>
            </a:pPr>
            <a:endParaRPr lang="cs-CZ" sz="2400" dirty="0"/>
          </a:p>
          <a:p>
            <a:pPr marL="82296" indent="0">
              <a:buNone/>
            </a:pPr>
            <a:endParaRPr lang="cs-CZ" sz="2400" dirty="0" smtClean="0"/>
          </a:p>
          <a:p>
            <a:pPr marL="82296" indent="0">
              <a:buNone/>
            </a:pPr>
            <a:endParaRPr lang="cs-CZ" sz="2400" dirty="0" smtClean="0"/>
          </a:p>
          <a:p>
            <a:pPr marL="82296" indent="0">
              <a:buNone/>
            </a:pPr>
            <a:endParaRPr lang="cs-CZ" sz="2400" dirty="0" smtClean="0"/>
          </a:p>
          <a:p>
            <a:pPr marL="82296" indent="0">
              <a:buNone/>
            </a:pPr>
            <a:endParaRPr lang="cs-CZ" sz="2400" dirty="0"/>
          </a:p>
          <a:p>
            <a:pPr marL="82296" indent="0">
              <a:buNone/>
            </a:pPr>
            <a:r>
              <a:rPr lang="cs-CZ" sz="2400" dirty="0" smtClean="0"/>
              <a:t>    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693030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2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52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2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/>
              <a:t>Metodický návod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600" dirty="0"/>
              <a:t>Žáci </a:t>
            </a:r>
            <a:r>
              <a:rPr lang="cs-CZ" sz="2600" dirty="0" smtClean="0"/>
              <a:t>se </a:t>
            </a:r>
            <a:r>
              <a:rPr lang="cs-CZ" sz="2600" dirty="0"/>
              <a:t>nejprve </a:t>
            </a:r>
            <a:r>
              <a:rPr lang="cs-CZ" sz="2600" dirty="0" smtClean="0"/>
              <a:t>seznámí podstatnými jmény </a:t>
            </a:r>
            <a:r>
              <a:rPr lang="cs-CZ" sz="2600" smtClean="0"/>
              <a:t>–         s </a:t>
            </a:r>
            <a:r>
              <a:rPr lang="cs-CZ" sz="2600" dirty="0" smtClean="0"/>
              <a:t>jejich pády, čísly a rody</a:t>
            </a:r>
            <a:r>
              <a:rPr lang="cs-CZ" sz="2800" dirty="0" smtClean="0"/>
              <a:t>.</a:t>
            </a:r>
            <a:endParaRPr lang="cs-CZ" sz="2600" dirty="0" smtClean="0"/>
          </a:p>
          <a:p>
            <a:r>
              <a:rPr lang="cs-CZ" sz="2600" dirty="0" smtClean="0"/>
              <a:t>Po seznámení postupně žáci určují pád, číslo a rod -  roztřídí slova ke správným rodům.</a:t>
            </a:r>
          </a:p>
          <a:p>
            <a:pPr marL="82296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9459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1181</TotalTime>
  <Words>471</Words>
  <Application>Microsoft Office PowerPoint</Application>
  <PresentationFormat>Předvádění na obrazovce (4:3)</PresentationFormat>
  <Paragraphs>154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Slunovrat</vt:lpstr>
      <vt:lpstr>Název školy: ZŠ Štětí, Ostrovní 300 Autor: Mgr. Štěpánka Beranová Datum:  18.1. 2013 Jazyk a jazyková komunikace, Český jazyk a literatura, Jazyková výchova, Podstatná jména Název materiálu:  VY_32_INOVACE_CJ.4.B.18_podstatna_jmena Název: Podstatná jména Číslo operačního programu:  CZ.1.07/1.4.00/21.1693 Název projektu:  PRIMA ŠKOLA</vt:lpstr>
      <vt:lpstr>Podstatná jména</vt:lpstr>
      <vt:lpstr>Pády podstatných jmen</vt:lpstr>
      <vt:lpstr>Pády podstatných jmen</vt:lpstr>
      <vt:lpstr>Číslo podstatných jmen</vt:lpstr>
      <vt:lpstr>Rod podstatných jmen</vt:lpstr>
      <vt:lpstr>Urči pád podstatných jmen</vt:lpstr>
      <vt:lpstr>Zapiš podstatná jména          v čísle jednotném a množném</vt:lpstr>
      <vt:lpstr>Roztřiď daná podstatná jména                   ke správným rodům</vt:lpstr>
      <vt:lpstr>Použité zdroje:</vt:lpstr>
      <vt:lpstr>Metodický návod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PC-29T3</dc:creator>
  <cp:lastModifiedBy>Základní škola Ostrovní</cp:lastModifiedBy>
  <cp:revision>171</cp:revision>
  <dcterms:created xsi:type="dcterms:W3CDTF">2011-10-24T08:20:33Z</dcterms:created>
  <dcterms:modified xsi:type="dcterms:W3CDTF">2013-02-27T06:44:31Z</dcterms:modified>
</cp:coreProperties>
</file>