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1" r:id="rId5"/>
    <p:sldId id="262" r:id="rId6"/>
    <p:sldId id="263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/>
            <a:t>Název školy: Základní škola Dolní Benešov, příspěvková organizace   </a:t>
          </a:r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/>
            <a:t>Autor: Mgr. Lucie Hamplová</a:t>
          </a:r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VY_32_INOVACE_12_Matematika 8. a 9.r.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Nejmenší </a:t>
          </a:r>
          <a:r>
            <a:rPr lang="cs-CZ" dirty="0" err="1" smtClean="0"/>
            <a:t>spol.násobek</a:t>
          </a:r>
          <a:r>
            <a:rPr lang="cs-CZ" dirty="0" smtClean="0"/>
            <a:t> dvou a více výrazů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projektu:CZ.1.07/1.4.00/21.1262</a:t>
          </a:r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 custLinFactNeighborX="62287" custLinFactNeighborY="-502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-427" custLinFactNeighborY="5298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Y="1219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2AC01FC2-9A18-479B-BA4B-FEFB726F8466}" type="presOf" srcId="{EBC41103-E2E5-4D48-9B4B-425520D3D098}" destId="{A27B6496-BF1B-4384-9217-9659064D5D6A}" srcOrd="1" destOrd="0" presId="urn:microsoft.com/office/officeart/2005/8/layout/target3"/>
    <dgm:cxn modelId="{A9031A42-CBBE-4D22-AD0A-680BAD361B06}" type="presOf" srcId="{445C7998-7549-48B0-BD68-D4F0167F02E5}" destId="{4D19AB04-24FA-40C2-B203-52AE3D15E171}" srcOrd="1" destOrd="0" presId="urn:microsoft.com/office/officeart/2005/8/layout/target3"/>
    <dgm:cxn modelId="{26DCF8C3-72D9-4812-9170-23FBB4160BAC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7093B92-4960-4F76-9A53-74F66742A021}" type="presOf" srcId="{39F8B381-5807-488E-AC22-73DD4140ED4A}" destId="{71045F8C-00FA-488E-A7BD-E2E6753D979D}" srcOrd="0" destOrd="0" presId="urn:microsoft.com/office/officeart/2005/8/layout/target3"/>
    <dgm:cxn modelId="{B2EF89F7-DA06-4D25-B3AC-362375F4C459}" type="presOf" srcId="{445C7998-7549-48B0-BD68-D4F0167F02E5}" destId="{BC35EE03-4121-4EF9-923D-7CB6D30D358D}" srcOrd="0" destOrd="0" presId="urn:microsoft.com/office/officeart/2005/8/layout/target3"/>
    <dgm:cxn modelId="{B3B7475A-78E1-4466-B5AE-F85E4C555B3F}" type="presOf" srcId="{FBBFC3EA-9D9D-4F3A-BEA6-9C2C0E46BF20}" destId="{832BF48F-0145-4429-9E02-8FCA946CCE9E}" srcOrd="1" destOrd="0" presId="urn:microsoft.com/office/officeart/2005/8/layout/target3"/>
    <dgm:cxn modelId="{F28CE22D-BA93-4B32-B871-8E85D88CE376}" type="presOf" srcId="{019433A1-1324-4DE1-9E6F-32B851095F74}" destId="{A3817367-F2BC-482F-8832-FA00B51DCCF3}" srcOrd="0" destOrd="0" presId="urn:microsoft.com/office/officeart/2005/8/layout/target3"/>
    <dgm:cxn modelId="{203559CB-7185-4482-93C2-D2FC23054A31}" type="presOf" srcId="{019433A1-1324-4DE1-9E6F-32B851095F74}" destId="{E7297F21-D4FD-4A41-AE58-814D01A6B5E7}" srcOrd="1" destOrd="0" presId="urn:microsoft.com/office/officeart/2005/8/layout/target3"/>
    <dgm:cxn modelId="{61F94171-80E5-4359-8E92-52480375AD21}" type="presOf" srcId="{EBC41103-E2E5-4D48-9B4B-425520D3D098}" destId="{3BA01B75-849B-4716-8BCD-084A86FF328F}" srcOrd="0" destOrd="0" presId="urn:microsoft.com/office/officeart/2005/8/layout/target3"/>
    <dgm:cxn modelId="{886E8705-FCB6-47D1-A221-6AABCE713D38}" type="presOf" srcId="{C73C7642-F245-4585-8F88-243F9FAEF6CA}" destId="{59F530CB-4999-43B3-A00D-6AB53886BD77}" srcOrd="1" destOrd="0" presId="urn:microsoft.com/office/officeart/2005/8/layout/target3"/>
    <dgm:cxn modelId="{9A689447-5927-4E30-A754-3CC2CBE82121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A765609-2DE4-437C-B9FE-9A1A8F3F4D7C}" type="presParOf" srcId="{71045F8C-00FA-488E-A7BD-E2E6753D979D}" destId="{3577EC6B-C980-4F34-8C69-4365E7B8FC8C}" srcOrd="0" destOrd="0" presId="urn:microsoft.com/office/officeart/2005/8/layout/target3"/>
    <dgm:cxn modelId="{3EF1CE71-AA88-4675-A4B7-667E6D945D11}" type="presParOf" srcId="{71045F8C-00FA-488E-A7BD-E2E6753D979D}" destId="{6940EB87-DC1D-4BC3-9408-9AC2E1FFC039}" srcOrd="1" destOrd="0" presId="urn:microsoft.com/office/officeart/2005/8/layout/target3"/>
    <dgm:cxn modelId="{40C6A0EA-2A8E-460C-8F81-E01F48B9C599}" type="presParOf" srcId="{71045F8C-00FA-488E-A7BD-E2E6753D979D}" destId="{BC35EE03-4121-4EF9-923D-7CB6D30D358D}" srcOrd="2" destOrd="0" presId="urn:microsoft.com/office/officeart/2005/8/layout/target3"/>
    <dgm:cxn modelId="{8AD31170-7673-4EC5-A137-DA00692B04F1}" type="presParOf" srcId="{71045F8C-00FA-488E-A7BD-E2E6753D979D}" destId="{C95EEA27-3CBF-4645-A92D-9D8AF5C1CBFC}" srcOrd="3" destOrd="0" presId="urn:microsoft.com/office/officeart/2005/8/layout/target3"/>
    <dgm:cxn modelId="{2262EB94-4C6B-4E77-9180-AECEA0246276}" type="presParOf" srcId="{71045F8C-00FA-488E-A7BD-E2E6753D979D}" destId="{851BB866-B6AE-4566-893F-4C635BA974FC}" srcOrd="4" destOrd="0" presId="urn:microsoft.com/office/officeart/2005/8/layout/target3"/>
    <dgm:cxn modelId="{DE9E72E0-E717-40C0-9AC0-7D86DA67D3A4}" type="presParOf" srcId="{71045F8C-00FA-488E-A7BD-E2E6753D979D}" destId="{643EA938-EDE0-4533-ACCC-D2BD6F3A527C}" srcOrd="5" destOrd="0" presId="urn:microsoft.com/office/officeart/2005/8/layout/target3"/>
    <dgm:cxn modelId="{EC946FD4-2099-4565-8F4A-3B821F1191CD}" type="presParOf" srcId="{71045F8C-00FA-488E-A7BD-E2E6753D979D}" destId="{92F31B18-D66D-4CC7-89B9-378928DE877D}" srcOrd="6" destOrd="0" presId="urn:microsoft.com/office/officeart/2005/8/layout/target3"/>
    <dgm:cxn modelId="{1BAA6DA6-92E7-426E-90FA-BB0FC6C5DB43}" type="presParOf" srcId="{71045F8C-00FA-488E-A7BD-E2E6753D979D}" destId="{902074E1-B931-4618-97F1-FADBE82E9C3C}" srcOrd="7" destOrd="0" presId="urn:microsoft.com/office/officeart/2005/8/layout/target3"/>
    <dgm:cxn modelId="{2B92D658-6B4E-48D6-B1CB-2AD44AEEF018}" type="presParOf" srcId="{71045F8C-00FA-488E-A7BD-E2E6753D979D}" destId="{A3817367-F2BC-482F-8832-FA00B51DCCF3}" srcOrd="8" destOrd="0" presId="urn:microsoft.com/office/officeart/2005/8/layout/target3"/>
    <dgm:cxn modelId="{2B9CF074-0B9D-4D3E-AF22-94F566742252}" type="presParOf" srcId="{71045F8C-00FA-488E-A7BD-E2E6753D979D}" destId="{2DD79E57-A63E-47D4-A1AB-6DF333476AD4}" srcOrd="9" destOrd="0" presId="urn:microsoft.com/office/officeart/2005/8/layout/target3"/>
    <dgm:cxn modelId="{39D55019-6CBF-420B-A991-D41931344BF6}" type="presParOf" srcId="{71045F8C-00FA-488E-A7BD-E2E6753D979D}" destId="{648967D3-ED80-4214-8D87-4E7012561E4A}" srcOrd="10" destOrd="0" presId="urn:microsoft.com/office/officeart/2005/8/layout/target3"/>
    <dgm:cxn modelId="{66A37397-6056-40DC-8BD1-6EC39423B83F}" type="presParOf" srcId="{71045F8C-00FA-488E-A7BD-E2E6753D979D}" destId="{9A9B6F4F-B6FF-4F2D-B640-A8473E589523}" srcOrd="11" destOrd="0" presId="urn:microsoft.com/office/officeart/2005/8/layout/target3"/>
    <dgm:cxn modelId="{3EC6C29F-0776-4A5A-AFB8-BFFCBD790DCC}" type="presParOf" srcId="{71045F8C-00FA-488E-A7BD-E2E6753D979D}" destId="{13BD0FAF-9F2C-4708-9E63-A8E8E5252943}" srcOrd="12" destOrd="0" presId="urn:microsoft.com/office/officeart/2005/8/layout/target3"/>
    <dgm:cxn modelId="{5E4F7062-CD52-4996-BC56-7B3478D2FD18}" type="presParOf" srcId="{71045F8C-00FA-488E-A7BD-E2E6753D979D}" destId="{6821E7C9-5E4B-45FA-8F82-01E6F26FAA25}" srcOrd="13" destOrd="0" presId="urn:microsoft.com/office/officeart/2005/8/layout/target3"/>
    <dgm:cxn modelId="{3F203B45-E37D-4CC5-9378-22CA27C903B8}" type="presParOf" srcId="{71045F8C-00FA-488E-A7BD-E2E6753D979D}" destId="{3BA01B75-849B-4716-8BCD-084A86FF328F}" srcOrd="14" destOrd="0" presId="urn:microsoft.com/office/officeart/2005/8/layout/target3"/>
    <dgm:cxn modelId="{2040B4D9-0AFC-4D8C-9E1A-725FA873DACF}" type="presParOf" srcId="{71045F8C-00FA-488E-A7BD-E2E6753D979D}" destId="{4D19AB04-24FA-40C2-B203-52AE3D15E171}" srcOrd="15" destOrd="0" presId="urn:microsoft.com/office/officeart/2005/8/layout/target3"/>
    <dgm:cxn modelId="{06CB793E-2F76-4A85-936E-4F2839170B5D}" type="presParOf" srcId="{71045F8C-00FA-488E-A7BD-E2E6753D979D}" destId="{832BF48F-0145-4429-9E02-8FCA946CCE9E}" srcOrd="16" destOrd="0" presId="urn:microsoft.com/office/officeart/2005/8/layout/target3"/>
    <dgm:cxn modelId="{44204BD4-199F-4CA7-A25F-76AA74CC094B}" type="presParOf" srcId="{71045F8C-00FA-488E-A7BD-E2E6753D979D}" destId="{E7297F21-D4FD-4A41-AE58-814D01A6B5E7}" srcOrd="17" destOrd="0" presId="urn:microsoft.com/office/officeart/2005/8/layout/target3"/>
    <dgm:cxn modelId="{72A53C78-FFEB-41B4-B780-678AAFCC7D0B}" type="presParOf" srcId="{71045F8C-00FA-488E-A7BD-E2E6753D979D}" destId="{59F530CB-4999-43B3-A00D-6AB53886BD77}" srcOrd="18" destOrd="0" presId="urn:microsoft.com/office/officeart/2005/8/layout/target3"/>
    <dgm:cxn modelId="{140A391D-016F-4A50-9836-264C6C70BB0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3284984" cy="32849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1642492" y="0"/>
          <a:ext cx="6350396" cy="32849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Název školy: Základní škola Dolní Benešov, příspěvková organizace   </a:t>
          </a:r>
        </a:p>
      </dsp:txBody>
      <dsp:txXfrm>
        <a:off x="1642492" y="0"/>
        <a:ext cx="6350396" cy="525597"/>
      </dsp:txXfrm>
    </dsp:sp>
    <dsp:sp modelId="{851BB866-B6AE-4566-893F-4C635BA974FC}">
      <dsp:nvSpPr>
        <dsp:cNvPr id="0" name=""/>
        <dsp:cNvSpPr/>
      </dsp:nvSpPr>
      <dsp:spPr>
        <a:xfrm>
          <a:off x="1961356" y="512569"/>
          <a:ext cx="2595137" cy="25951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1642492" y="525597"/>
          <a:ext cx="6350396" cy="25951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Autor: Mgr. Lucie Hamplová</a:t>
          </a:r>
        </a:p>
      </dsp:txBody>
      <dsp:txXfrm>
        <a:off x="1642492" y="525597"/>
        <a:ext cx="6350396" cy="525597"/>
      </dsp:txXfrm>
    </dsp:sp>
    <dsp:sp modelId="{902074E1-B931-4618-97F1-FADBE82E9C3C}">
      <dsp:nvSpPr>
        <dsp:cNvPr id="0" name=""/>
        <dsp:cNvSpPr/>
      </dsp:nvSpPr>
      <dsp:spPr>
        <a:xfrm>
          <a:off x="689846" y="1051194"/>
          <a:ext cx="1905290" cy="190529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1615375" y="1152137"/>
          <a:ext cx="6350396" cy="19052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VY_32_INOVACE_12_Matematika 8. a 9.r.</a:t>
          </a:r>
          <a:endParaRPr lang="cs-CZ" sz="1800" kern="1200" dirty="0"/>
        </a:p>
      </dsp:txBody>
      <dsp:txXfrm>
        <a:off x="1615375" y="1152137"/>
        <a:ext cx="6350396" cy="525597"/>
      </dsp:txXfrm>
    </dsp:sp>
    <dsp:sp modelId="{648967D3-ED80-4214-8D87-4E7012561E4A}">
      <dsp:nvSpPr>
        <dsp:cNvPr id="0" name=""/>
        <dsp:cNvSpPr/>
      </dsp:nvSpPr>
      <dsp:spPr>
        <a:xfrm>
          <a:off x="1034769" y="1576792"/>
          <a:ext cx="1215444" cy="121544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1642492" y="1725003"/>
          <a:ext cx="6350396" cy="12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Nejmenší </a:t>
          </a:r>
          <a:r>
            <a:rPr lang="cs-CZ" sz="1800" kern="1200" dirty="0" err="1" smtClean="0"/>
            <a:t>spol.násobek</a:t>
          </a:r>
          <a:r>
            <a:rPr lang="cs-CZ" sz="1800" kern="1200" dirty="0" smtClean="0"/>
            <a:t> dvou a více výrazů</a:t>
          </a:r>
          <a:endParaRPr lang="cs-CZ" sz="1800" kern="1200" dirty="0"/>
        </a:p>
      </dsp:txBody>
      <dsp:txXfrm>
        <a:off x="1642492" y="1725003"/>
        <a:ext cx="6350396" cy="525597"/>
      </dsp:txXfrm>
    </dsp:sp>
    <dsp:sp modelId="{6821E7C9-5E4B-45FA-8F82-01E6F26FAA25}">
      <dsp:nvSpPr>
        <dsp:cNvPr id="0" name=""/>
        <dsp:cNvSpPr/>
      </dsp:nvSpPr>
      <dsp:spPr>
        <a:xfrm>
          <a:off x="1379693" y="2102389"/>
          <a:ext cx="525597" cy="525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1642492" y="2102389"/>
          <a:ext cx="6350396" cy="525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projektu:CZ.1.07/1.4.00/21.1262</a:t>
          </a:r>
        </a:p>
      </dsp:txBody>
      <dsp:txXfrm>
        <a:off x="1642492" y="2102389"/>
        <a:ext cx="6350396" cy="525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E20B-56F8-4529-84B4-901148BFB327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FA848B-D398-47D4-B26B-A378C26627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56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A91442-F079-499B-BA78-E1ECB17F827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772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229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69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314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58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19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6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1759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764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760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211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073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7B472-7E25-4D17-AF43-20B805279F3B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12D57-C6F4-4F3F-9D07-FC501BF0678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12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	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cs-CZ" dirty="0"/>
          </a:p>
          <a:p>
            <a:r>
              <a:rPr lang="cs-CZ" dirty="0"/>
              <a:t>	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 </a:t>
            </a:r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685800"/>
            <a:ext cx="5410200" cy="103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8345950"/>
              </p:ext>
            </p:extLst>
          </p:nvPr>
        </p:nvGraphicFramePr>
        <p:xfrm>
          <a:off x="251520" y="2276872"/>
          <a:ext cx="7992888" cy="328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4954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7100" algn="l"/>
              </a:tabLst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97100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65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a procvičení hledání nejmenších společných násobků dvou a více výrazů.</a:t>
            </a:r>
          </a:p>
          <a:p>
            <a:r>
              <a:rPr lang="cs-CZ" dirty="0" smtClean="0"/>
              <a:t>Zvládnutí tohoto učiva je základem pro sčítání a odčítání lomených výrazů a řešení lineárních rovnic s neznámou ve jmenovateli.</a:t>
            </a:r>
          </a:p>
          <a:p>
            <a:r>
              <a:rPr lang="cs-CZ" dirty="0" smtClean="0"/>
              <a:t>Soutěž mezi žáky, individuální zkoušení, frontální zkoušení formou diktátu, atd.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88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39552" y="1124744"/>
                <a:ext cx="2863284" cy="52629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400" dirty="0" smtClean="0"/>
                  <a:t>n( x, 5x) = </a:t>
                </a:r>
              </a:p>
              <a:p>
                <a:r>
                  <a:rPr lang="cs-CZ" sz="2400" dirty="0"/>
                  <a:t>n</a:t>
                </a:r>
                <a:r>
                  <a:rPr lang="cs-CZ" sz="2400" dirty="0" smtClean="0"/>
                  <a:t>( 7x,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400" dirty="0" smtClean="0"/>
                  <a:t>) =</a:t>
                </a:r>
              </a:p>
              <a:p>
                <a:r>
                  <a:rPr lang="cs-CZ" sz="2400" dirty="0"/>
                  <a:t>n</a:t>
                </a:r>
                <a:r>
                  <a:rPr lang="cs-CZ" sz="24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</a:rPr>
                      <m:t>,</m:t>
                    </m:r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/>
                  <a:t>) =</a:t>
                </a:r>
              </a:p>
              <a:p>
                <a:r>
                  <a:rPr lang="cs-CZ" sz="2400" dirty="0" smtClean="0"/>
                  <a:t>n</a:t>
                </a:r>
                <a:r>
                  <a:rPr lang="en-US" sz="2400" dirty="0" smtClean="0"/>
                  <a:t>[</a:t>
                </a:r>
                <a:r>
                  <a:rPr lang="cs-CZ" sz="2400" dirty="0" smtClean="0"/>
                  <a:t>4(x-1),5(x-1)</a:t>
                </a:r>
                <a:r>
                  <a:rPr lang="en-US" sz="2400" dirty="0" smtClean="0"/>
                  <a:t>]</a:t>
                </a:r>
                <a:r>
                  <a:rPr lang="cs-CZ" sz="2400" dirty="0" smtClean="0"/>
                  <a:t> =</a:t>
                </a:r>
              </a:p>
              <a:p>
                <a:r>
                  <a:rPr lang="cs-CZ" sz="2400" dirty="0" smtClean="0"/>
                  <a:t>n(7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/>
                  <a:t>y,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400" dirty="0" smtClean="0"/>
                  <a:t>) =</a:t>
                </a:r>
              </a:p>
              <a:p>
                <a:endParaRPr lang="cs-CZ" sz="2400" dirty="0"/>
              </a:p>
              <a:p>
                <a:endParaRPr lang="cs-CZ" sz="2400" dirty="0" smtClean="0"/>
              </a:p>
              <a:p>
                <a:endParaRPr lang="cs-CZ" sz="2400" dirty="0"/>
              </a:p>
              <a:p>
                <a:r>
                  <a:rPr lang="cs-CZ" sz="2400" dirty="0" smtClean="0"/>
                  <a:t>n(4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400" dirty="0" smtClean="0"/>
                  <a:t>y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𝑧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400" dirty="0" smtClean="0"/>
                  <a:t>,6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𝑥𝑦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𝑧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cs-CZ" sz="2400" dirty="0" smtClean="0"/>
                  <a:t>) =</a:t>
                </a:r>
              </a:p>
              <a:p>
                <a:r>
                  <a:rPr lang="cs-CZ" sz="2400" dirty="0" smtClean="0"/>
                  <a:t>n(x-y, y-x) =</a:t>
                </a:r>
              </a:p>
              <a:p>
                <a:r>
                  <a:rPr lang="cs-CZ" sz="2400" dirty="0" smtClean="0"/>
                  <a:t>n(</a:t>
                </a:r>
                <a:r>
                  <a:rPr lang="cs-CZ" sz="2400" dirty="0" err="1" smtClean="0"/>
                  <a:t>x+y</a:t>
                </a:r>
                <a:r>
                  <a:rPr lang="cs-CZ" sz="2400" dirty="0" smtClean="0"/>
                  <a:t>, x-y)=</a:t>
                </a:r>
              </a:p>
              <a:p>
                <a:r>
                  <a:rPr lang="cs-CZ" sz="2400" dirty="0" smtClean="0"/>
                  <a:t>n</a:t>
                </a:r>
                <a:r>
                  <a:rPr lang="en-US" sz="2400" dirty="0" smtClean="0"/>
                  <a:t>[</a:t>
                </a:r>
                <a:r>
                  <a:rPr lang="cs-CZ" sz="2400" dirty="0" smtClean="0"/>
                  <a:t>(x + y),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0" i="1" smtClean="0">
                            <a:latin typeface="Cambria Math"/>
                          </a:rPr>
                          <m:t>(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400" b="0" i="1" smtClean="0">
                            <a:latin typeface="Cambria Math"/>
                          </a:rPr>
                          <m:t>+</m:t>
                        </m:r>
                        <m:r>
                          <a:rPr lang="cs-CZ" sz="24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4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400" b="0" i="0" smtClean="0">
                        <a:latin typeface="Cambria Math"/>
                      </a:rPr>
                      <m:t>]</m:t>
                    </m:r>
                  </m:oMath>
                </a14:m>
                <a:r>
                  <a:rPr lang="cs-CZ" sz="2400" dirty="0" smtClean="0"/>
                  <a:t> =</a:t>
                </a:r>
              </a:p>
              <a:p>
                <a:r>
                  <a:rPr lang="cs-CZ" sz="2400" dirty="0" smtClean="0"/>
                  <a:t>n</a:t>
                </a:r>
                <a:r>
                  <a:rPr lang="en-US" sz="2400" dirty="0" smtClean="0"/>
                  <a:t>[4</a:t>
                </a:r>
                <a:r>
                  <a:rPr lang="cs-CZ" sz="2400" dirty="0" smtClean="0"/>
                  <a:t>(x – 1), x( x – 1) </a:t>
                </a:r>
                <a:r>
                  <a:rPr lang="en-US" sz="2400" dirty="0" smtClean="0"/>
                  <a:t>] </a:t>
                </a:r>
                <a:r>
                  <a:rPr lang="cs-CZ" sz="2400" dirty="0" smtClean="0"/>
                  <a:t>=</a:t>
                </a:r>
              </a:p>
              <a:p>
                <a:endParaRPr lang="cs-CZ" sz="2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1124744"/>
                <a:ext cx="2863284" cy="5262979"/>
              </a:xfrm>
              <a:prstGeom prst="rect">
                <a:avLst/>
              </a:prstGeom>
              <a:blipFill rotWithShape="1">
                <a:blip r:embed="rId2"/>
                <a:stretch>
                  <a:fillRect l="-3412" t="-927" r="-23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1107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61612" y="404664"/>
                <a:ext cx="4952510" cy="6124754"/>
              </a:xfrm>
              <a:prstGeom prst="rect">
                <a:avLst/>
              </a:prstGeom>
              <a:solidFill>
                <a:schemeClr val="accent6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n( x, 5x) =  5x</a:t>
                </a:r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( 7x,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) = 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𝑦</m:t>
                    </m:r>
                    <m:r>
                      <a:rPr lang="cs-CZ" sz="2800" b="0" i="1" smtClean="0">
                        <a:latin typeface="Cambria Math"/>
                      </a:rPr>
                      <m:t>,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 =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[</a:t>
                </a:r>
                <a:r>
                  <a:rPr lang="cs-CZ" sz="2800" dirty="0" smtClean="0"/>
                  <a:t>4(x-1),5(x-1)</a:t>
                </a:r>
                <a:r>
                  <a:rPr lang="en-US" sz="2800" dirty="0" smtClean="0"/>
                  <a:t>]</a:t>
                </a:r>
                <a:r>
                  <a:rPr lang="cs-CZ" sz="2800" dirty="0" smtClean="0"/>
                  <a:t> = 20( x – 1 )</a:t>
                </a:r>
              </a:p>
              <a:p>
                <a:r>
                  <a:rPr lang="cs-CZ" sz="2800" dirty="0" smtClean="0"/>
                  <a:t>n(7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y,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 = 21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endParaRPr lang="cs-CZ" sz="2800" dirty="0"/>
              </a:p>
              <a:p>
                <a:endParaRPr lang="cs-CZ" sz="2800" dirty="0" smtClean="0"/>
              </a:p>
              <a:p>
                <a:endParaRPr lang="cs-CZ" sz="2800" dirty="0"/>
              </a:p>
              <a:p>
                <a:r>
                  <a:rPr lang="cs-CZ" sz="2800" dirty="0" smtClean="0"/>
                  <a:t>n(4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y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𝑧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,6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𝑧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r>
                  <a:rPr lang="cs-CZ" sz="2800" dirty="0" smtClean="0"/>
                  <a:t>) = 12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𝑧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4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cs-CZ" sz="2800" dirty="0" smtClean="0"/>
                  <a:t>n(x-y, y-x) = ( x – y )</a:t>
                </a:r>
              </a:p>
              <a:p>
                <a:r>
                  <a:rPr lang="cs-CZ" sz="2800" dirty="0" smtClean="0"/>
                  <a:t>n(</a:t>
                </a:r>
                <a:r>
                  <a:rPr lang="cs-CZ" sz="2800" dirty="0" err="1" smtClean="0"/>
                  <a:t>x+y</a:t>
                </a:r>
                <a:r>
                  <a:rPr lang="cs-CZ" sz="2800" dirty="0" smtClean="0"/>
                  <a:t>, x-y)=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2 </m:t>
                        </m:r>
                      </m:sup>
                    </m:sSup>
                  </m:oMath>
                </a14:m>
                <a:r>
                  <a:rPr lang="cs-CZ" sz="2800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[</a:t>
                </a:r>
                <a:r>
                  <a:rPr lang="cs-CZ" sz="2800" dirty="0" smtClean="0"/>
                  <a:t>(x + y),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sz="2800" b="0" i="0" smtClean="0">
                        <a:latin typeface="Cambria Math"/>
                      </a:rPr>
                      <m:t>]</m:t>
                    </m:r>
                  </m:oMath>
                </a14:m>
                <a:r>
                  <a:rPr lang="cs-CZ" sz="2800" dirty="0" smtClean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[4</a:t>
                </a:r>
                <a:r>
                  <a:rPr lang="cs-CZ" sz="2800" dirty="0" smtClean="0"/>
                  <a:t>(x – 1), x( x – 1) </a:t>
                </a:r>
                <a:r>
                  <a:rPr lang="en-US" sz="2800" dirty="0" smtClean="0"/>
                  <a:t>] </a:t>
                </a:r>
                <a:r>
                  <a:rPr lang="cs-CZ" sz="2800" dirty="0" smtClean="0"/>
                  <a:t>= 4x( x – 1 )</a:t>
                </a:r>
              </a:p>
              <a:p>
                <a:endParaRPr lang="cs-CZ" sz="28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612" y="404664"/>
                <a:ext cx="4952510" cy="6124754"/>
              </a:xfrm>
              <a:prstGeom prst="rect">
                <a:avLst/>
              </a:prstGeom>
              <a:blipFill rotWithShape="1">
                <a:blip r:embed="rId2"/>
                <a:stretch>
                  <a:fillRect l="-2460" t="-8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2223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755576" y="908720"/>
                <a:ext cx="6276142" cy="56938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n ( </a:t>
                </a:r>
                <a:r>
                  <a:rPr lang="cs-CZ" sz="2800" dirty="0" err="1" smtClean="0"/>
                  <a:t>xz</a:t>
                </a:r>
                <a:r>
                  <a:rPr lang="cs-CZ" sz="2800" dirty="0" smtClean="0"/>
                  <a:t>, </a:t>
                </a:r>
                <a:r>
                  <a:rPr lang="cs-CZ" sz="2800" dirty="0" err="1" smtClean="0"/>
                  <a:t>yz</a:t>
                </a:r>
                <a:r>
                  <a:rPr lang="cs-CZ" sz="2800" dirty="0" smtClean="0"/>
                  <a:t> ) =</a:t>
                </a:r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</a:t>
                </a:r>
                <a:r>
                  <a:rPr lang="en-US" sz="2800" dirty="0" smtClean="0"/>
                  <a:t>[</a:t>
                </a:r>
                <a:r>
                  <a:rPr lang="cs-CZ" sz="2800" dirty="0" smtClean="0"/>
                  <a:t> 4(y – 3), 3(y + 3)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( x, y, z ) =</a:t>
                </a:r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 [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]</m:t>
                    </m:r>
                  </m:oMath>
                </a14:m>
                <a:r>
                  <a:rPr lang="en-US" sz="2800" dirty="0" smtClean="0"/>
                  <a:t> </a:t>
                </a:r>
                <a:r>
                  <a:rPr lang="cs-CZ" sz="2800" dirty="0" smtClean="0"/>
                  <a:t>=</a:t>
                </a:r>
              </a:p>
              <a:p>
                <a:r>
                  <a:rPr lang="en-US" sz="2800" dirty="0" smtClean="0"/>
                  <a:t>n [ </a:t>
                </a:r>
                <a:r>
                  <a:rPr lang="cs-CZ" sz="2800" dirty="0" smtClean="0"/>
                  <a:t>5(x – 3), 2(x + 3)</a:t>
                </a:r>
                <a:r>
                  <a:rPr lang="en-US" sz="2800" dirty="0" smtClean="0"/>
                  <a:t>] </a:t>
                </a:r>
                <a:r>
                  <a:rPr lang="cs-CZ" sz="2800" dirty="0" smtClean="0"/>
                  <a:t>=</a:t>
                </a:r>
              </a:p>
              <a:p>
                <a:endParaRPr lang="cs-CZ" sz="2800" dirty="0"/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,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 [</a:t>
                </a:r>
                <a:r>
                  <a:rPr lang="cs-CZ" sz="2800" dirty="0" smtClean="0"/>
                  <a:t> ( x – 3 ), ( x + 3 ),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- 9)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+ 6x),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+ 12x + 36)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 smtClean="0"/>
                  <a:t>n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</m:oMath>
                </a14:m>
                <a:r>
                  <a:rPr lang="cs-CZ" sz="2800" dirty="0" smtClean="0"/>
                  <a:t> ( x + 4) ,( 4 – x 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:r>
                  <a:rPr lang="cs-CZ" sz="2800" dirty="0" smtClean="0"/>
                  <a:t>16)</a:t>
                </a:r>
                <a:r>
                  <a:rPr lang="en-US" sz="2800" dirty="0" smtClean="0"/>
                  <a:t>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 smtClean="0"/>
                  <a:t>n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,</a:t>
                </a:r>
                <a:r>
                  <a:rPr lang="en-US" sz="2800" dirty="0" smtClean="0"/>
                  <a:t> </a:t>
                </a:r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- 2xy  + 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 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 smtClean="0"/>
                  <a:t>    </a:t>
                </a:r>
              </a:p>
              <a:p>
                <a:r>
                  <a:rPr lang="cs-CZ" sz="2800" dirty="0" smtClean="0"/>
                  <a:t> </a:t>
                </a:r>
                <a:endParaRPr lang="cs-CZ" sz="28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908720"/>
                <a:ext cx="6276142" cy="5693866"/>
              </a:xfrm>
              <a:prstGeom prst="rect">
                <a:avLst/>
              </a:prstGeom>
              <a:blipFill rotWithShape="1">
                <a:blip r:embed="rId2"/>
                <a:stretch>
                  <a:fillRect l="-2041" t="-964" r="-10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12506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755576" y="908720"/>
                <a:ext cx="6429261" cy="575542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cs-CZ" sz="2800" dirty="0" smtClean="0"/>
                  <a:t>n ( </a:t>
                </a:r>
                <a:r>
                  <a:rPr lang="cs-CZ" sz="2800" dirty="0" err="1" smtClean="0"/>
                  <a:t>xz</a:t>
                </a:r>
                <a:r>
                  <a:rPr lang="cs-CZ" sz="2800" dirty="0" smtClean="0"/>
                  <a:t>, </a:t>
                </a:r>
                <a:r>
                  <a:rPr lang="cs-CZ" sz="2800" dirty="0" err="1" smtClean="0"/>
                  <a:t>yz</a:t>
                </a:r>
                <a:r>
                  <a:rPr lang="cs-CZ" sz="2800" dirty="0" smtClean="0"/>
                  <a:t> ) = </a:t>
                </a:r>
                <a:r>
                  <a:rPr lang="cs-CZ" sz="2800" dirty="0" err="1" smtClean="0"/>
                  <a:t>xyz</a:t>
                </a:r>
                <a:endParaRPr lang="cs-CZ" sz="2800" dirty="0" smtClean="0"/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</a:t>
                </a:r>
                <a:r>
                  <a:rPr lang="en-US" sz="2800" dirty="0" smtClean="0"/>
                  <a:t>[</a:t>
                </a:r>
                <a:r>
                  <a:rPr lang="cs-CZ" sz="2800" dirty="0" smtClean="0"/>
                  <a:t> 4(y – 3), 3(y + 3)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 12(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dirty="0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</a:t>
                </a:r>
                <a:r>
                  <a:rPr lang="en-US" sz="2800" dirty="0" smtClean="0"/>
                  <a:t> </a:t>
                </a:r>
                <a:endParaRPr lang="cs-CZ" sz="2800" dirty="0" smtClean="0"/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( x, y, z ) = </a:t>
                </a:r>
                <a:r>
                  <a:rPr lang="cs-CZ" sz="2800" dirty="0" err="1" smtClean="0"/>
                  <a:t>xyz</a:t>
                </a:r>
                <a:endParaRPr lang="cs-CZ" sz="2800" dirty="0" smtClean="0"/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 [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]</m:t>
                    </m:r>
                  </m:oMath>
                </a14:m>
                <a:r>
                  <a:rPr lang="en-US" sz="2800" dirty="0" smtClean="0"/>
                  <a:t> </a:t>
                </a:r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en-US" sz="2800" dirty="0" smtClean="0"/>
                  <a:t>n [ </a:t>
                </a:r>
                <a:r>
                  <a:rPr lang="cs-CZ" sz="2800" dirty="0" smtClean="0"/>
                  <a:t>5(x – 3), 2(x + 3)</a:t>
                </a:r>
                <a:r>
                  <a:rPr lang="en-US" sz="2800" dirty="0" smtClean="0"/>
                  <a:t>] </a:t>
                </a:r>
                <a:r>
                  <a:rPr lang="cs-CZ" sz="2800" dirty="0" smtClean="0"/>
                  <a:t>= 10(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- 9 </a:t>
                </a:r>
                <a:r>
                  <a:rPr lang="cs-CZ" sz="3200" dirty="0" smtClean="0"/>
                  <a:t>)</a:t>
                </a:r>
                <a:endParaRPr lang="cs-CZ" sz="2800" dirty="0" smtClean="0"/>
              </a:p>
              <a:p>
                <a:endParaRPr lang="cs-CZ" sz="2800" dirty="0"/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,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] </a:t>
                </a:r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.</a:t>
                </a:r>
                <a:r>
                  <a:rPr lang="en-US" sz="2800" dirty="0" smtClean="0"/>
                  <a:t> </a:t>
                </a:r>
                <a:r>
                  <a:rPr lang="cs-CZ" sz="2800" dirty="0" smtClean="0"/>
                  <a:t>(x – y)</a:t>
                </a:r>
              </a:p>
              <a:p>
                <a:r>
                  <a:rPr lang="cs-CZ" sz="2800" dirty="0" smtClean="0"/>
                  <a:t>n</a:t>
                </a:r>
                <a:r>
                  <a:rPr lang="en-US" sz="2800" dirty="0" smtClean="0"/>
                  <a:t> [</a:t>
                </a:r>
                <a:r>
                  <a:rPr lang="cs-CZ" sz="2800" dirty="0" smtClean="0"/>
                  <a:t> ( x – 3 ), ( x + 3 ),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- 9)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- 9</a:t>
                </a:r>
              </a:p>
              <a:p>
                <a:r>
                  <a:rPr lang="cs-CZ" sz="2800" dirty="0"/>
                  <a:t>n</a:t>
                </a:r>
                <a:r>
                  <a:rPr lang="cs-CZ" sz="2800" dirty="0" smtClean="0"/>
                  <a:t>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+ 6x),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+ 12x + 36)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 x.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+6)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lang="cs-CZ" sz="2800" dirty="0" smtClean="0"/>
              </a:p>
              <a:p>
                <a:r>
                  <a:rPr lang="cs-CZ" sz="2800" dirty="0" smtClean="0"/>
                  <a:t>n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</m:oMath>
                </a14:m>
                <a:r>
                  <a:rPr lang="cs-CZ" sz="2800" dirty="0" smtClean="0"/>
                  <a:t> ( x + 4) ,( 4 – x 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:r>
                  <a:rPr lang="cs-CZ" sz="2800" dirty="0" smtClean="0"/>
                  <a:t>16)</a:t>
                </a:r>
                <a:r>
                  <a:rPr lang="en-US" sz="2800" dirty="0" smtClean="0"/>
                  <a:t>] </a:t>
                </a:r>
                <a:r>
                  <a:rPr lang="cs-CZ" sz="2800" dirty="0" smtClean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:r>
                  <a:rPr lang="cs-CZ" sz="2800" dirty="0" smtClean="0"/>
                  <a:t>16</a:t>
                </a:r>
              </a:p>
              <a:p>
                <a:r>
                  <a:rPr lang="cs-CZ" sz="2800" dirty="0" smtClean="0"/>
                  <a:t>n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/>
                      </a:rPr>
                      <m:t>[</m:t>
                    </m:r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,</a:t>
                </a:r>
                <a:r>
                  <a:rPr lang="en-US" sz="2800" dirty="0" smtClean="0"/>
                  <a:t> </a:t>
                </a:r>
                <a:r>
                  <a:rPr lang="cs-CZ" sz="2800" dirty="0" smtClean="0"/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- 2xy  + </a:t>
                </a:r>
                <a:r>
                  <a:rPr lang="en-US" sz="2800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),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𝑦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) </a:t>
                </a:r>
                <a:r>
                  <a:rPr lang="en-US" sz="2800" dirty="0" smtClean="0"/>
                  <a:t> ] </a:t>
                </a:r>
                <a:r>
                  <a:rPr lang="cs-CZ" sz="2800" dirty="0" smtClean="0"/>
                  <a:t>=</a:t>
                </a:r>
              </a:p>
              <a:p>
                <a:r>
                  <a:rPr lang="cs-CZ" sz="2800" dirty="0" smtClean="0"/>
                  <a:t>   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0" i="1" smtClean="0">
                            <a:latin typeface="Cambria Math"/>
                          </a:rPr>
                          <m:t>(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)</m:t>
                        </m:r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800" dirty="0" smtClean="0"/>
                  <a:t> </a:t>
                </a:r>
              </a:p>
              <a:p>
                <a:r>
                  <a:rPr lang="cs-CZ" sz="2800" dirty="0" smtClean="0"/>
                  <a:t> </a:t>
                </a:r>
                <a:endParaRPr lang="cs-CZ" sz="28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908720"/>
                <a:ext cx="6429261" cy="5755422"/>
              </a:xfrm>
              <a:prstGeom prst="rect">
                <a:avLst/>
              </a:prstGeom>
              <a:blipFill rotWithShape="1">
                <a:blip r:embed="rId2"/>
                <a:stretch>
                  <a:fillRect l="-1991" t="-9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412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Citace: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Veškerý text je tvořen autorem materiálu.</a:t>
            </a:r>
          </a:p>
          <a:p>
            <a:r>
              <a:rPr lang="cs-CZ" dirty="0" smtClean="0"/>
              <a:t>Dne: 18. 11. 2012.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09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875</Words>
  <Application>Microsoft Office PowerPoint</Application>
  <PresentationFormat>Předvádění na obrazovce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                   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Citace: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                  </dc:title>
  <dc:creator>08H7</dc:creator>
  <cp:lastModifiedBy>08DR</cp:lastModifiedBy>
  <cp:revision>15</cp:revision>
  <dcterms:created xsi:type="dcterms:W3CDTF">2012-11-18T19:20:31Z</dcterms:created>
  <dcterms:modified xsi:type="dcterms:W3CDTF">2012-12-18T18:02:33Z</dcterms:modified>
</cp:coreProperties>
</file>