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8" r:id="rId2"/>
    <p:sldId id="256" r:id="rId3"/>
    <p:sldId id="257" r:id="rId4"/>
    <p:sldId id="261" r:id="rId5"/>
    <p:sldId id="259" r:id="rId6"/>
    <p:sldId id="260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E5EEB04-2A17-4577-A4AD-0EBB42347646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6B9D2A4-705E-4BF8-BF6C-4EA80BC246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3316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9B216B-2399-47F0-9992-316B41BD40A4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D87B3C-B892-4B9E-BC57-ECD6CA9DDE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80E9C5-675E-482D-B1EF-E740BB48277E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2DB06A-3833-4DB5-861F-4462358D4A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B8079F-50BE-41E6-9BEA-CD3F17B87076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BDCA94-8F6D-4B45-AD0C-F270EB49A3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5E2226-EBEA-4C55-9292-F2212D67A67D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F2E85F-8A7F-4458-9CE0-74F5E83373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A9A9A4-026C-4F41-AE73-BAAB842E5A59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7D79BB-3170-4345-96A1-C969159C6F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499177-AF83-4E33-89CD-842663A27092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0CDD5-65BA-4B25-B947-C10DB018F7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48DC36-B1AA-4A44-8DA0-3F15E3CA65D9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C33972-348B-4317-85BB-47D65D96F0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CE834B-5D51-43F4-9D65-A7BDC2074835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525BF8-04E8-42EA-8B4A-F8359935D8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6BDEEA-6D1F-46D6-A92A-4AFB1D724620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A77BD8-F0F2-462F-A43C-8A4CA52708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4AFE1-7F4D-4C06-9E28-4DDF54F1AEF9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EFEEFB-ED9D-4B9F-BE68-896E0165A1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16428-EDBD-49F4-9B12-21EBB07A4F82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8AC772-ADB0-4F14-8F48-769CA5A41D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6ECE3FD-3CA9-4864-B7D6-C35C318627EC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63AC153-1AE1-4CC0-BF52-C8AB9CB1D1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Technické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Teplotní součástky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Lineární součástky elektronických obvodů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Miroslav Široký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únor 2013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OPVK_1.5_DUM_III/2_TAP3_SR006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09VYSTUPY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VY_32_INOVACE_TAP3_SR006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ahoma" pitchFamily="34" charset="0"/>
                        </a:rPr>
                        <a:t>Teplotní součástky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– princip, vlastnosti a využití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785813" y="-214313"/>
            <a:ext cx="7629525" cy="1470026"/>
          </a:xfrm>
        </p:spPr>
        <p:txBody>
          <a:bodyPr/>
          <a:lstStyle/>
          <a:p>
            <a:r>
              <a:rPr lang="cs-CZ" smtClean="0"/>
              <a:t>Teplotní součástky</a:t>
            </a:r>
          </a:p>
        </p:txBody>
      </p:sp>
      <p:sp>
        <p:nvSpPr>
          <p:cNvPr id="3075" name="Podnadpis 2"/>
          <p:cNvSpPr>
            <a:spLocks noGrp="1"/>
          </p:cNvSpPr>
          <p:nvPr>
            <p:ph type="subTitle" idx="1"/>
          </p:nvPr>
        </p:nvSpPr>
        <p:spPr>
          <a:xfrm>
            <a:off x="785813" y="1071563"/>
            <a:ext cx="7643812" cy="5500687"/>
          </a:xfrm>
        </p:spPr>
        <p:txBody>
          <a:bodyPr/>
          <a:lstStyle/>
          <a:p>
            <a:pPr marL="514350" indent="-514350" algn="l">
              <a:buFont typeface="Arial" charset="0"/>
              <a:buAutoNum type="arabicParenR"/>
            </a:pPr>
            <a:r>
              <a:rPr lang="cs-CZ" i="1" smtClean="0">
                <a:solidFill>
                  <a:schemeClr val="tx1"/>
                </a:solidFill>
              </a:rPr>
              <a:t>Termistor</a:t>
            </a:r>
          </a:p>
          <a:p>
            <a:pPr marL="514350" indent="-514350" algn="l">
              <a:buFont typeface="Arial" charset="0"/>
              <a:buChar char="•"/>
            </a:pPr>
            <a:r>
              <a:rPr lang="cs-CZ" smtClean="0">
                <a:solidFill>
                  <a:schemeClr val="tx1"/>
                </a:solidFill>
              </a:rPr>
              <a:t>Elektrotechnická součástka, jejíž elektrický odpor je závislý na teplotě</a:t>
            </a:r>
          </a:p>
          <a:p>
            <a:pPr marL="514350" indent="-514350" algn="l">
              <a:buFont typeface="Arial" charset="0"/>
              <a:buChar char="•"/>
            </a:pPr>
            <a:r>
              <a:rPr lang="cs-CZ" smtClean="0">
                <a:solidFill>
                  <a:schemeClr val="tx1"/>
                </a:solidFill>
              </a:rPr>
              <a:t>Dva druhy termistorů - </a:t>
            </a:r>
            <a:r>
              <a:rPr lang="cs-CZ" i="1" smtClean="0">
                <a:solidFill>
                  <a:schemeClr val="tx1"/>
                </a:solidFill>
              </a:rPr>
              <a:t>NTC</a:t>
            </a:r>
            <a:r>
              <a:rPr lang="cs-CZ" smtClean="0">
                <a:solidFill>
                  <a:schemeClr val="tx1"/>
                </a:solidFill>
              </a:rPr>
              <a:t> a </a:t>
            </a:r>
            <a:r>
              <a:rPr lang="cs-CZ" i="1" smtClean="0">
                <a:solidFill>
                  <a:schemeClr val="tx1"/>
                </a:solidFill>
              </a:rPr>
              <a:t>PTC</a:t>
            </a:r>
            <a:r>
              <a:rPr lang="cs-CZ" smtClean="0">
                <a:solidFill>
                  <a:schemeClr val="tx1"/>
                </a:solidFill>
              </a:rPr>
              <a:t> termistor</a:t>
            </a:r>
          </a:p>
          <a:p>
            <a:pPr marL="514350" indent="-514350" algn="l">
              <a:buFont typeface="Arial" charset="0"/>
              <a:buAutoNum type="alphaLcParenR"/>
            </a:pPr>
            <a:r>
              <a:rPr lang="cs-CZ" b="1" smtClean="0">
                <a:solidFill>
                  <a:schemeClr val="tx1"/>
                </a:solidFill>
              </a:rPr>
              <a:t>NTC- </a:t>
            </a:r>
            <a:r>
              <a:rPr lang="cs-CZ" smtClean="0">
                <a:solidFill>
                  <a:schemeClr val="tx1"/>
                </a:solidFill>
              </a:rPr>
              <a:t>zahřátím termisoru odpor klesá</a:t>
            </a:r>
          </a:p>
          <a:p>
            <a:pPr marL="514350" indent="-514350" algn="l">
              <a:buFont typeface="Arial" charset="0"/>
              <a:buAutoNum type="alphaLcParenR"/>
            </a:pPr>
            <a:r>
              <a:rPr lang="cs-CZ" b="1" smtClean="0">
                <a:solidFill>
                  <a:schemeClr val="tx1"/>
                </a:solidFill>
              </a:rPr>
              <a:t>PTC- </a:t>
            </a:r>
            <a:r>
              <a:rPr lang="cs-CZ" smtClean="0">
                <a:solidFill>
                  <a:schemeClr val="tx1"/>
                </a:solidFill>
              </a:rPr>
              <a:t>zahřátím termistoru odpor roste</a:t>
            </a:r>
            <a:endParaRPr lang="cs-CZ" b="1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500063" y="0"/>
            <a:ext cx="8229600" cy="1143000"/>
          </a:xfrm>
        </p:spPr>
        <p:txBody>
          <a:bodyPr/>
          <a:lstStyle/>
          <a:p>
            <a:r>
              <a:rPr lang="cs-CZ" smtClean="0"/>
              <a:t>Použití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785813" y="1071563"/>
            <a:ext cx="7900987" cy="5054600"/>
          </a:xfrm>
        </p:spPr>
        <p:txBody>
          <a:bodyPr/>
          <a:lstStyle/>
          <a:p>
            <a:r>
              <a:rPr lang="cs-CZ" smtClean="0"/>
              <a:t>NTC termistor se používá jako teplotní čidlo</a:t>
            </a:r>
          </a:p>
          <a:p>
            <a:r>
              <a:rPr lang="cs-CZ" smtClean="0"/>
              <a:t>PTC termistor lze využít k omezení proudu obvodem, kdy průchod většího množství proudu vyvolá ohřátí součástky, které má díky tomu vyšší odpor.</a:t>
            </a:r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  <a:r>
              <a:rPr lang="en-US" smtClean="0"/>
              <a:t>[1]</a:t>
            </a: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  <a:r>
              <a:rPr lang="cs-CZ" i="1" smtClean="0"/>
              <a:t>Schématická značka:</a:t>
            </a:r>
          </a:p>
        </p:txBody>
      </p:sp>
      <p:pic>
        <p:nvPicPr>
          <p:cNvPr id="4100" name="Obrázek 3" descr="termistor3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5072063"/>
            <a:ext cx="2143125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termistor2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57158" y="285728"/>
            <a:ext cx="2955926" cy="2955926"/>
          </a:xfrm>
          <a:effectLst>
            <a:softEdge rad="112500"/>
          </a:effectLst>
        </p:spPr>
      </p:pic>
      <p:pic>
        <p:nvPicPr>
          <p:cNvPr id="5123" name="Obrázek 4" descr="termistor23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5" y="285750"/>
            <a:ext cx="3524250" cy="264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4" name="Obdélník 5"/>
          <p:cNvSpPr>
            <a:spLocks noChangeArrowheads="1"/>
          </p:cNvSpPr>
          <p:nvPr/>
        </p:nvSpPr>
        <p:spPr bwMode="auto">
          <a:xfrm>
            <a:off x="428625" y="3286125"/>
            <a:ext cx="4429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>
                <a:latin typeface="Calibri" pitchFamily="34" charset="0"/>
              </a:rPr>
              <a:t>[2]</a:t>
            </a:r>
            <a:endParaRPr lang="cs-CZ">
              <a:latin typeface="Calibri" pitchFamily="34" charset="0"/>
            </a:endParaRPr>
          </a:p>
        </p:txBody>
      </p:sp>
      <p:sp>
        <p:nvSpPr>
          <p:cNvPr id="5125" name="Obdélník 6"/>
          <p:cNvSpPr>
            <a:spLocks noChangeArrowheads="1"/>
          </p:cNvSpPr>
          <p:nvPr/>
        </p:nvSpPr>
        <p:spPr bwMode="auto">
          <a:xfrm>
            <a:off x="6143625" y="3214688"/>
            <a:ext cx="4429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>
                <a:latin typeface="Calibri" pitchFamily="34" charset="0"/>
              </a:rPr>
              <a:t>[3]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1"/>
          </p:nvPr>
        </p:nvSpPr>
        <p:spPr>
          <a:xfrm>
            <a:off x="857250" y="285750"/>
            <a:ext cx="7829550" cy="584041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i="1" dirty="0" smtClean="0"/>
              <a:t>2) </a:t>
            </a:r>
            <a:r>
              <a:rPr lang="cs-CZ" i="1" dirty="0" err="1" smtClean="0"/>
              <a:t>Pozistor</a:t>
            </a:r>
            <a:endParaRPr lang="cs-CZ" i="1" dirty="0" smtClean="0"/>
          </a:p>
          <a:p>
            <a:r>
              <a:rPr lang="cs-CZ" dirty="0" smtClean="0"/>
              <a:t>dvoupólová elektrická součástka</a:t>
            </a:r>
          </a:p>
          <a:p>
            <a:r>
              <a:rPr lang="cs-CZ" dirty="0" smtClean="0"/>
              <a:t>Jedná se o typ termistoru s pozitivní teplotní závislostí (tzn. s rostoucí teplotou roste odpor)</a:t>
            </a:r>
          </a:p>
          <a:p>
            <a:pPr>
              <a:buFont typeface="Arial" charset="0"/>
              <a:buNone/>
            </a:pPr>
            <a:r>
              <a:rPr lang="cs-CZ" dirty="0" smtClean="0"/>
              <a:t>	</a:t>
            </a:r>
            <a:r>
              <a:rPr lang="cs-CZ" i="1" dirty="0" err="1" smtClean="0"/>
              <a:t>Schématická</a:t>
            </a:r>
            <a:r>
              <a:rPr lang="cs-CZ" i="1" dirty="0" smtClean="0"/>
              <a:t> značka:</a:t>
            </a:r>
            <a:endParaRPr lang="cs-CZ" dirty="0" smtClean="0"/>
          </a:p>
          <a:p>
            <a:pPr>
              <a:buFont typeface="Arial" charset="0"/>
              <a:buNone/>
            </a:pPr>
            <a:endParaRPr lang="cs-CZ" i="1" dirty="0" smtClean="0"/>
          </a:p>
          <a:p>
            <a:pPr>
              <a:buFont typeface="Arial" charset="0"/>
              <a:buNone/>
            </a:pPr>
            <a:endParaRPr lang="cs-CZ" i="1" dirty="0" smtClean="0"/>
          </a:p>
        </p:txBody>
      </p:sp>
      <p:pic>
        <p:nvPicPr>
          <p:cNvPr id="6147" name="Obrázek 3" descr="zn-pozistor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313" y="3714750"/>
            <a:ext cx="2143125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28625" y="0"/>
            <a:ext cx="8229600" cy="1143000"/>
          </a:xfrm>
        </p:spPr>
        <p:txBody>
          <a:bodyPr/>
          <a:lstStyle/>
          <a:p>
            <a:r>
              <a:rPr lang="cs-CZ" smtClean="0"/>
              <a:t>Použití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857250" y="1071563"/>
            <a:ext cx="7829550" cy="5054600"/>
          </a:xfrm>
        </p:spPr>
        <p:txBody>
          <a:bodyPr/>
          <a:lstStyle/>
          <a:p>
            <a:r>
              <a:rPr lang="cs-CZ" smtClean="0"/>
              <a:t>Kvůli své strmosti teplotní závislosti se pozistory používají i jako vratné tepelné pojistky</a:t>
            </a:r>
          </a:p>
          <a:p>
            <a:r>
              <a:rPr lang="cs-CZ" smtClean="0"/>
              <a:t>Další využití mají v odmagnetovacím obvodu barevných obrazovek</a:t>
            </a:r>
          </a:p>
          <a:p>
            <a:r>
              <a:rPr lang="cs-CZ" smtClean="0"/>
              <a:t>ve spínacích obvodech s polovodičovými prvky</a:t>
            </a:r>
          </a:p>
          <a:p>
            <a:r>
              <a:rPr lang="cs-CZ" smtClean="0"/>
              <a:t>čidla teploty</a:t>
            </a:r>
            <a:endParaRPr lang="en-US" smtClean="0"/>
          </a:p>
          <a:p>
            <a:pPr>
              <a:buFont typeface="Arial" charset="0"/>
              <a:buNone/>
            </a:pPr>
            <a:r>
              <a:rPr lang="en-US" smtClean="0"/>
              <a:t>	[4]</a:t>
            </a:r>
            <a:endParaRPr lang="cs-CZ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Zástupný symbol pro obsah 3" descr="pozisto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28688" y="428625"/>
            <a:ext cx="2714625" cy="2714625"/>
          </a:xfrm>
        </p:spPr>
      </p:pic>
      <p:pic>
        <p:nvPicPr>
          <p:cNvPr id="8195" name="Obrázek 4" descr="po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3563" y="428625"/>
            <a:ext cx="2085975" cy="288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6" name="Obdélník 5"/>
          <p:cNvSpPr>
            <a:spLocks noChangeArrowheads="1"/>
          </p:cNvSpPr>
          <p:nvPr/>
        </p:nvSpPr>
        <p:spPr bwMode="auto">
          <a:xfrm>
            <a:off x="1071563" y="2786063"/>
            <a:ext cx="4429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>
                <a:latin typeface="Calibri" pitchFamily="34" charset="0"/>
              </a:rPr>
              <a:t>[5]</a:t>
            </a:r>
            <a:endParaRPr lang="cs-CZ">
              <a:latin typeface="Calibri" pitchFamily="34" charset="0"/>
            </a:endParaRPr>
          </a:p>
        </p:txBody>
      </p:sp>
      <p:sp>
        <p:nvSpPr>
          <p:cNvPr id="8197" name="Obdélník 6"/>
          <p:cNvSpPr>
            <a:spLocks noChangeArrowheads="1"/>
          </p:cNvSpPr>
          <p:nvPr/>
        </p:nvSpPr>
        <p:spPr bwMode="auto">
          <a:xfrm>
            <a:off x="7643813" y="2786063"/>
            <a:ext cx="4429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>
                <a:latin typeface="Calibri" pitchFamily="34" charset="0"/>
              </a:rPr>
              <a:t>[6]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28625" y="0"/>
            <a:ext cx="8229600" cy="1143000"/>
          </a:xfrm>
        </p:spPr>
        <p:txBody>
          <a:bodyPr/>
          <a:lstStyle/>
          <a:p>
            <a:r>
              <a:rPr lang="cs-CZ" smtClean="0"/>
              <a:t>Čidlo Pt 100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25"/>
            <a:ext cx="8229600" cy="5126038"/>
          </a:xfrm>
        </p:spPr>
        <p:txBody>
          <a:bodyPr/>
          <a:lstStyle/>
          <a:p>
            <a:r>
              <a:rPr lang="cs-CZ" dirty="0" smtClean="0"/>
              <a:t>Čidlo PT 100 je tepelné čidlo, které pracuje </a:t>
            </a:r>
            <a:r>
              <a:rPr lang="cs-CZ" dirty="0" smtClean="0"/>
              <a:t>           na </a:t>
            </a:r>
            <a:r>
              <a:rPr lang="cs-CZ" dirty="0" smtClean="0"/>
              <a:t>principu měření elektrického odporu pomocí platinového (</a:t>
            </a:r>
            <a:r>
              <a:rPr lang="cs-CZ" dirty="0" err="1" smtClean="0"/>
              <a:t>Pt</a:t>
            </a:r>
            <a:r>
              <a:rPr lang="cs-CZ" dirty="0" smtClean="0"/>
              <a:t>) kovu. </a:t>
            </a:r>
          </a:p>
          <a:p>
            <a:r>
              <a:rPr lang="cs-CZ" dirty="0" smtClean="0"/>
              <a:t>Čidlo PT 100 může měřit teplotu do 600°C. </a:t>
            </a:r>
          </a:p>
          <a:p>
            <a:r>
              <a:rPr lang="cs-CZ" dirty="0" smtClean="0"/>
              <a:t>Čidlo má vyšší přesnost měření než ostatní typy </a:t>
            </a:r>
            <a:r>
              <a:rPr lang="cs-CZ" dirty="0" err="1" smtClean="0"/>
              <a:t>elektroodporových</a:t>
            </a:r>
            <a:r>
              <a:rPr lang="cs-CZ" dirty="0" smtClean="0"/>
              <a:t> čidel</a:t>
            </a:r>
          </a:p>
          <a:p>
            <a:endParaRPr lang="cs-CZ" dirty="0" smtClean="0"/>
          </a:p>
        </p:txBody>
      </p:sp>
      <p:pic>
        <p:nvPicPr>
          <p:cNvPr id="9220" name="Obrázek 3" descr="pt100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88" y="4429125"/>
            <a:ext cx="1285875" cy="2338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1" name="Obdélník 4"/>
          <p:cNvSpPr>
            <a:spLocks noChangeArrowheads="1"/>
          </p:cNvSpPr>
          <p:nvPr/>
        </p:nvSpPr>
        <p:spPr bwMode="auto">
          <a:xfrm>
            <a:off x="5857875" y="3786188"/>
            <a:ext cx="4429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>
                <a:latin typeface="Calibri" pitchFamily="34" charset="0"/>
              </a:rPr>
              <a:t>[7]</a:t>
            </a:r>
            <a:endParaRPr lang="cs-CZ">
              <a:latin typeface="Calibri" pitchFamily="34" charset="0"/>
            </a:endParaRPr>
          </a:p>
        </p:txBody>
      </p:sp>
      <p:sp>
        <p:nvSpPr>
          <p:cNvPr id="9222" name="Obdélník 5"/>
          <p:cNvSpPr>
            <a:spLocks noChangeArrowheads="1"/>
          </p:cNvSpPr>
          <p:nvPr/>
        </p:nvSpPr>
        <p:spPr bwMode="auto">
          <a:xfrm>
            <a:off x="2071688" y="6286500"/>
            <a:ext cx="4429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>
                <a:latin typeface="Calibri" pitchFamily="34" charset="0"/>
              </a:rPr>
              <a:t>[8]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428625" y="0"/>
            <a:ext cx="8229600" cy="1143000"/>
          </a:xfrm>
        </p:spPr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785813" y="1000125"/>
            <a:ext cx="7900987" cy="5643563"/>
          </a:xfrm>
        </p:spPr>
        <p:txBody>
          <a:bodyPr/>
          <a:lstStyle/>
          <a:p>
            <a:r>
              <a:rPr lang="en-US" sz="1200" smtClean="0"/>
              <a:t>[1]. In: </a:t>
            </a:r>
            <a:r>
              <a:rPr lang="en-US" sz="1200" i="1" smtClean="0"/>
              <a:t>Wikipedia: the free encyclopedia</a:t>
            </a:r>
            <a:r>
              <a:rPr lang="en-US" sz="1200" smtClean="0"/>
              <a:t> [online]. San Francisco (CA): Wikimedia Foundation, 2001- [cit. 2013-02-28]. Dostupné z: http://cs.wikipedia.org/wiki/Termistor </a:t>
            </a:r>
          </a:p>
          <a:p>
            <a:endParaRPr lang="en-US" sz="1200" smtClean="0"/>
          </a:p>
          <a:p>
            <a:r>
              <a:rPr lang="it-IT" sz="1200" smtClean="0"/>
              <a:t>[2]. In: [online]. [cit. 2013-02-28]. Dostupné z: https://www.google.cz/search?q=termistor&amp;hl=cs&amp;source=lnms&amp;tbm=isch&amp;sa=X&amp;ei=9hUvUZzeMYr74QTewYD4Bw&amp;sqi=2&amp;ved=0CAcQ_AUoAQ&amp;biw=1600&amp;bih=796#imgrc=wwFJXVpf4AQxBM%3A%3BxbzOegTkZeJrwM%3Bhttp%253A%252F%252Fstatic.mercadoshops.com%252Ftermistor-el0032_iZ597XvZxXpZ1XfZ77638438-17644135143-1.jpgXsZ77638438xIM.jpg%3Bhttp%253A%252F%252Fwww.fenixdiversoes.com.br%252Ftermistor-el0032_597xJM%3B1000%3B1000 </a:t>
            </a:r>
          </a:p>
          <a:p>
            <a:endParaRPr lang="it-IT" sz="1200" smtClean="0"/>
          </a:p>
          <a:p>
            <a:r>
              <a:rPr lang="it-IT" sz="1200" smtClean="0"/>
              <a:t>[3]. In: [online]. [cit. 2013-02-28]. Dostupné z: https://www.google.cz/search?q=termistor&amp;hl=cs&amp;source=lnms&amp;tbm=isch&amp;sa=X&amp;ei=9hUvUZzeMYr74QTewYD4Bw&amp;sqi=2&amp;ved=0CAcQ_AUoAQ&amp;biw=1600&amp;bih=796#imgrc=9RyqmkK_QtRe7M</a:t>
            </a:r>
          </a:p>
          <a:p>
            <a:endParaRPr lang="it-IT" sz="1200" smtClean="0"/>
          </a:p>
          <a:p>
            <a:r>
              <a:rPr lang="en-US" sz="1200" smtClean="0"/>
              <a:t>[4]. In: </a:t>
            </a:r>
            <a:r>
              <a:rPr lang="en-US" sz="1200" i="1" smtClean="0"/>
              <a:t>Wikipedia: the free encyclopedia</a:t>
            </a:r>
            <a:r>
              <a:rPr lang="en-US" sz="1200" smtClean="0"/>
              <a:t> [online]. San Francisco (CA): Wikimedia Foundation, 2001- [cit. 2013-02-28]. Dostupné z: http://cs.wikipedia.org/wiki/Pozistor </a:t>
            </a:r>
          </a:p>
          <a:p>
            <a:endParaRPr lang="en-US" sz="1200" smtClean="0"/>
          </a:p>
          <a:p>
            <a:r>
              <a:rPr lang="it-IT" sz="1200" smtClean="0"/>
              <a:t>[5]. In: [online]. [cit. 2013-02-28]. Dostupné z: https://www.google.cz/search?q=pozistor&amp;hl=cs&amp;source=lnms&amp;tbm=isch&amp;sa=X&amp;ei=WRcvUb6lFsf_4QTJ8YDYBw&amp;sqi=2&amp;ved=0CAcQ_AUoAQ&amp;biw=1600&amp;bih=796#imgrc=kXyXDhW7mCGK6M</a:t>
            </a:r>
          </a:p>
          <a:p>
            <a:endParaRPr lang="it-IT" sz="1200" smtClean="0"/>
          </a:p>
          <a:p>
            <a:r>
              <a:rPr lang="it-IT" sz="1200" smtClean="0"/>
              <a:t>[6]. In: [online]. [cit. 2013-02-28]. Dostupné z: https://www.google.cz/search?q=pozistor&amp;hl=cs&amp;source=lnms&amp;tbm=isch&amp;sa=X&amp;ei=WRcvUb6lFsf_4QTJ8YDYBw&amp;sqi=2&amp;ved=0CAcQ_AUoAQ&amp;biw=1600&amp;bih=796#imgrc=ZSPEhUuDLQ3GKM</a:t>
            </a:r>
          </a:p>
          <a:p>
            <a:endParaRPr lang="it-IT" sz="1200" smtClean="0"/>
          </a:p>
          <a:p>
            <a:r>
              <a:rPr lang="it-IT" sz="1200" smtClean="0"/>
              <a:t>[7]. In: [online]. [cit. 2013-02-28]. Dostupné z: http://cbs.grundfos.com/GCZ_Czech_Republic/lexica/AC_PT_100_sensor.html </a:t>
            </a:r>
            <a:endParaRPr lang="cs-CZ" sz="1200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5768975"/>
          </a:xfrm>
        </p:spPr>
        <p:txBody>
          <a:bodyPr/>
          <a:lstStyle/>
          <a:p>
            <a:r>
              <a:rPr lang="it-IT" sz="1200" smtClean="0"/>
              <a:t>[8]. In: [online]. [cit. 2013-02-28]. Dostupné z: http://cbs.grundfos.com/CBS_Master/lexica/images/image_files/PT_100_sensor.jpg</a:t>
            </a:r>
            <a:endParaRPr lang="cs-CZ" sz="12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439</Words>
  <Application>Microsoft Office PowerPoint</Application>
  <PresentationFormat>Předvádění na obrazovce (4:3)</PresentationFormat>
  <Paragraphs>63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Digitální učební materiál</vt:lpstr>
      <vt:lpstr>Teplotní součástky</vt:lpstr>
      <vt:lpstr>Použití</vt:lpstr>
      <vt:lpstr>Snímek 4</vt:lpstr>
      <vt:lpstr>Snímek 5</vt:lpstr>
      <vt:lpstr>Použití</vt:lpstr>
      <vt:lpstr>Snímek 7</vt:lpstr>
      <vt:lpstr>Čidlo Pt 100</vt:lpstr>
      <vt:lpstr>Zdroje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Windows User</dc:creator>
  <cp:lastModifiedBy>Dum</cp:lastModifiedBy>
  <cp:revision>7</cp:revision>
  <dcterms:created xsi:type="dcterms:W3CDTF">2013-02-28T08:11:35Z</dcterms:created>
  <dcterms:modified xsi:type="dcterms:W3CDTF">2013-02-28T17:34:35Z</dcterms:modified>
</cp:coreProperties>
</file>