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18" r:id="rId3"/>
    <p:sldId id="319" r:id="rId4"/>
    <p:sldId id="323" r:id="rId5"/>
    <p:sldId id="321" r:id="rId6"/>
    <p:sldId id="320" r:id="rId7"/>
    <p:sldId id="322" r:id="rId8"/>
    <p:sldId id="324" r:id="rId9"/>
    <p:sldId id="27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880320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20.1. 2013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Vzory podstatných jmen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 VY_32_INOVACE_CJ.4.B.19_vzory_podstatnych_jmen</a:t>
            </a:r>
            <a:br>
              <a:rPr lang="cs-CZ" sz="1800" dirty="0" smtClean="0"/>
            </a:br>
            <a:r>
              <a:rPr lang="cs-CZ" sz="1800" dirty="0" smtClean="0"/>
              <a:t>Název:  Vzory podstatných jmen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</a:t>
            </a:r>
            <a:r>
              <a:rPr lang="cs-CZ" sz="1800" dirty="0" smtClean="0"/>
              <a:t>4. ročníku, slouží </a:t>
            </a:r>
            <a:r>
              <a:rPr lang="cs-CZ" sz="1800" dirty="0"/>
              <a:t>k </a:t>
            </a:r>
            <a:r>
              <a:rPr lang="cs-CZ" sz="1800" dirty="0" smtClean="0"/>
              <a:t>seznámení a procvičení učiva o vzorech </a:t>
            </a:r>
            <a:r>
              <a:rPr lang="cs-CZ" sz="1800" dirty="0"/>
              <a:t>podstatných jmen.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Podstatná jména</a:t>
            </a:r>
            <a:r>
              <a:rPr lang="cs-CZ" sz="2400" dirty="0" smtClean="0"/>
              <a:t> se skloňují.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Určitá skupina podstatných jmen se vždy skloňuje stejně.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Proto jsou všechna podstatná jména rozdělena do skupin a pro každou skupinu je jedno podstatné jméno vybráno jako </a:t>
            </a: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</a:t>
            </a:r>
            <a:r>
              <a:rPr lang="cs-CZ" sz="2400" dirty="0" smtClean="0"/>
              <a:t>.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r>
              <a:rPr lang="cs-CZ" sz="2400" dirty="0" smtClean="0"/>
              <a:t>Ostatní podstatná jména se potom skloňují podle vybraného </a:t>
            </a: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8" name="Picture 4" descr="C:\Users\Martin\AppData\Local\Microsoft\Windows\Temporary Internet Files\Content.IE5\IPJZM3RZ\MC9000965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415719"/>
            <a:ext cx="2088232" cy="92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791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Podstatná jména</a:t>
            </a:r>
            <a:br>
              <a:rPr lang="cs-CZ" sz="3600" dirty="0" smtClean="0"/>
            </a:br>
            <a:r>
              <a:rPr lang="cs-CZ" sz="3600" dirty="0" smtClean="0"/>
              <a:t>               rodu středního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Podstatná jména rodu středního se skloňují podle vzorů</a:t>
            </a:r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kuře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stavení</a:t>
            </a:r>
            <a:r>
              <a:rPr lang="cs-CZ" sz="2400" dirty="0" smtClean="0"/>
              <a:t>.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Koncovka mění tvar slova!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81658788"/>
              </p:ext>
            </p:extLst>
          </p:nvPr>
        </p:nvGraphicFramePr>
        <p:xfrm>
          <a:off x="1547664" y="2564904"/>
          <a:ext cx="6984776" cy="341239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68152"/>
                <a:gridCol w="2448272"/>
                <a:gridCol w="3168352"/>
              </a:tblGrid>
              <a:tr h="924282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Zakončení</a:t>
                      </a:r>
                    </a:p>
                    <a:p>
                      <a:r>
                        <a:rPr lang="cs-CZ" sz="1600" dirty="0" smtClean="0"/>
                        <a:t>1.pád čísla jednotného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Zakončení</a:t>
                      </a:r>
                    </a:p>
                    <a:p>
                      <a:r>
                        <a:rPr lang="cs-CZ" sz="1600" dirty="0" smtClean="0"/>
                        <a:t>2.pád čísla jednotného</a:t>
                      </a:r>
                      <a:endParaRPr lang="cs-CZ" sz="1600" dirty="0"/>
                    </a:p>
                  </a:txBody>
                  <a:tcPr anchor="ctr"/>
                </a:tc>
              </a:tr>
              <a:tr h="54301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město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o</a:t>
                      </a:r>
                      <a:r>
                        <a:rPr lang="cs-CZ" sz="2000" dirty="0" smtClean="0"/>
                        <a:t> (kol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o</a:t>
                      </a:r>
                      <a:r>
                        <a:rPr lang="cs-CZ" sz="2000" dirty="0" smtClean="0"/>
                        <a:t>, hnízd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o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000" baseline="0" dirty="0" smtClean="0"/>
                        <a:t>(kol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baseline="0" dirty="0" smtClean="0"/>
                        <a:t>, hnízd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</a:tr>
              <a:tr h="54301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moře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 </a:t>
                      </a:r>
                      <a:r>
                        <a:rPr lang="cs-CZ" sz="2000" dirty="0" smtClean="0"/>
                        <a:t>/ 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 (pol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, hřišt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 / 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 (pol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, hřišt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</a:tr>
              <a:tr h="54301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kuře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 / 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 </a:t>
                      </a:r>
                      <a:r>
                        <a:rPr lang="cs-CZ" sz="2000" dirty="0" smtClean="0"/>
                        <a:t>(hous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, hříb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>
                          <a:solidFill>
                            <a:srgbClr val="0070C0"/>
                          </a:solidFill>
                        </a:rPr>
                        <a:t>ete</a:t>
                      </a:r>
                      <a:r>
                        <a:rPr lang="cs-CZ" sz="2000" dirty="0" smtClean="0"/>
                        <a:t>/- </a:t>
                      </a:r>
                      <a:r>
                        <a:rPr lang="cs-CZ" sz="2000" dirty="0" err="1" smtClean="0">
                          <a:solidFill>
                            <a:srgbClr val="0070C0"/>
                          </a:solidFill>
                        </a:rPr>
                        <a:t>ěte</a:t>
                      </a:r>
                      <a:r>
                        <a:rPr lang="cs-CZ" sz="2000" dirty="0" smtClean="0"/>
                        <a:t> (hous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ete</a:t>
                      </a:r>
                      <a:r>
                        <a:rPr lang="cs-CZ" sz="2000" dirty="0" smtClean="0"/>
                        <a:t>, hříb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ěte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</a:tr>
              <a:tr h="54301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stavení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í </a:t>
                      </a:r>
                      <a:r>
                        <a:rPr lang="cs-CZ" sz="2000" dirty="0" smtClean="0"/>
                        <a:t>(obil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, počas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í</a:t>
                      </a:r>
                      <a:r>
                        <a:rPr lang="cs-CZ" sz="2000" baseline="0" dirty="0" smtClean="0"/>
                        <a:t> (obil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í</a:t>
                      </a:r>
                      <a:r>
                        <a:rPr lang="cs-CZ" sz="2000" baseline="0" dirty="0" smtClean="0"/>
                        <a:t>, počas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í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31143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Urči vzory daných podstatných 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Jeviště, mládě, obilí, okno, srdce, house, údolí, slovo, letadlo, smetí, štěně, pole, mlází, kolo, poupě, sídliště</a:t>
            </a:r>
            <a:endParaRPr lang="cs-CZ" sz="2400" i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8873052"/>
              </p:ext>
            </p:extLst>
          </p:nvPr>
        </p:nvGraphicFramePr>
        <p:xfrm>
          <a:off x="1619672" y="2780928"/>
          <a:ext cx="6624736" cy="280831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656184"/>
                <a:gridCol w="1656184"/>
                <a:gridCol w="1656184"/>
                <a:gridCol w="1656184"/>
              </a:tblGrid>
              <a:tr h="56166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město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moře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kuře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stavení</a:t>
                      </a:r>
                      <a:endParaRPr lang="cs-CZ" sz="2000" dirty="0"/>
                    </a:p>
                  </a:txBody>
                  <a:tcPr anchor="ctr"/>
                </a:tc>
              </a:tr>
              <a:tr h="561662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7452320" y="5856502"/>
            <a:ext cx="648072" cy="648072"/>
          </a:xfrm>
          <a:prstGeom prst="smileyFac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2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Podstatná jména</a:t>
            </a:r>
            <a:br>
              <a:rPr lang="cs-CZ" sz="3600" dirty="0" smtClean="0"/>
            </a:br>
            <a:r>
              <a:rPr lang="cs-CZ" sz="3600" dirty="0" smtClean="0"/>
              <a:t>               rodu ženského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Podstatná jména rodu ženského se skloňují podle vzorů</a:t>
            </a:r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žena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růže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píseň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</a:t>
            </a:r>
            <a:r>
              <a:rPr lang="cs-CZ" sz="2400" dirty="0" smtClean="0"/>
              <a:t>.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Koncovka mění tvar slova!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43676409"/>
              </p:ext>
            </p:extLst>
          </p:nvPr>
        </p:nvGraphicFramePr>
        <p:xfrm>
          <a:off x="1547664" y="2564904"/>
          <a:ext cx="6984776" cy="357041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24136"/>
                <a:gridCol w="2736304"/>
                <a:gridCol w="3024336"/>
              </a:tblGrid>
              <a:tr h="924282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Zakončení</a:t>
                      </a:r>
                    </a:p>
                    <a:p>
                      <a:r>
                        <a:rPr lang="cs-CZ" sz="1600" dirty="0" smtClean="0"/>
                        <a:t>1.pád čísla jednotného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Zakončení</a:t>
                      </a:r>
                    </a:p>
                    <a:p>
                      <a:r>
                        <a:rPr lang="cs-CZ" sz="1600" dirty="0" smtClean="0"/>
                        <a:t>2.pád čísla jednotného</a:t>
                      </a:r>
                      <a:endParaRPr lang="cs-CZ" sz="1600" dirty="0"/>
                    </a:p>
                  </a:txBody>
                  <a:tcPr anchor="ctr"/>
                </a:tc>
              </a:tr>
              <a:tr h="54301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žena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dirty="0" smtClean="0"/>
                        <a:t> (vrán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dirty="0" smtClean="0"/>
                        <a:t>, houb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y</a:t>
                      </a:r>
                      <a:r>
                        <a:rPr lang="cs-CZ" sz="2000" baseline="0" dirty="0" smtClean="0"/>
                        <a:t> (vrán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y</a:t>
                      </a:r>
                      <a:r>
                        <a:rPr lang="cs-CZ" sz="2000" baseline="0" dirty="0" smtClean="0"/>
                        <a:t>, houb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y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</a:tr>
              <a:tr h="54301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růže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 / 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 (jedl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, jeskyn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 / 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 (jedl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, jeskyn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</a:tr>
              <a:tr h="54301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píseň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souhláska (věte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v</a:t>
                      </a:r>
                      <a:r>
                        <a:rPr lang="cs-CZ" sz="2000" dirty="0" smtClean="0"/>
                        <a:t>, strá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ň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/-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 (větv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, strán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</a:tr>
              <a:tr h="54301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souhláska (rados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t</a:t>
                      </a:r>
                      <a:r>
                        <a:rPr lang="cs-CZ" sz="2000" dirty="0" smtClean="0"/>
                        <a:t>, ře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č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cs-CZ" sz="2000" baseline="0" dirty="0" smtClean="0"/>
                        <a:t> (radost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cs-CZ" sz="2000" baseline="0" dirty="0" smtClean="0"/>
                        <a:t>, řeč</a:t>
                      </a:r>
                      <a:r>
                        <a:rPr lang="cs-CZ" sz="2000" baseline="0" dirty="0" smtClean="0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2075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Spoj se správným vzorem</a:t>
            </a:r>
            <a:endParaRPr lang="cs-CZ" sz="3600" dirty="0"/>
          </a:p>
        </p:txBody>
      </p:sp>
      <p:sp>
        <p:nvSpPr>
          <p:cNvPr id="5" name="Zaoblený obdélník 4"/>
          <p:cNvSpPr/>
          <p:nvPr/>
        </p:nvSpPr>
        <p:spPr>
          <a:xfrm>
            <a:off x="1331640" y="1630142"/>
            <a:ext cx="1656184" cy="57606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žena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75856" y="1630142"/>
            <a:ext cx="165618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růže</a:t>
            </a:r>
            <a:endParaRPr lang="cs-CZ" sz="2000" dirty="0"/>
          </a:p>
        </p:txBody>
      </p:sp>
      <p:sp>
        <p:nvSpPr>
          <p:cNvPr id="7" name="Zaoblený obdélník 6"/>
          <p:cNvSpPr/>
          <p:nvPr/>
        </p:nvSpPr>
        <p:spPr>
          <a:xfrm>
            <a:off x="7092280" y="1630142"/>
            <a:ext cx="1656184" cy="576064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kost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5220072" y="1630142"/>
            <a:ext cx="1656184" cy="57606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píseň</a:t>
            </a:r>
            <a:endParaRPr lang="cs-CZ" sz="2000" dirty="0"/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250739" y="3026156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škola</a:t>
            </a:r>
            <a:endParaRPr lang="cs-CZ" sz="2000" dirty="0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732240" y="5902615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země</a:t>
            </a:r>
            <a:endParaRPr lang="cs-CZ" sz="2000" dirty="0"/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4283968" y="3789040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noha</a:t>
            </a:r>
            <a:endParaRPr lang="cs-CZ" sz="2000" dirty="0"/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1907704" y="3933527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čepice</a:t>
            </a:r>
            <a:endParaRPr lang="cs-CZ" sz="2000" dirty="0"/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3923928" y="2686682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pomoc</a:t>
            </a:r>
            <a:endParaRPr lang="cs-CZ" sz="2000" dirty="0"/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1306476" y="4959754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láhev</a:t>
            </a:r>
            <a:endParaRPr lang="cs-CZ" sz="2000" dirty="0"/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3905684" y="4857347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kůže</a:t>
            </a:r>
            <a:endParaRPr lang="cs-CZ" sz="2000" dirty="0"/>
          </a:p>
        </p:txBody>
      </p:sp>
      <p:sp>
        <p:nvSpPr>
          <p:cNvPr id="19" name="Obdélník se zakulaceným příčným rohem 18"/>
          <p:cNvSpPr/>
          <p:nvPr/>
        </p:nvSpPr>
        <p:spPr>
          <a:xfrm>
            <a:off x="4103948" y="5874432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hráz</a:t>
            </a:r>
            <a:endParaRPr lang="cs-CZ" sz="2000" dirty="0"/>
          </a:p>
        </p:txBody>
      </p:sp>
      <p:sp>
        <p:nvSpPr>
          <p:cNvPr id="20" name="Obdélník se zakulaceným příčným rohem 19"/>
          <p:cNvSpPr/>
          <p:nvPr/>
        </p:nvSpPr>
        <p:spPr>
          <a:xfrm>
            <a:off x="6588224" y="3933527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řeč</a:t>
            </a:r>
            <a:endParaRPr lang="cs-CZ" sz="2000" dirty="0"/>
          </a:p>
        </p:txBody>
      </p:sp>
      <p:sp>
        <p:nvSpPr>
          <p:cNvPr id="21" name="Obdélník se zakulaceným příčným rohem 20"/>
          <p:cNvSpPr/>
          <p:nvPr/>
        </p:nvSpPr>
        <p:spPr>
          <a:xfrm>
            <a:off x="6372200" y="4993806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Katka</a:t>
            </a:r>
            <a:endParaRPr lang="cs-CZ" sz="2000" dirty="0"/>
          </a:p>
        </p:txBody>
      </p:sp>
      <p:sp>
        <p:nvSpPr>
          <p:cNvPr id="22" name="Obdélník se zakulaceným příčným rohem 21"/>
          <p:cNvSpPr/>
          <p:nvPr/>
        </p:nvSpPr>
        <p:spPr>
          <a:xfrm>
            <a:off x="6725777" y="2852936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zbraň</a:t>
            </a:r>
            <a:endParaRPr lang="cs-CZ" sz="2000" dirty="0"/>
          </a:p>
        </p:txBody>
      </p:sp>
      <p:sp>
        <p:nvSpPr>
          <p:cNvPr id="23" name="Obdélník se zakulaceným příčným rohem 22"/>
          <p:cNvSpPr/>
          <p:nvPr/>
        </p:nvSpPr>
        <p:spPr>
          <a:xfrm>
            <a:off x="1619672" y="5831134"/>
            <a:ext cx="1728192" cy="576064"/>
          </a:xfrm>
          <a:prstGeom prst="round2Diag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moudrost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64449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 animBg="1"/>
      <p:bldP spid="6" grpId="0" build="p" animBg="1"/>
      <p:bldP spid="7" grpId="0" build="p" animBg="1"/>
      <p:bldP spid="8" grpId="0" build="p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Podstatná jména</a:t>
            </a:r>
            <a:br>
              <a:rPr lang="cs-CZ" sz="3600" dirty="0" smtClean="0"/>
            </a:br>
            <a:r>
              <a:rPr lang="cs-CZ" sz="3600" dirty="0" smtClean="0"/>
              <a:t>               rodu mužského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Podstatná jména rodu mužského zakončená souhláskou se skloňují podle vzorů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pán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muž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</a:t>
            </a:r>
            <a:r>
              <a:rPr lang="cs-CZ" sz="2400" dirty="0" smtClean="0"/>
              <a:t>.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1828441"/>
              </p:ext>
            </p:extLst>
          </p:nvPr>
        </p:nvGraphicFramePr>
        <p:xfrm>
          <a:off x="1475656" y="2636912"/>
          <a:ext cx="7128792" cy="3992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2376264"/>
                <a:gridCol w="2304256"/>
                <a:gridCol w="1440160"/>
              </a:tblGrid>
              <a:tr h="676875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Zakončení</a:t>
                      </a:r>
                    </a:p>
                    <a:p>
                      <a:r>
                        <a:rPr lang="cs-CZ" sz="1600" dirty="0" smtClean="0"/>
                        <a:t>2.pád čísla jednotného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Zakončení</a:t>
                      </a:r>
                    </a:p>
                    <a:p>
                      <a:r>
                        <a:rPr lang="cs-CZ" sz="1600" dirty="0" smtClean="0"/>
                        <a:t>4.pád čísla jednotného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67687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pán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(koho) pán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(koho) pán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dirty="0" smtClean="0"/>
                        <a:t> </a:t>
                      </a:r>
                    </a:p>
                    <a:p>
                      <a:r>
                        <a:rPr lang="cs-CZ" sz="2000" dirty="0" smtClean="0"/>
                        <a:t>      (ps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dirty="0" smtClean="0"/>
                        <a:t>, králík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životné</a:t>
                      </a:r>
                      <a:endParaRPr lang="cs-CZ" sz="2000" dirty="0"/>
                    </a:p>
                  </a:txBody>
                  <a:tcPr anchor="ctr"/>
                </a:tc>
              </a:tr>
              <a:tr h="67687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muž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(koho) muž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(koho) muž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</a:p>
                    <a:p>
                      <a:r>
                        <a:rPr lang="cs-CZ" sz="2000" dirty="0" smtClean="0"/>
                        <a:t>      (lékař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, jezevc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životné</a:t>
                      </a:r>
                    </a:p>
                    <a:p>
                      <a:pPr algn="l"/>
                      <a:endParaRPr lang="cs-CZ" sz="2000" dirty="0"/>
                    </a:p>
                  </a:txBody>
                  <a:tcPr anchor="ctr"/>
                </a:tc>
              </a:tr>
              <a:tr h="67687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(čeho) hrad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u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(co) hrad</a:t>
                      </a:r>
                    </a:p>
                    <a:p>
                      <a:r>
                        <a:rPr lang="cs-CZ" sz="2000" dirty="0" smtClean="0"/>
                        <a:t>      (šroub, les)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neživotné</a:t>
                      </a:r>
                      <a:endParaRPr lang="cs-CZ" sz="2000" dirty="0"/>
                    </a:p>
                  </a:txBody>
                  <a:tcPr anchor="ctr"/>
                </a:tc>
              </a:tr>
              <a:tr h="67687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stroj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(čeho) stroj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(co) stroj</a:t>
                      </a:r>
                    </a:p>
                    <a:p>
                      <a:r>
                        <a:rPr lang="cs-CZ" sz="2000" dirty="0" smtClean="0"/>
                        <a:t>      (kouř, nůž)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neživotné</a:t>
                      </a:r>
                    </a:p>
                    <a:p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320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to správně?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763688" y="1628800"/>
            <a:ext cx="1728192" cy="172819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pes</a:t>
            </a:r>
          </a:p>
          <a:p>
            <a:pPr algn="ctr"/>
            <a:r>
              <a:rPr lang="cs-CZ" sz="1600" dirty="0" smtClean="0"/>
              <a:t>vzor pán</a:t>
            </a:r>
            <a:endParaRPr lang="cs-CZ" sz="1600" dirty="0"/>
          </a:p>
        </p:txBody>
      </p:sp>
      <p:sp>
        <p:nvSpPr>
          <p:cNvPr id="5" name="Ovál 4"/>
          <p:cNvSpPr/>
          <p:nvPr/>
        </p:nvSpPr>
        <p:spPr>
          <a:xfrm>
            <a:off x="6444208" y="1628800"/>
            <a:ext cx="1728192" cy="172819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</a:t>
            </a:r>
          </a:p>
          <a:p>
            <a:pPr algn="ctr"/>
            <a:r>
              <a:rPr lang="cs-CZ" sz="1600" dirty="0" smtClean="0"/>
              <a:t>vzor muž</a:t>
            </a:r>
            <a:endParaRPr lang="cs-CZ" sz="1600" dirty="0"/>
          </a:p>
        </p:txBody>
      </p:sp>
      <p:sp>
        <p:nvSpPr>
          <p:cNvPr id="6" name="Ovál 5"/>
          <p:cNvSpPr/>
          <p:nvPr/>
        </p:nvSpPr>
        <p:spPr>
          <a:xfrm>
            <a:off x="4107459" y="2276872"/>
            <a:ext cx="1728192" cy="172819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rok</a:t>
            </a:r>
          </a:p>
          <a:p>
            <a:pPr algn="ctr"/>
            <a:r>
              <a:rPr lang="cs-CZ" sz="1600" dirty="0" smtClean="0"/>
              <a:t>vzor stroj</a:t>
            </a:r>
            <a:endParaRPr lang="cs-CZ" sz="1600" dirty="0"/>
          </a:p>
        </p:txBody>
      </p:sp>
      <p:sp>
        <p:nvSpPr>
          <p:cNvPr id="7" name="Ovál 6"/>
          <p:cNvSpPr/>
          <p:nvPr/>
        </p:nvSpPr>
        <p:spPr>
          <a:xfrm>
            <a:off x="1763688" y="4253752"/>
            <a:ext cx="1728192" cy="172819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otec</a:t>
            </a:r>
          </a:p>
          <a:p>
            <a:pPr algn="ctr"/>
            <a:r>
              <a:rPr lang="cs-CZ" sz="1600" dirty="0" smtClean="0"/>
              <a:t>vzor pán</a:t>
            </a:r>
            <a:endParaRPr lang="cs-CZ" sz="1600" dirty="0"/>
          </a:p>
        </p:txBody>
      </p:sp>
      <p:sp>
        <p:nvSpPr>
          <p:cNvPr id="8" name="Ovál 7"/>
          <p:cNvSpPr/>
          <p:nvPr/>
        </p:nvSpPr>
        <p:spPr>
          <a:xfrm>
            <a:off x="4107459" y="4725144"/>
            <a:ext cx="1728192" cy="172819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den</a:t>
            </a:r>
          </a:p>
          <a:p>
            <a:pPr algn="ctr"/>
            <a:r>
              <a:rPr lang="cs-CZ" sz="1600" dirty="0" smtClean="0"/>
              <a:t>vzor stroj</a:t>
            </a:r>
            <a:endParaRPr lang="cs-CZ" sz="1600" dirty="0"/>
          </a:p>
        </p:txBody>
      </p:sp>
      <p:sp>
        <p:nvSpPr>
          <p:cNvPr id="9" name="Ovál 8"/>
          <p:cNvSpPr/>
          <p:nvPr/>
        </p:nvSpPr>
        <p:spPr>
          <a:xfrm>
            <a:off x="6444208" y="4253752"/>
            <a:ext cx="1728192" cy="172819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chlapec</a:t>
            </a:r>
          </a:p>
          <a:p>
            <a:pPr algn="ctr"/>
            <a:r>
              <a:rPr lang="cs-CZ" sz="1600" dirty="0" smtClean="0"/>
              <a:t>vzor hrad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121744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632848" cy="5077544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/>
              <a:t>MIKULENKOVÁ H. </a:t>
            </a:r>
            <a:r>
              <a:rPr lang="cs-CZ" sz="9600" i="1" dirty="0" smtClean="0"/>
              <a:t>Český jazyk 4, učebnice pro čtvrtý ročník</a:t>
            </a:r>
            <a:r>
              <a:rPr lang="cs-CZ" sz="9600" dirty="0" smtClean="0"/>
              <a:t>. </a:t>
            </a:r>
            <a:r>
              <a:rPr lang="cs-CZ" sz="9600" dirty="0" err="1" smtClean="0"/>
              <a:t>Prodos</a:t>
            </a:r>
            <a:r>
              <a:rPr lang="cs-CZ" sz="9600" dirty="0" smtClean="0"/>
              <a:t>, Olomouc, 2008, s. 37-56. ISBN 978-80-7230-213-0.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r>
              <a:rPr lang="cs-CZ" sz="9600" dirty="0"/>
              <a:t>Ilustrace </a:t>
            </a:r>
            <a:r>
              <a:rPr lang="cs-CZ" sz="9600" dirty="0">
                <a:hlinkClick r:id="rId2"/>
              </a:rPr>
              <a:t>www.office.microsoft.com</a:t>
            </a:r>
            <a:r>
              <a:rPr lang="cs-CZ" sz="9600" dirty="0"/>
              <a:t>  </a:t>
            </a:r>
          </a:p>
          <a:p>
            <a:pPr marL="82296" indent="0">
              <a:buNone/>
            </a:pPr>
            <a:r>
              <a:rPr lang="cs-CZ" sz="9600" dirty="0"/>
              <a:t>    [cit. </a:t>
            </a:r>
            <a:r>
              <a:rPr lang="cs-CZ" sz="9600" smtClean="0"/>
              <a:t>2013-01-20</a:t>
            </a:r>
            <a:r>
              <a:rPr lang="cs-CZ" sz="9600" dirty="0" smtClean="0"/>
              <a:t>]</a:t>
            </a:r>
            <a:endParaRPr lang="cs-CZ" sz="9600" dirty="0"/>
          </a:p>
          <a:p>
            <a:pPr marL="82296" indent="0">
              <a:buNone/>
            </a:pPr>
            <a:endParaRPr lang="cs-CZ" sz="9600" dirty="0" smtClean="0"/>
          </a:p>
          <a:p>
            <a:pPr marL="82296" indent="0">
              <a:buNone/>
            </a:pPr>
            <a:endParaRPr lang="cs-CZ" sz="9600" u="sng" dirty="0">
              <a:solidFill>
                <a:srgbClr val="92D050"/>
              </a:solidFill>
            </a:endParaRPr>
          </a:p>
          <a:p>
            <a:pPr marL="82296" indent="0">
              <a:buNone/>
            </a:pPr>
            <a:endParaRPr lang="cs-CZ" sz="96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5000" dirty="0" smtClean="0"/>
          </a:p>
          <a:p>
            <a:pPr marL="539496" indent="-457200">
              <a:buAutoNum type="arabicParenR"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</a:t>
            </a:r>
            <a:r>
              <a:rPr lang="cs-CZ" sz="2600" dirty="0"/>
              <a:t>nejprve </a:t>
            </a:r>
            <a:r>
              <a:rPr lang="cs-CZ" sz="2600" dirty="0" smtClean="0"/>
              <a:t>seznámí se vzory podstatných jmen</a:t>
            </a:r>
            <a:r>
              <a:rPr lang="cs-CZ" sz="2800" dirty="0" smtClean="0"/>
              <a:t>.</a:t>
            </a:r>
            <a:endParaRPr lang="cs-CZ" sz="2600" dirty="0" smtClean="0"/>
          </a:p>
          <a:p>
            <a:r>
              <a:rPr lang="cs-CZ" sz="2600" dirty="0" smtClean="0"/>
              <a:t>Po seznámení postupně žáci určují u všech rodů správné vzory – přiřazují, spojují a určují správné řešení.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1433</TotalTime>
  <Words>520</Words>
  <Application>Microsoft Office PowerPoint</Application>
  <PresentationFormat>Předvádění na obrazovce (4:3)</PresentationFormat>
  <Paragraphs>195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Název školy: ZŠ Štětí, Ostrovní 300 Autor: Mgr. Štěpánka Beranová Datum:  20.1. 2013 Jazyk a jazyková komunikace, Český jazyk a literatura, Jazyková výchova, Vzory podstatných jmen Název materiálu:  VY_32_INOVACE_CJ.4.B.19_vzory_podstatnych_jmen Název:  Vzory podstatných jmen Číslo operačního programu:  CZ.1.07/1.4.00/21.1693 Název projektu:  PRIMA ŠKOLA</vt:lpstr>
      <vt:lpstr>Vzory podstatných jmen</vt:lpstr>
      <vt:lpstr>Podstatná jména                rodu středního</vt:lpstr>
      <vt:lpstr>Urči vzory daných podstatných jmen</vt:lpstr>
      <vt:lpstr>Podstatná jména                rodu ženského</vt:lpstr>
      <vt:lpstr>Spoj se správným vzorem</vt:lpstr>
      <vt:lpstr>Podstatná jména                rodu mužského</vt:lpstr>
      <vt:lpstr>Je to správně?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Základní škola Ostrovní</cp:lastModifiedBy>
  <cp:revision>199</cp:revision>
  <dcterms:created xsi:type="dcterms:W3CDTF">2011-10-24T08:20:33Z</dcterms:created>
  <dcterms:modified xsi:type="dcterms:W3CDTF">2013-02-27T06:44:44Z</dcterms:modified>
</cp:coreProperties>
</file>