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1" r:id="rId4"/>
    <p:sldId id="262" r:id="rId5"/>
    <p:sldId id="263" r:id="rId6"/>
    <p:sldId id="265" r:id="rId7"/>
    <p:sldId id="264" r:id="rId8"/>
    <p:sldId id="266" r:id="rId9"/>
    <p:sldId id="269" r:id="rId10"/>
    <p:sldId id="268" r:id="rId11"/>
    <p:sldId id="270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</a:t>
          </a:r>
          <a:r>
            <a:rPr lang="cs-CZ" sz="2000" dirty="0" smtClean="0"/>
            <a:t>VY_32_Inovace_15_Matematika </a:t>
          </a:r>
          <a:r>
            <a:rPr lang="cs-CZ" sz="2000" dirty="0" smtClean="0"/>
            <a:t>8. a 9.r.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</a:t>
          </a:r>
          <a:r>
            <a:rPr lang="cs-CZ" sz="2000" dirty="0" err="1" smtClean="0"/>
            <a:t>ŠKOLY:Základní</a:t>
          </a:r>
          <a:r>
            <a:rPr lang="cs-CZ" sz="2000" dirty="0" smtClean="0"/>
            <a:t> škola </a:t>
          </a:r>
          <a:r>
            <a:rPr lang="cs-CZ" sz="2000" smtClean="0"/>
            <a:t>Dolní Benešov,přísp.organ</a:t>
          </a:r>
          <a:r>
            <a:rPr lang="cs-CZ" sz="2000" dirty="0" smtClean="0"/>
            <a:t>.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Libuše </a:t>
          </a:r>
          <a:r>
            <a:rPr lang="cs-CZ" sz="2000" dirty="0" err="1" smtClean="0"/>
            <a:t>Widlová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zápisy početních operací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D913C92-36CD-4AAF-BCC6-5C08F37744D7}" type="presOf" srcId="{B651F6E3-6281-48DB-9319-2AEAFDAE7572}" destId="{619D679B-A015-4ECF-8348-D1034C574F40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1F6575A5-A046-4289-9A49-C08855E124C7}" type="presOf" srcId="{757F3AB3-0718-4624-B441-E567A8F0AB56}" destId="{333A1088-737F-45CB-B68E-254E46348037}" srcOrd="0" destOrd="0" presId="urn:microsoft.com/office/officeart/2005/8/layout/target3"/>
    <dgm:cxn modelId="{580D3F53-786A-4DE4-BF55-02EFAE8CD722}" type="presOf" srcId="{4C35D32F-0EAB-4CD7-82EE-45574DC2A586}" destId="{890E4F0B-2866-4A3F-A3C7-2A14B1797930}" srcOrd="1" destOrd="0" presId="urn:microsoft.com/office/officeart/2005/8/layout/target3"/>
    <dgm:cxn modelId="{50B0DF5C-E020-45D2-BCA1-22A74F5D63EF}" type="presOf" srcId="{4C35D32F-0EAB-4CD7-82EE-45574DC2A586}" destId="{8BEBB6EC-1DAA-4CAC-8A25-BC0FCBD5DBD5}" srcOrd="0" destOrd="0" presId="urn:microsoft.com/office/officeart/2005/8/layout/target3"/>
    <dgm:cxn modelId="{62BF44AC-82BB-496A-ABEC-62BF795E63B4}" type="presOf" srcId="{D1B46980-6531-4606-95E6-44980827E919}" destId="{2BE915AB-18AA-4053-B92C-3BFC9ED204BB}" srcOrd="1" destOrd="0" presId="urn:microsoft.com/office/officeart/2005/8/layout/target3"/>
    <dgm:cxn modelId="{552ED453-0EF3-4F2C-9725-C585A0734FE1}" type="presOf" srcId="{D8197B8C-B260-4A16-BDF4-0947B075E274}" destId="{25B08C86-7E15-44DC-BE7F-FFB55DD49D12}" srcOrd="0" destOrd="0" presId="urn:microsoft.com/office/officeart/2005/8/layout/target3"/>
    <dgm:cxn modelId="{8FA98957-E427-457F-8E1F-11289B2E407D}" type="presOf" srcId="{D8197B8C-B260-4A16-BDF4-0947B075E274}" destId="{5A5FFA88-C948-4069-8E93-59FA12366E83}" srcOrd="1" destOrd="0" presId="urn:microsoft.com/office/officeart/2005/8/layout/target3"/>
    <dgm:cxn modelId="{C4CF8EEB-57DB-4EF8-BCA0-C9235AAAF1F6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9065A2B-F89C-40EC-9D44-A8517F1B180B}" type="presOf" srcId="{D1D4F407-5343-4D3F-B5B9-D407B03CAEB4}" destId="{AED2198E-93D5-4001-81B4-73124B309672}" srcOrd="1" destOrd="0" presId="urn:microsoft.com/office/officeart/2005/8/layout/target3"/>
    <dgm:cxn modelId="{56B7D188-9041-4D46-B1FE-6A688E4A6D10}" type="presOf" srcId="{D1B46980-6531-4606-95E6-44980827E919}" destId="{6140AFEC-043D-4C43-A2F9-D0F5331DF3A3}" srcOrd="0" destOrd="0" presId="urn:microsoft.com/office/officeart/2005/8/layout/target3"/>
    <dgm:cxn modelId="{342674FF-EB02-4B9F-B70C-1AD244038845}" type="presOf" srcId="{B651F6E3-6281-48DB-9319-2AEAFDAE7572}" destId="{6BB5E863-4638-4E1D-BFDE-399D028AC4ED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DC905C0E-9216-4AD3-BE4C-6BF0F6A5EE68}" type="presParOf" srcId="{333A1088-737F-45CB-B68E-254E46348037}" destId="{F5ABB229-8D3B-4694-996A-96F23CF14429}" srcOrd="0" destOrd="0" presId="urn:microsoft.com/office/officeart/2005/8/layout/target3"/>
    <dgm:cxn modelId="{4EAAFBA3-03B5-4512-BE95-E22D8258C9F4}" type="presParOf" srcId="{333A1088-737F-45CB-B68E-254E46348037}" destId="{F41139FD-01EE-4571-8B17-4FB00FC51163}" srcOrd="1" destOrd="0" presId="urn:microsoft.com/office/officeart/2005/8/layout/target3"/>
    <dgm:cxn modelId="{46CAFE86-DCFF-4360-9072-171DC246441A}" type="presParOf" srcId="{333A1088-737F-45CB-B68E-254E46348037}" destId="{D005CE8C-CC26-4C3E-AC11-E15060ECD759}" srcOrd="2" destOrd="0" presId="urn:microsoft.com/office/officeart/2005/8/layout/target3"/>
    <dgm:cxn modelId="{96D098D0-F616-4930-97CE-AD065D9BE2EB}" type="presParOf" srcId="{333A1088-737F-45CB-B68E-254E46348037}" destId="{2C702D82-9B77-49B7-9568-BB8EB47C3372}" srcOrd="3" destOrd="0" presId="urn:microsoft.com/office/officeart/2005/8/layout/target3"/>
    <dgm:cxn modelId="{3D16F21B-5D2B-428E-B00E-E1D5A56D59F0}" type="presParOf" srcId="{333A1088-737F-45CB-B68E-254E46348037}" destId="{A52A0455-90FF-4808-ABD0-F02540D31D5A}" srcOrd="4" destOrd="0" presId="urn:microsoft.com/office/officeart/2005/8/layout/target3"/>
    <dgm:cxn modelId="{D6F7DBD6-565C-4614-8A9F-A6BAC06DDA0A}" type="presParOf" srcId="{333A1088-737F-45CB-B68E-254E46348037}" destId="{6140AFEC-043D-4C43-A2F9-D0F5331DF3A3}" srcOrd="5" destOrd="0" presId="urn:microsoft.com/office/officeart/2005/8/layout/target3"/>
    <dgm:cxn modelId="{698AF5E2-D992-4253-A502-FF2F708A04DC}" type="presParOf" srcId="{333A1088-737F-45CB-B68E-254E46348037}" destId="{9358AC05-5D7D-4327-9F80-1AD486AEA664}" srcOrd="6" destOrd="0" presId="urn:microsoft.com/office/officeart/2005/8/layout/target3"/>
    <dgm:cxn modelId="{AB2BDE08-0AED-4CC2-9661-3D0DF365A790}" type="presParOf" srcId="{333A1088-737F-45CB-B68E-254E46348037}" destId="{313FC574-E1CD-4FB4-B054-0B805CE0447D}" srcOrd="7" destOrd="0" presId="urn:microsoft.com/office/officeart/2005/8/layout/target3"/>
    <dgm:cxn modelId="{F8E18540-A728-4C08-8078-8EA047FD2C3F}" type="presParOf" srcId="{333A1088-737F-45CB-B68E-254E46348037}" destId="{619D679B-A015-4ECF-8348-D1034C574F40}" srcOrd="8" destOrd="0" presId="urn:microsoft.com/office/officeart/2005/8/layout/target3"/>
    <dgm:cxn modelId="{8EB18CE4-BC78-4717-AAB3-F16F69733891}" type="presParOf" srcId="{333A1088-737F-45CB-B68E-254E46348037}" destId="{322283A8-4A27-4CDA-BAE3-F381106A9174}" srcOrd="9" destOrd="0" presId="urn:microsoft.com/office/officeart/2005/8/layout/target3"/>
    <dgm:cxn modelId="{B300ED9F-FF80-4BAE-BDB3-BF2F04C7AAF5}" type="presParOf" srcId="{333A1088-737F-45CB-B68E-254E46348037}" destId="{FFC9F71D-1B4F-4AD9-A4A6-86ADEFC8AF5C}" srcOrd="10" destOrd="0" presId="urn:microsoft.com/office/officeart/2005/8/layout/target3"/>
    <dgm:cxn modelId="{24914C4C-5E29-469C-910A-8D6F72BD2EAF}" type="presParOf" srcId="{333A1088-737F-45CB-B68E-254E46348037}" destId="{25B08C86-7E15-44DC-BE7F-FFB55DD49D12}" srcOrd="11" destOrd="0" presId="urn:microsoft.com/office/officeart/2005/8/layout/target3"/>
    <dgm:cxn modelId="{FF5EB5F1-7D9D-4335-B4EA-139EC848629D}" type="presParOf" srcId="{333A1088-737F-45CB-B68E-254E46348037}" destId="{76644BE8-9D7C-4C09-B250-3D10AF48CBB7}" srcOrd="12" destOrd="0" presId="urn:microsoft.com/office/officeart/2005/8/layout/target3"/>
    <dgm:cxn modelId="{91F07605-225F-4270-A383-B1C0F82287FA}" type="presParOf" srcId="{333A1088-737F-45CB-B68E-254E46348037}" destId="{EE85B701-7295-41C0-BA7A-34D3756A2AE6}" srcOrd="13" destOrd="0" presId="urn:microsoft.com/office/officeart/2005/8/layout/target3"/>
    <dgm:cxn modelId="{B80864FE-690F-485F-A87D-7D8ABB6A9A10}" type="presParOf" srcId="{333A1088-737F-45CB-B68E-254E46348037}" destId="{8BEBB6EC-1DAA-4CAC-8A25-BC0FCBD5DBD5}" srcOrd="14" destOrd="0" presId="urn:microsoft.com/office/officeart/2005/8/layout/target3"/>
    <dgm:cxn modelId="{291E8007-9232-48DC-B68E-ACDBB38B436D}" type="presParOf" srcId="{333A1088-737F-45CB-B68E-254E46348037}" destId="{AED2198E-93D5-4001-81B4-73124B309672}" srcOrd="15" destOrd="0" presId="urn:microsoft.com/office/officeart/2005/8/layout/target3"/>
    <dgm:cxn modelId="{73991CA7-6CB3-44AB-A658-936B48266B7E}" type="presParOf" srcId="{333A1088-737F-45CB-B68E-254E46348037}" destId="{2BE915AB-18AA-4053-B92C-3BFC9ED204BB}" srcOrd="16" destOrd="0" presId="urn:microsoft.com/office/officeart/2005/8/layout/target3"/>
    <dgm:cxn modelId="{9A134480-681D-44C8-8941-06B44D753959}" type="presParOf" srcId="{333A1088-737F-45CB-B68E-254E46348037}" destId="{6BB5E863-4638-4E1D-BFDE-399D028AC4ED}" srcOrd="17" destOrd="0" presId="urn:microsoft.com/office/officeart/2005/8/layout/target3"/>
    <dgm:cxn modelId="{8572B732-FB7A-42FF-841C-2A84AFE85730}" type="presParOf" srcId="{333A1088-737F-45CB-B68E-254E46348037}" destId="{5A5FFA88-C948-4069-8E93-59FA12366E83}" srcOrd="18" destOrd="0" presId="urn:microsoft.com/office/officeart/2005/8/layout/target3"/>
    <dgm:cxn modelId="{48E2D01C-E48B-460E-A46F-9EDD52DFC7EB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835746" cy="283574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401302" y="0"/>
          <a:ext cx="6791039" cy="28357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</a:t>
          </a:r>
          <a:r>
            <a:rPr lang="cs-CZ" sz="2000" kern="1200" dirty="0" err="1" smtClean="0"/>
            <a:t>ŠKOLY:Základní</a:t>
          </a:r>
          <a:r>
            <a:rPr lang="cs-CZ" sz="2000" kern="1200" dirty="0" smtClean="0"/>
            <a:t> škola </a:t>
          </a:r>
          <a:r>
            <a:rPr lang="cs-CZ" sz="2000" kern="1200" smtClean="0"/>
            <a:t>Dolní Benešov,přísp.organ</a:t>
          </a:r>
          <a:r>
            <a:rPr lang="cs-CZ" sz="2000" kern="1200" dirty="0" smtClean="0"/>
            <a:t>.</a:t>
          </a:r>
          <a:endParaRPr lang="cs-CZ" sz="2000" kern="1200" dirty="0"/>
        </a:p>
      </dsp:txBody>
      <dsp:txXfrm>
        <a:off x="1401302" y="0"/>
        <a:ext cx="6791039" cy="453719"/>
      </dsp:txXfrm>
    </dsp:sp>
    <dsp:sp modelId="{A52A0455-90FF-4808-ABD0-F02540D31D5A}">
      <dsp:nvSpPr>
        <dsp:cNvPr id="0" name=""/>
        <dsp:cNvSpPr/>
      </dsp:nvSpPr>
      <dsp:spPr>
        <a:xfrm>
          <a:off x="297753" y="453719"/>
          <a:ext cx="2240239" cy="224023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417873" y="453719"/>
          <a:ext cx="6791039" cy="224023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Libuše </a:t>
          </a:r>
          <a:r>
            <a:rPr lang="cs-CZ" sz="2000" kern="1200" dirty="0" err="1" smtClean="0"/>
            <a:t>Widlová</a:t>
          </a:r>
          <a:endParaRPr lang="cs-CZ" sz="2000" kern="1200" dirty="0"/>
        </a:p>
      </dsp:txBody>
      <dsp:txXfrm>
        <a:off x="1417873" y="453719"/>
        <a:ext cx="6791039" cy="453719"/>
      </dsp:txXfrm>
    </dsp:sp>
    <dsp:sp modelId="{313FC574-E1CD-4FB4-B054-0B805CE0447D}">
      <dsp:nvSpPr>
        <dsp:cNvPr id="0" name=""/>
        <dsp:cNvSpPr/>
      </dsp:nvSpPr>
      <dsp:spPr>
        <a:xfrm>
          <a:off x="595506" y="907438"/>
          <a:ext cx="1644732" cy="164473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417873" y="907438"/>
          <a:ext cx="6791039" cy="164473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</a:t>
          </a:r>
          <a:r>
            <a:rPr lang="cs-CZ" sz="2000" kern="1200" dirty="0" smtClean="0"/>
            <a:t>VY_32_Inovace_15_Matematika </a:t>
          </a:r>
          <a:r>
            <a:rPr lang="cs-CZ" sz="2000" kern="1200" dirty="0" smtClean="0"/>
            <a:t>8. a 9.r.</a:t>
          </a:r>
          <a:endParaRPr lang="cs-CZ" sz="2000" kern="1200" dirty="0"/>
        </a:p>
      </dsp:txBody>
      <dsp:txXfrm>
        <a:off x="1417873" y="907438"/>
        <a:ext cx="6791039" cy="453719"/>
      </dsp:txXfrm>
    </dsp:sp>
    <dsp:sp modelId="{FFC9F71D-1B4F-4AD9-A4A6-86ADEFC8AF5C}">
      <dsp:nvSpPr>
        <dsp:cNvPr id="0" name=""/>
        <dsp:cNvSpPr/>
      </dsp:nvSpPr>
      <dsp:spPr>
        <a:xfrm>
          <a:off x="893259" y="1361158"/>
          <a:ext cx="1049226" cy="104922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417873" y="1361158"/>
          <a:ext cx="6791039" cy="104922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zápisy početních operací</a:t>
          </a:r>
          <a:endParaRPr lang="cs-CZ" sz="2000" kern="1200" dirty="0"/>
        </a:p>
      </dsp:txBody>
      <dsp:txXfrm>
        <a:off x="1417873" y="1361158"/>
        <a:ext cx="6791039" cy="453719"/>
      </dsp:txXfrm>
    </dsp:sp>
    <dsp:sp modelId="{EE85B701-7295-41C0-BA7A-34D3756A2AE6}">
      <dsp:nvSpPr>
        <dsp:cNvPr id="0" name=""/>
        <dsp:cNvSpPr/>
      </dsp:nvSpPr>
      <dsp:spPr>
        <a:xfrm>
          <a:off x="1191013" y="1814877"/>
          <a:ext cx="453719" cy="4537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417873" y="1814877"/>
          <a:ext cx="6791039" cy="4537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CZ.1.07/1.4.00/21.1262</a:t>
          </a:r>
          <a:endParaRPr lang="cs-CZ" sz="2000" kern="1200" dirty="0"/>
        </a:p>
      </dsp:txBody>
      <dsp:txXfrm>
        <a:off x="1417873" y="1814877"/>
        <a:ext cx="6791039" cy="4537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562375424"/>
              </p:ext>
            </p:extLst>
          </p:nvPr>
        </p:nvGraphicFramePr>
        <p:xfrm>
          <a:off x="539552" y="620688"/>
          <a:ext cx="8208912" cy="28357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841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Prezentace slouží k zopakování a upevnění názvů početních operací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70616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Početní operace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r>
                  <a:rPr lang="cs-CZ" dirty="0" smtClean="0"/>
                  <a:t>Součet:  4+8;    </a:t>
                </a:r>
                <a:r>
                  <a:rPr lang="cs-CZ" dirty="0" err="1" smtClean="0"/>
                  <a:t>a+b</a:t>
                </a:r>
                <a:r>
                  <a:rPr lang="cs-CZ" dirty="0" smtClean="0"/>
                  <a:t>;   3x+y</a:t>
                </a:r>
                <a:r>
                  <a:rPr lang="cs-CZ" baseline="30000" dirty="0" smtClean="0"/>
                  <a:t>2</a:t>
                </a:r>
              </a:p>
              <a:p>
                <a:pPr marL="0" indent="0">
                  <a:buNone/>
                </a:pPr>
                <a:endParaRPr lang="cs-CZ" baseline="30000" dirty="0" smtClean="0"/>
              </a:p>
              <a:p>
                <a:pPr marL="0" indent="0">
                  <a:buNone/>
                </a:pPr>
                <a:r>
                  <a:rPr lang="cs-CZ" dirty="0" smtClean="0"/>
                  <a:t>Rozdíl:  5-6;    x-5y;   m-n</a:t>
                </a:r>
              </a:p>
              <a:p>
                <a:pPr marL="0" indent="0">
                  <a:buNone/>
                </a:pPr>
                <a:endParaRPr lang="cs-CZ" dirty="0" smtClean="0"/>
              </a:p>
              <a:p>
                <a:pPr marL="0" indent="0">
                  <a:buNone/>
                </a:pPr>
                <a:r>
                  <a:rPr lang="cs-CZ" dirty="0" smtClean="0"/>
                  <a:t>Součin:  7.3;    5.3a;   </a:t>
                </a:r>
                <a:r>
                  <a:rPr lang="cs-CZ" dirty="0" err="1" smtClean="0"/>
                  <a:t>a.b</a:t>
                </a:r>
                <a:r>
                  <a:rPr lang="cs-CZ" dirty="0" smtClean="0"/>
                  <a:t>;  ab</a:t>
                </a:r>
              </a:p>
              <a:p>
                <a:pPr marL="0" indent="0">
                  <a:buNone/>
                </a:pPr>
                <a:endParaRPr lang="cs-CZ" dirty="0" smtClean="0"/>
              </a:p>
              <a:p>
                <a:pPr marL="0" indent="0">
                  <a:buNone/>
                </a:pPr>
                <a:r>
                  <a:rPr lang="cs-CZ" dirty="0" smtClean="0"/>
                  <a:t>Podíl:  6:2;  a:b;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𝑏</m:t>
                        </m:r>
                      </m:den>
                    </m:f>
                  </m:oMath>
                </a14:m>
                <a:r>
                  <a:rPr lang="cs-CZ" dirty="0" smtClean="0"/>
                  <a:t>;  </a:t>
                </a:r>
                <a:endParaRPr lang="cs-CZ" dirty="0"/>
              </a:p>
              <a:p>
                <a:pPr marL="0" indent="0">
                  <a:buNone/>
                </a:pPr>
                <a:endParaRPr lang="cs-CZ" baseline="30000" dirty="0" smtClean="0"/>
              </a:p>
              <a:p>
                <a:pPr marL="0" indent="0">
                  <a:buNone/>
                </a:pPr>
                <a:r>
                  <a:rPr lang="cs-CZ" baseline="30000" dirty="0" smtClean="0"/>
                  <a:t>    </a:t>
                </a: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852" t="-28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53486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Úkolč.1:zapište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Součet r a čísla 4…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Podíl čísla 21 a 3 …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Součin čísla 4 a proměnné x …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Rozdíl  m a čísla n …  </a:t>
            </a:r>
          </a:p>
          <a:p>
            <a:pPr marL="0" indent="0">
              <a:buNone/>
            </a:pPr>
            <a:r>
              <a:rPr lang="cs-CZ" dirty="0" smtClean="0"/>
              <a:t>    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23927" y="1496978"/>
            <a:ext cx="87876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>
                <a:solidFill>
                  <a:schemeClr val="tx2"/>
                </a:solidFill>
              </a:rPr>
              <a:t>r</a:t>
            </a:r>
            <a:r>
              <a:rPr lang="cs-CZ" sz="4000" dirty="0" smtClean="0">
                <a:solidFill>
                  <a:schemeClr val="tx2"/>
                </a:solidFill>
              </a:rPr>
              <a:t>+4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812518" y="2564904"/>
            <a:ext cx="110158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chemeClr val="tx2"/>
                </a:solidFill>
              </a:rPr>
              <a:t>21:3</a:t>
            </a:r>
            <a:endParaRPr lang="cs-CZ" sz="2800" dirty="0">
              <a:solidFill>
                <a:schemeClr val="tx2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637730" y="3645024"/>
            <a:ext cx="79701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chemeClr val="tx2"/>
                </a:solidFill>
              </a:rPr>
              <a:t>4.x</a:t>
            </a:r>
            <a:endParaRPr lang="cs-CZ" sz="4000" dirty="0">
              <a:solidFill>
                <a:schemeClr val="tx2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923927" y="4665330"/>
            <a:ext cx="102143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>
                <a:solidFill>
                  <a:schemeClr val="tx2"/>
                </a:solidFill>
              </a:rPr>
              <a:t>m</a:t>
            </a:r>
            <a:r>
              <a:rPr lang="cs-CZ" sz="4000" dirty="0" smtClean="0">
                <a:solidFill>
                  <a:schemeClr val="tx2"/>
                </a:solidFill>
              </a:rPr>
              <a:t>-n</a:t>
            </a:r>
            <a:endParaRPr lang="cs-CZ" sz="40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6894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Úkol č.2:pojmenujte početní operace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r>
                  <a:rPr lang="cs-CZ" dirty="0" smtClean="0"/>
                  <a:t>2+3 …                                 5a …   </a:t>
                </a:r>
              </a:p>
              <a:p>
                <a:pPr marL="0" indent="0">
                  <a:buNone/>
                </a:pPr>
                <a:r>
                  <a:rPr lang="cs-CZ" dirty="0" smtClean="0"/>
                  <a:t>7-n …                                  k-l …</a:t>
                </a:r>
              </a:p>
              <a:p>
                <a:pPr marL="0" indent="0">
                  <a:buNone/>
                </a:pPr>
                <a:r>
                  <a:rPr lang="cs-CZ" dirty="0" smtClean="0"/>
                  <a:t>5.9 …                                  9:a …  </a:t>
                </a:r>
              </a:p>
              <a:p>
                <a:pPr marL="0" indent="0">
                  <a:buNone/>
                </a:pPr>
                <a:r>
                  <a:rPr lang="cs-CZ" dirty="0" smtClean="0"/>
                  <a:t>9-d …                        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𝑚</m:t>
                        </m:r>
                      </m:den>
                    </m:f>
                  </m:oMath>
                </a14:m>
                <a:r>
                  <a:rPr lang="cs-CZ" dirty="0" smtClean="0"/>
                  <a:t>  …                                 </a:t>
                </a:r>
              </a:p>
              <a:p>
                <a:pPr marL="0" indent="0">
                  <a:buNone/>
                </a:pPr>
                <a:r>
                  <a:rPr lang="cs-CZ" dirty="0" smtClean="0"/>
                  <a:t>2x+y …                               </a:t>
                </a:r>
                <a:r>
                  <a:rPr lang="cs-CZ" dirty="0" err="1" smtClean="0"/>
                  <a:t>abc</a:t>
                </a:r>
                <a:r>
                  <a:rPr lang="cs-CZ" dirty="0" smtClean="0"/>
                  <a:t> …</a:t>
                </a:r>
              </a:p>
              <a:p>
                <a:pPr marL="0" indent="0">
                  <a:buNone/>
                </a:pPr>
                <a:r>
                  <a:rPr lang="cs-CZ" dirty="0" smtClean="0"/>
                  <a:t>4m-5n …                           m+3 …      </a:t>
                </a:r>
              </a:p>
              <a:p>
                <a:pPr marL="0" indent="0">
                  <a:buNone/>
                </a:pPr>
                <a:r>
                  <a:rPr lang="cs-CZ" dirty="0" smtClean="0"/>
                  <a:t>8.B …                        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𝑏</m:t>
                        </m:r>
                      </m:den>
                    </m:f>
                  </m:oMath>
                </a14:m>
                <a:r>
                  <a:rPr lang="cs-CZ" dirty="0" smtClean="0"/>
                  <a:t> ….</a:t>
                </a:r>
                <a:endParaRPr lang="cs-CZ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852" t="-2830" r="-37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6358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 č.2 - řešení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/>
              </a:bodyPr>
              <a:lstStyle/>
              <a:p>
                <a:pPr marL="0" indent="0">
                  <a:buNone/>
                </a:pPr>
                <a:r>
                  <a:rPr lang="cs-CZ" dirty="0" smtClean="0"/>
                  <a:t>2+3 … součet                    5a …  součin </a:t>
                </a:r>
              </a:p>
              <a:p>
                <a:pPr marL="0" indent="0">
                  <a:buNone/>
                </a:pPr>
                <a:r>
                  <a:rPr lang="cs-CZ" dirty="0" smtClean="0"/>
                  <a:t>7-n … rozdíl                       k-l … rozdíl</a:t>
                </a:r>
              </a:p>
              <a:p>
                <a:pPr marL="0" indent="0">
                  <a:buNone/>
                </a:pPr>
                <a:r>
                  <a:rPr lang="cs-CZ" dirty="0" smtClean="0"/>
                  <a:t>5.9 … součin                      9:a … podíl </a:t>
                </a:r>
              </a:p>
              <a:p>
                <a:pPr marL="0" indent="0">
                  <a:buNone/>
                </a:pPr>
                <a:r>
                  <a:rPr lang="cs-CZ" dirty="0" smtClean="0"/>
                  <a:t>9-d … rozdíl            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𝑚</m:t>
                        </m:r>
                      </m:den>
                    </m:f>
                  </m:oMath>
                </a14:m>
                <a:r>
                  <a:rPr lang="cs-CZ" dirty="0" smtClean="0"/>
                  <a:t>  … podíl                                </a:t>
                </a:r>
              </a:p>
              <a:p>
                <a:pPr marL="0" indent="0">
                  <a:buNone/>
                </a:pPr>
                <a:r>
                  <a:rPr lang="cs-CZ" dirty="0" smtClean="0"/>
                  <a:t>2x+y … součet                 </a:t>
                </a:r>
                <a:r>
                  <a:rPr lang="cs-CZ" dirty="0" err="1" smtClean="0"/>
                  <a:t>abc</a:t>
                </a:r>
                <a:r>
                  <a:rPr lang="cs-CZ" dirty="0" smtClean="0"/>
                  <a:t> … součin</a:t>
                </a:r>
              </a:p>
              <a:p>
                <a:pPr marL="0" indent="0">
                  <a:buNone/>
                </a:pPr>
                <a:r>
                  <a:rPr lang="cs-CZ" dirty="0" smtClean="0"/>
                  <a:t>4m-5n … rozdíl                m+3 … součet     </a:t>
                </a:r>
              </a:p>
              <a:p>
                <a:pPr marL="0" indent="0">
                  <a:buNone/>
                </a:pPr>
                <a:r>
                  <a:rPr lang="cs-CZ" dirty="0" smtClean="0"/>
                  <a:t>8.b … součin           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𝑏</m:t>
                        </m:r>
                      </m:den>
                    </m:f>
                  </m:oMath>
                </a14:m>
                <a:r>
                  <a:rPr lang="cs-CZ" dirty="0" smtClean="0"/>
                  <a:t> … podíl</a:t>
                </a:r>
                <a:endParaRPr lang="cs-CZ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704" t="-1617" r="-18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5760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 č.3 - zapište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Součet čísel 4 a n…  </a:t>
            </a:r>
          </a:p>
          <a:p>
            <a:pPr marL="0" indent="0">
              <a:buNone/>
            </a:pPr>
            <a:r>
              <a:rPr lang="cs-CZ" dirty="0" smtClean="0"/>
              <a:t>Součin x a y zvětšený o 3 …</a:t>
            </a:r>
          </a:p>
          <a:p>
            <a:pPr marL="0" indent="0">
              <a:buNone/>
            </a:pPr>
            <a:r>
              <a:rPr lang="cs-CZ" dirty="0" smtClean="0"/>
              <a:t>Podíl 8 a 4 zvětšený dvakrát …</a:t>
            </a:r>
          </a:p>
          <a:p>
            <a:pPr marL="0" indent="0">
              <a:buNone/>
            </a:pPr>
            <a:r>
              <a:rPr lang="cs-CZ" dirty="0" smtClean="0"/>
              <a:t>Dvojnásobek druhé mocniny r …</a:t>
            </a:r>
          </a:p>
          <a:p>
            <a:pPr marL="0" indent="0">
              <a:buNone/>
            </a:pPr>
            <a:r>
              <a:rPr lang="cs-CZ" dirty="0" smtClean="0"/>
              <a:t>Druhá mocnina dvojnásobku x …</a:t>
            </a:r>
          </a:p>
          <a:p>
            <a:pPr marL="0" indent="0">
              <a:buNone/>
            </a:pPr>
            <a:r>
              <a:rPr lang="cs-CZ" dirty="0" smtClean="0"/>
              <a:t>Součet dvojnásobku c a poloviny d …</a:t>
            </a:r>
          </a:p>
          <a:p>
            <a:pPr marL="0" indent="0">
              <a:buNone/>
            </a:pPr>
            <a:r>
              <a:rPr lang="cs-CZ" dirty="0" smtClean="0"/>
              <a:t>Podíl 5 a rozdílu m a n …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47530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 č.3 - řešení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r>
                  <a:rPr lang="cs-CZ" dirty="0" smtClean="0"/>
                  <a:t>Součet čísel 4 a n… </a:t>
                </a:r>
                <a:r>
                  <a:rPr lang="cs-CZ" dirty="0" smtClean="0">
                    <a:solidFill>
                      <a:schemeClr val="tx2"/>
                    </a:solidFill>
                  </a:rPr>
                  <a:t>4+n</a:t>
                </a:r>
                <a:r>
                  <a:rPr lang="cs-CZ" dirty="0" smtClean="0"/>
                  <a:t>  </a:t>
                </a:r>
              </a:p>
              <a:p>
                <a:pPr marL="0" indent="0">
                  <a:buNone/>
                </a:pPr>
                <a:r>
                  <a:rPr lang="cs-CZ" dirty="0" smtClean="0"/>
                  <a:t>Součin x a y zvětšený o 3 … </a:t>
                </a:r>
                <a:r>
                  <a:rPr lang="cs-CZ" dirty="0" smtClean="0">
                    <a:solidFill>
                      <a:schemeClr val="tx2"/>
                    </a:solidFill>
                  </a:rPr>
                  <a:t>xy+3</a:t>
                </a:r>
              </a:p>
              <a:p>
                <a:pPr marL="0" indent="0">
                  <a:buNone/>
                </a:pPr>
                <a:r>
                  <a:rPr lang="cs-CZ" dirty="0" smtClean="0"/>
                  <a:t>Podíl 8 a 4 zvětšený dvakrát …</a:t>
                </a:r>
                <a:r>
                  <a:rPr lang="cs-CZ" dirty="0" smtClean="0">
                    <a:solidFill>
                      <a:schemeClr val="tx2"/>
                    </a:solidFill>
                  </a:rPr>
                  <a:t>8:4.2</a:t>
                </a:r>
              </a:p>
              <a:p>
                <a:pPr marL="0" indent="0">
                  <a:buNone/>
                </a:pPr>
                <a:r>
                  <a:rPr lang="cs-CZ" dirty="0" smtClean="0"/>
                  <a:t>Dvojnásobek druhé mocniny r …</a:t>
                </a:r>
                <a:r>
                  <a:rPr lang="cs-CZ" dirty="0" smtClean="0">
                    <a:solidFill>
                      <a:schemeClr val="tx2"/>
                    </a:solidFill>
                  </a:rPr>
                  <a:t>2r</a:t>
                </a:r>
                <a:r>
                  <a:rPr lang="cs-CZ" baseline="30000" dirty="0" smtClean="0">
                    <a:solidFill>
                      <a:schemeClr val="tx2"/>
                    </a:solidFill>
                  </a:rPr>
                  <a:t>2 </a:t>
                </a:r>
                <a:r>
                  <a:rPr lang="cs-CZ" dirty="0" smtClean="0"/>
                  <a:t> </a:t>
                </a:r>
              </a:p>
              <a:p>
                <a:pPr marL="0" indent="0">
                  <a:buNone/>
                </a:pPr>
                <a:r>
                  <a:rPr lang="cs-CZ" dirty="0" smtClean="0"/>
                  <a:t>Druhá mocnina dvojnásobku x … </a:t>
                </a:r>
                <a:r>
                  <a:rPr lang="cs-CZ" dirty="0" smtClean="0">
                    <a:solidFill>
                      <a:schemeClr val="tx2"/>
                    </a:solidFill>
                  </a:rPr>
                  <a:t>(2x)</a:t>
                </a:r>
                <a:r>
                  <a:rPr lang="cs-CZ" baseline="30000" dirty="0" smtClean="0">
                    <a:solidFill>
                      <a:schemeClr val="tx2"/>
                    </a:solidFill>
                  </a:rPr>
                  <a:t>2 </a:t>
                </a:r>
                <a:endParaRPr lang="cs-CZ" dirty="0" smtClean="0">
                  <a:solidFill>
                    <a:schemeClr val="tx2"/>
                  </a:solidFill>
                </a:endParaRPr>
              </a:p>
              <a:p>
                <a:pPr marL="0" indent="0">
                  <a:buNone/>
                </a:pPr>
                <a:r>
                  <a:rPr lang="cs-CZ" dirty="0" smtClean="0"/>
                  <a:t>Součet dvojnásobku c a poloviny d …</a:t>
                </a:r>
                <a:r>
                  <a:rPr lang="cs-CZ" dirty="0" smtClean="0">
                    <a:solidFill>
                      <a:schemeClr val="tx2"/>
                    </a:solidFill>
                  </a:rPr>
                  <a:t>2c+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𝑑</m:t>
                        </m:r>
                      </m:num>
                      <m:den>
                        <m:r>
                          <a:rPr lang="cs-CZ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endParaRPr lang="cs-CZ" dirty="0" smtClean="0"/>
              </a:p>
              <a:p>
                <a:pPr marL="0" indent="0">
                  <a:buNone/>
                </a:pPr>
                <a:r>
                  <a:rPr lang="cs-CZ" dirty="0" smtClean="0"/>
                  <a:t>Podíl 5 a rozdílu m a n …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5</m:t>
                        </m:r>
                      </m:num>
                      <m:den>
                        <m:r>
                          <a:rPr lang="cs-CZ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𝑚</m:t>
                        </m:r>
                        <m:r>
                          <a:rPr lang="cs-CZ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cs-CZ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𝑛</m:t>
                        </m:r>
                      </m:den>
                    </m:f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852" t="-28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2909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 č.4 - zapište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/>
              <a:t>Čtyřnásobek rozdílu čísel 5 a m… </a:t>
            </a:r>
          </a:p>
          <a:p>
            <a:pPr marL="0" indent="0">
              <a:buNone/>
            </a:pPr>
            <a:r>
              <a:rPr lang="cs-CZ" dirty="0" smtClean="0"/>
              <a:t>Pětina x zvětšená o 4 …</a:t>
            </a:r>
            <a:endParaRPr lang="cs-CZ" dirty="0" smtClean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cs-CZ" dirty="0" smtClean="0"/>
              <a:t>O </a:t>
            </a:r>
            <a:r>
              <a:rPr lang="cs-CZ" dirty="0"/>
              <a:t>x</a:t>
            </a:r>
            <a:r>
              <a:rPr lang="cs-CZ" dirty="0" smtClean="0"/>
              <a:t> menší než 3 …  </a:t>
            </a:r>
          </a:p>
          <a:p>
            <a:pPr marL="0" indent="0">
              <a:buNone/>
            </a:pPr>
            <a:r>
              <a:rPr lang="cs-CZ" dirty="0" smtClean="0"/>
              <a:t>Osmkrát větší než součet 3 a d …  </a:t>
            </a:r>
            <a:endParaRPr lang="cs-CZ" dirty="0" smtClean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cs-CZ" dirty="0" smtClean="0"/>
              <a:t>K podílu čísel 9 a 4 přičtěte jejich součet … </a:t>
            </a:r>
            <a:endParaRPr lang="cs-CZ" dirty="0" smtClean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cs-CZ" dirty="0" smtClean="0"/>
              <a:t>Třetina součtu s a r …</a:t>
            </a:r>
          </a:p>
          <a:p>
            <a:pPr marL="0" indent="0">
              <a:buNone/>
            </a:pPr>
            <a:r>
              <a:rPr lang="cs-CZ" dirty="0" smtClean="0"/>
              <a:t>Druhá mocnina součtu x a y zvětšená o 3 … </a:t>
            </a:r>
            <a:endParaRPr lang="cs-CZ" dirty="0" smtClean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cs-CZ" dirty="0" smtClean="0"/>
              <a:t>Součet součinu c a d a podílu e a f … </a:t>
            </a:r>
            <a:endParaRPr lang="cs-CZ" dirty="0" smtClean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6182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 č.4 - řešení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85000" lnSpcReduction="10000"/>
              </a:bodyPr>
              <a:lstStyle/>
              <a:p>
                <a:pPr marL="0" indent="0">
                  <a:buNone/>
                </a:pPr>
                <a:r>
                  <a:rPr lang="cs-CZ" dirty="0" smtClean="0"/>
                  <a:t>Čtyřnásobek rozdílu čísel 5 a m… </a:t>
                </a:r>
                <a:r>
                  <a:rPr lang="cs-CZ" dirty="0" smtClean="0">
                    <a:solidFill>
                      <a:schemeClr val="tx2"/>
                    </a:solidFill>
                  </a:rPr>
                  <a:t>4.(5-m) </a:t>
                </a:r>
                <a:r>
                  <a:rPr lang="cs-CZ" dirty="0" smtClean="0"/>
                  <a:t> </a:t>
                </a:r>
              </a:p>
              <a:p>
                <a:pPr marL="0" indent="0">
                  <a:buNone/>
                </a:pPr>
                <a:r>
                  <a:rPr lang="cs-CZ" dirty="0" smtClean="0"/>
                  <a:t>Pětina x zvětšená o 4 …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𝑥</m:t>
                        </m:r>
                      </m:num>
                      <m:den>
                        <m:r>
                          <a:rPr lang="cs-CZ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5</m:t>
                        </m:r>
                      </m:den>
                    </m:f>
                  </m:oMath>
                </a14:m>
                <a:r>
                  <a:rPr lang="cs-CZ" dirty="0" smtClean="0">
                    <a:solidFill>
                      <a:schemeClr val="tx2"/>
                    </a:solidFill>
                  </a:rPr>
                  <a:t>+4</a:t>
                </a:r>
              </a:p>
              <a:p>
                <a:pPr marL="0" indent="0">
                  <a:buNone/>
                </a:pPr>
                <a:r>
                  <a:rPr lang="cs-CZ" dirty="0" smtClean="0"/>
                  <a:t>O </a:t>
                </a:r>
                <a:r>
                  <a:rPr lang="cs-CZ" dirty="0"/>
                  <a:t>x</a:t>
                </a:r>
                <a:r>
                  <a:rPr lang="cs-CZ" dirty="0" smtClean="0"/>
                  <a:t> menší než 3 … </a:t>
                </a:r>
                <a:r>
                  <a:rPr lang="cs-CZ" dirty="0" smtClean="0">
                    <a:solidFill>
                      <a:schemeClr val="tx2"/>
                    </a:solidFill>
                  </a:rPr>
                  <a:t>3-x </a:t>
                </a:r>
                <a:r>
                  <a:rPr lang="cs-CZ" dirty="0" smtClean="0"/>
                  <a:t> </a:t>
                </a:r>
              </a:p>
              <a:p>
                <a:pPr marL="0" indent="0">
                  <a:buNone/>
                </a:pPr>
                <a:r>
                  <a:rPr lang="cs-CZ" dirty="0" smtClean="0"/>
                  <a:t>Osmkrát větší než součet 3 a d …  </a:t>
                </a:r>
                <a:r>
                  <a:rPr lang="cs-CZ" dirty="0" smtClean="0">
                    <a:solidFill>
                      <a:schemeClr val="tx2"/>
                    </a:solidFill>
                  </a:rPr>
                  <a:t>8.(3+d)</a:t>
                </a:r>
              </a:p>
              <a:p>
                <a:pPr marL="0" indent="0">
                  <a:buNone/>
                </a:pPr>
                <a:r>
                  <a:rPr lang="cs-CZ" dirty="0" smtClean="0"/>
                  <a:t>K podílu čísel 9 a 4 přičtěte jejich součet … </a:t>
                </a:r>
                <a:r>
                  <a:rPr lang="cs-CZ" dirty="0" smtClean="0">
                    <a:solidFill>
                      <a:schemeClr val="tx2"/>
                    </a:solidFill>
                  </a:rPr>
                  <a:t>9:4+(9+4) </a:t>
                </a:r>
              </a:p>
              <a:p>
                <a:pPr marL="0" indent="0">
                  <a:buNone/>
                </a:pPr>
                <a:r>
                  <a:rPr lang="cs-CZ" dirty="0" smtClean="0"/>
                  <a:t>Třetina součtu s a r …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𝑟</m:t>
                        </m:r>
                        <m:r>
                          <a:rPr lang="cs-CZ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+</m:t>
                        </m:r>
                        <m:r>
                          <a:rPr lang="cs-CZ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𝑠</m:t>
                        </m:r>
                      </m:num>
                      <m:den>
                        <m:r>
                          <a:rPr lang="cs-CZ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endParaRPr lang="cs-CZ" dirty="0" smtClean="0"/>
              </a:p>
              <a:p>
                <a:pPr marL="0" indent="0">
                  <a:buNone/>
                </a:pPr>
                <a:r>
                  <a:rPr lang="cs-CZ" dirty="0" smtClean="0"/>
                  <a:t>Druhá mocnina součtu x a y zvětšená o 3 … </a:t>
                </a:r>
                <a:r>
                  <a:rPr lang="cs-CZ" dirty="0" smtClean="0">
                    <a:solidFill>
                      <a:schemeClr val="tx2"/>
                    </a:solidFill>
                  </a:rPr>
                  <a:t>(</a:t>
                </a:r>
                <a:r>
                  <a:rPr lang="cs-CZ" dirty="0" err="1" smtClean="0">
                    <a:solidFill>
                      <a:schemeClr val="tx2"/>
                    </a:solidFill>
                  </a:rPr>
                  <a:t>x+y</a:t>
                </a:r>
                <a:r>
                  <a:rPr lang="cs-CZ" dirty="0" smtClean="0">
                    <a:solidFill>
                      <a:schemeClr val="tx2"/>
                    </a:solidFill>
                  </a:rPr>
                  <a:t>)</a:t>
                </a:r>
                <a:r>
                  <a:rPr lang="cs-CZ" baseline="30000" dirty="0" smtClean="0">
                    <a:solidFill>
                      <a:schemeClr val="tx2"/>
                    </a:solidFill>
                  </a:rPr>
                  <a:t>2 </a:t>
                </a:r>
                <a:r>
                  <a:rPr lang="cs-CZ" dirty="0" smtClean="0">
                    <a:solidFill>
                      <a:schemeClr val="tx2"/>
                    </a:solidFill>
                  </a:rPr>
                  <a:t>+3</a:t>
                </a:r>
              </a:p>
              <a:p>
                <a:pPr marL="0" indent="0">
                  <a:buNone/>
                </a:pPr>
                <a:r>
                  <a:rPr lang="cs-CZ" dirty="0" smtClean="0"/>
                  <a:t>Součet součinu c a d a podílu e a f … </a:t>
                </a:r>
                <a:r>
                  <a:rPr lang="cs-CZ" dirty="0" err="1" smtClean="0">
                    <a:solidFill>
                      <a:schemeClr val="tx2"/>
                    </a:solidFill>
                  </a:rPr>
                  <a:t>c.d+e:f</a:t>
                </a:r>
                <a:endParaRPr lang="cs-CZ" dirty="0" smtClean="0">
                  <a:solidFill>
                    <a:schemeClr val="tx2"/>
                  </a:solidFill>
                </a:endParaRPr>
              </a:p>
              <a:p>
                <a:pPr marL="0" indent="0">
                  <a:buNone/>
                </a:pPr>
                <a:r>
                  <a:rPr lang="cs-CZ" dirty="0" smtClean="0"/>
                  <a:t> </a:t>
                </a:r>
                <a:endParaRPr lang="cs-CZ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333" t="-202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72328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Text je tvořen </a:t>
            </a:r>
            <a:r>
              <a:rPr lang="cs-CZ" smtClean="0"/>
              <a:t>autorem materiálu 20.10.2012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3238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495</Words>
  <Application>Microsoft Office PowerPoint</Application>
  <PresentationFormat>Předvádění na obrazovce (4:3)</PresentationFormat>
  <Paragraphs>84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Prezentace aplikace PowerPoint</vt:lpstr>
      <vt:lpstr>anotace</vt:lpstr>
      <vt:lpstr>Početní operace</vt:lpstr>
      <vt:lpstr>Úkolč.1:zapište</vt:lpstr>
      <vt:lpstr>Úkol č.2:pojmenujte početní operace</vt:lpstr>
      <vt:lpstr>Úkol č.2 - řešení</vt:lpstr>
      <vt:lpstr>Úkol č.3 - zapište</vt:lpstr>
      <vt:lpstr>Úkol č.3 - řešení</vt:lpstr>
      <vt:lpstr>Úkol č.4 - zapište</vt:lpstr>
      <vt:lpstr>Úkol č.4 - řešení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08DR</dc:creator>
  <cp:lastModifiedBy>08DR</cp:lastModifiedBy>
  <cp:revision>8</cp:revision>
  <dcterms:created xsi:type="dcterms:W3CDTF">2012-12-13T20:17:08Z</dcterms:created>
  <dcterms:modified xsi:type="dcterms:W3CDTF">2012-12-18T17:43:48Z</dcterms:modified>
</cp:coreProperties>
</file>