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59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7" d="100"/>
          <a:sy n="47" d="100"/>
        </p:scale>
        <p:origin x="-117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VY_32_Inovace_16_Matematika 8. a 9.r.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</a:t>
          </a:r>
          <a:r>
            <a:rPr lang="cs-CZ" sz="2000" dirty="0" err="1" smtClean="0"/>
            <a:t>ŠKOLY:Základní</a:t>
          </a:r>
          <a:r>
            <a:rPr lang="cs-CZ" sz="2000" dirty="0" smtClean="0"/>
            <a:t> škola </a:t>
          </a:r>
          <a:r>
            <a:rPr lang="cs-CZ" sz="2000" smtClean="0"/>
            <a:t>Dolní Benešov,přísp.organ</a:t>
          </a:r>
          <a:r>
            <a:rPr lang="cs-CZ" sz="2000" dirty="0" smtClean="0"/>
            <a:t>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Libuše </a:t>
          </a:r>
          <a:r>
            <a:rPr lang="cs-CZ" sz="2000" dirty="0" err="1" smtClean="0"/>
            <a:t>Widlová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hodnota výrazu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14006BF-7C35-4527-B744-A6E9EB896724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81313E5-AB0E-4BB9-BB01-BF415367E04B}" type="presOf" srcId="{D1D4F407-5343-4D3F-B5B9-D407B03CAEB4}" destId="{AED2198E-93D5-4001-81B4-73124B309672}" srcOrd="1" destOrd="0" presId="urn:microsoft.com/office/officeart/2005/8/layout/target3"/>
    <dgm:cxn modelId="{326CDB25-3177-4EF8-BDF8-3BD0CC0B9700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6357D1D-84CF-4673-9D10-3F3F258A0994}" type="presOf" srcId="{D8197B8C-B260-4A16-BDF4-0947B075E274}" destId="{5A5FFA88-C948-4069-8E93-59FA12366E83}" srcOrd="1" destOrd="0" presId="urn:microsoft.com/office/officeart/2005/8/layout/target3"/>
    <dgm:cxn modelId="{29525E0E-16C5-44AF-840B-EF37151F5487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335CD82-DA22-49D5-8832-1328D04457EA}" type="presOf" srcId="{757F3AB3-0718-4624-B441-E567A8F0AB56}" destId="{333A1088-737F-45CB-B68E-254E46348037}" srcOrd="0" destOrd="0" presId="urn:microsoft.com/office/officeart/2005/8/layout/target3"/>
    <dgm:cxn modelId="{E499FB07-8236-4729-89A3-41734C968360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3C10660-DC79-4EB3-979E-7B53EDF80731}" type="presOf" srcId="{B651F6E3-6281-48DB-9319-2AEAFDAE7572}" destId="{619D679B-A015-4ECF-8348-D1034C574F40}" srcOrd="0" destOrd="0" presId="urn:microsoft.com/office/officeart/2005/8/layout/target3"/>
    <dgm:cxn modelId="{C608B8D6-F989-45A8-AD3F-3040BA934A3A}" type="presOf" srcId="{D8197B8C-B260-4A16-BDF4-0947B075E274}" destId="{25B08C86-7E15-44DC-BE7F-FFB55DD49D12}" srcOrd="0" destOrd="0" presId="urn:microsoft.com/office/officeart/2005/8/layout/target3"/>
    <dgm:cxn modelId="{037C6331-A248-4C85-AA16-DEC1672056E1}" type="presOf" srcId="{D1D4F407-5343-4D3F-B5B9-D407B03CAEB4}" destId="{D005CE8C-CC26-4C3E-AC11-E15060ECD759}" srcOrd="0" destOrd="0" presId="urn:microsoft.com/office/officeart/2005/8/layout/target3"/>
    <dgm:cxn modelId="{C54F0278-C71E-412D-BE3E-CC93B3460344}" type="presOf" srcId="{4C35D32F-0EAB-4CD7-82EE-45574DC2A586}" destId="{8BEBB6EC-1DAA-4CAC-8A25-BC0FCBD5DBD5}" srcOrd="0" destOrd="0" presId="urn:microsoft.com/office/officeart/2005/8/layout/target3"/>
    <dgm:cxn modelId="{2B5FC6C7-0EB4-4099-B08D-BAF0E0995556}" type="presParOf" srcId="{333A1088-737F-45CB-B68E-254E46348037}" destId="{F5ABB229-8D3B-4694-996A-96F23CF14429}" srcOrd="0" destOrd="0" presId="urn:microsoft.com/office/officeart/2005/8/layout/target3"/>
    <dgm:cxn modelId="{237B8264-E2C7-468B-A6C7-0318785D5EC2}" type="presParOf" srcId="{333A1088-737F-45CB-B68E-254E46348037}" destId="{F41139FD-01EE-4571-8B17-4FB00FC51163}" srcOrd="1" destOrd="0" presId="urn:microsoft.com/office/officeart/2005/8/layout/target3"/>
    <dgm:cxn modelId="{122F2FFF-91B2-410D-B530-1C4E23C03392}" type="presParOf" srcId="{333A1088-737F-45CB-B68E-254E46348037}" destId="{D005CE8C-CC26-4C3E-AC11-E15060ECD759}" srcOrd="2" destOrd="0" presId="urn:microsoft.com/office/officeart/2005/8/layout/target3"/>
    <dgm:cxn modelId="{8753C9FD-9CC8-4AB8-AC8A-1F78DB54F04D}" type="presParOf" srcId="{333A1088-737F-45CB-B68E-254E46348037}" destId="{2C702D82-9B77-49B7-9568-BB8EB47C3372}" srcOrd="3" destOrd="0" presId="urn:microsoft.com/office/officeart/2005/8/layout/target3"/>
    <dgm:cxn modelId="{0C926556-6F2D-4FEE-B263-D8B18893D532}" type="presParOf" srcId="{333A1088-737F-45CB-B68E-254E46348037}" destId="{A52A0455-90FF-4808-ABD0-F02540D31D5A}" srcOrd="4" destOrd="0" presId="urn:microsoft.com/office/officeart/2005/8/layout/target3"/>
    <dgm:cxn modelId="{90CC5C3E-0ACF-426D-8FF7-1B4D4447B49D}" type="presParOf" srcId="{333A1088-737F-45CB-B68E-254E46348037}" destId="{6140AFEC-043D-4C43-A2F9-D0F5331DF3A3}" srcOrd="5" destOrd="0" presId="urn:microsoft.com/office/officeart/2005/8/layout/target3"/>
    <dgm:cxn modelId="{753BE5FF-8738-43DB-B54B-936992B19D9F}" type="presParOf" srcId="{333A1088-737F-45CB-B68E-254E46348037}" destId="{9358AC05-5D7D-4327-9F80-1AD486AEA664}" srcOrd="6" destOrd="0" presId="urn:microsoft.com/office/officeart/2005/8/layout/target3"/>
    <dgm:cxn modelId="{1110ED77-E44A-47FE-BEE0-EF3C5E4BBB0D}" type="presParOf" srcId="{333A1088-737F-45CB-B68E-254E46348037}" destId="{313FC574-E1CD-4FB4-B054-0B805CE0447D}" srcOrd="7" destOrd="0" presId="urn:microsoft.com/office/officeart/2005/8/layout/target3"/>
    <dgm:cxn modelId="{E63725A3-5732-4F73-A7A0-88D278D304FE}" type="presParOf" srcId="{333A1088-737F-45CB-B68E-254E46348037}" destId="{619D679B-A015-4ECF-8348-D1034C574F40}" srcOrd="8" destOrd="0" presId="urn:microsoft.com/office/officeart/2005/8/layout/target3"/>
    <dgm:cxn modelId="{F3DE223E-EF4F-4F82-A235-A1CA54AFD231}" type="presParOf" srcId="{333A1088-737F-45CB-B68E-254E46348037}" destId="{322283A8-4A27-4CDA-BAE3-F381106A9174}" srcOrd="9" destOrd="0" presId="urn:microsoft.com/office/officeart/2005/8/layout/target3"/>
    <dgm:cxn modelId="{019AA195-239D-4D02-8DF0-7C1E2901D119}" type="presParOf" srcId="{333A1088-737F-45CB-B68E-254E46348037}" destId="{FFC9F71D-1B4F-4AD9-A4A6-86ADEFC8AF5C}" srcOrd="10" destOrd="0" presId="urn:microsoft.com/office/officeart/2005/8/layout/target3"/>
    <dgm:cxn modelId="{5E9A982E-E852-43AA-B2F5-FB2F0CA0CF6E}" type="presParOf" srcId="{333A1088-737F-45CB-B68E-254E46348037}" destId="{25B08C86-7E15-44DC-BE7F-FFB55DD49D12}" srcOrd="11" destOrd="0" presId="urn:microsoft.com/office/officeart/2005/8/layout/target3"/>
    <dgm:cxn modelId="{B497A828-645E-4FB9-9E11-919E71280F9C}" type="presParOf" srcId="{333A1088-737F-45CB-B68E-254E46348037}" destId="{76644BE8-9D7C-4C09-B250-3D10AF48CBB7}" srcOrd="12" destOrd="0" presId="urn:microsoft.com/office/officeart/2005/8/layout/target3"/>
    <dgm:cxn modelId="{15C106CC-13CE-456E-8D62-13633F32C7D1}" type="presParOf" srcId="{333A1088-737F-45CB-B68E-254E46348037}" destId="{EE85B701-7295-41C0-BA7A-34D3756A2AE6}" srcOrd="13" destOrd="0" presId="urn:microsoft.com/office/officeart/2005/8/layout/target3"/>
    <dgm:cxn modelId="{D4EB4E1B-BB27-4F7F-B3E9-5884D4E25D1A}" type="presParOf" srcId="{333A1088-737F-45CB-B68E-254E46348037}" destId="{8BEBB6EC-1DAA-4CAC-8A25-BC0FCBD5DBD5}" srcOrd="14" destOrd="0" presId="urn:microsoft.com/office/officeart/2005/8/layout/target3"/>
    <dgm:cxn modelId="{89EBD41B-1B0D-4E56-9F4E-0131AF95E270}" type="presParOf" srcId="{333A1088-737F-45CB-B68E-254E46348037}" destId="{AED2198E-93D5-4001-81B4-73124B309672}" srcOrd="15" destOrd="0" presId="urn:microsoft.com/office/officeart/2005/8/layout/target3"/>
    <dgm:cxn modelId="{F2345DC5-A797-4EB2-B64A-892D82F2B5B1}" type="presParOf" srcId="{333A1088-737F-45CB-B68E-254E46348037}" destId="{2BE915AB-18AA-4053-B92C-3BFC9ED204BB}" srcOrd="16" destOrd="0" presId="urn:microsoft.com/office/officeart/2005/8/layout/target3"/>
    <dgm:cxn modelId="{840E0997-B717-44BA-987F-B5D1DF28C282}" type="presParOf" srcId="{333A1088-737F-45CB-B68E-254E46348037}" destId="{6BB5E863-4638-4E1D-BFDE-399D028AC4ED}" srcOrd="17" destOrd="0" presId="urn:microsoft.com/office/officeart/2005/8/layout/target3"/>
    <dgm:cxn modelId="{2FE44606-E3BF-4E13-9A84-3431F235401F}" type="presParOf" srcId="{333A1088-737F-45CB-B68E-254E46348037}" destId="{5A5FFA88-C948-4069-8E93-59FA12366E83}" srcOrd="18" destOrd="0" presId="urn:microsoft.com/office/officeart/2005/8/layout/target3"/>
    <dgm:cxn modelId="{50B1B6A5-6B0F-43D2-A037-B0FC92BA833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6A54EC-3940-4B85-AF54-77EFB870F705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661E96-BED8-44A7-832D-FE2FF2D254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D294CB-6427-4F8E-957A-65541BAC2E6F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20E1D9-1F2F-4E36-A9F5-AF53DA0827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2286AC-0D30-43CC-B5FC-6409437AA31B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4D29D8-EA20-4324-B0CE-2E2B5146B6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D58AE1-22EC-4D6F-91BF-B6CE462F92C7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64BEF2-CA70-4984-A888-47C01404A6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DD8923-6320-4540-8409-3FD2AEFAC088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338C84-6642-436F-87F2-05C082F41D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B0C89E-8F6B-4B3B-9FB0-428DA18C36ED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2CF1E1-810A-4F97-8B6A-67EC29DCD4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8B61EF-F75A-4BB6-8374-DDAFD6355E88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405F3D-2923-44F0-91A7-F020D593AB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A32271-37E4-4366-8EBD-4C33EFFD675F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2E3D7-56D5-48D4-8F5D-BBA1E12602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97F4CE-BEA3-432E-BCCE-E2BF01DDFC71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0DF163-0DEB-4D66-AA52-97B3A18EFC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096551-F270-4E9B-B849-DAAEB6A3BF65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08DF89-9745-47A6-9BE2-D951F545DF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4D413B-9541-4CCE-A439-BA0BA4655772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C381FE-D27C-43A4-B282-CD1C2D61FD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FA70902-E4AD-4534-988D-7F68ABC85749}" type="datetimeFigureOut">
              <a:rPr lang="cs-CZ"/>
              <a:pPr>
                <a:defRPr/>
              </a:pPr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D88AE60-62E9-4B71-AB8E-F67514D799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620688"/>
          <a:ext cx="8208912" cy="28357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Obrázek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/>
              <a:t>Prezentace slouží k procvičování dosazení </a:t>
            </a:r>
            <a:r>
              <a:rPr lang="cs-CZ" smtClean="0">
                <a:latin typeface="Arial" charset="0"/>
              </a:rPr>
              <a:t>                 </a:t>
            </a:r>
            <a:r>
              <a:rPr lang="cs-CZ" smtClean="0"/>
              <a:t>do výrazu za proměnnou.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Žáci řeší fixem na tabuli a ihned si mohou zkontrolovat správnost řešení.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smtClean="0"/>
              <a:t>Úkol č.1</a:t>
            </a:r>
            <a:r>
              <a:rPr lang="cs-CZ" sz="4000" smtClean="0">
                <a:latin typeface="Arial" charset="0"/>
              </a:rPr>
              <a:t>  </a:t>
            </a:r>
            <a:r>
              <a:rPr lang="cs-CZ" sz="4000" smtClean="0"/>
              <a:t>-zjisti hodnotu výrazu </a:t>
            </a:r>
            <a:r>
              <a:rPr lang="cs-CZ" sz="4000" smtClean="0">
                <a:latin typeface="Arial" charset="0"/>
              </a:rPr>
              <a:t>                  </a:t>
            </a:r>
            <a:r>
              <a:rPr lang="cs-CZ" sz="4000" smtClean="0"/>
              <a:t>pro a=10,</a:t>
            </a:r>
            <a:r>
              <a:rPr lang="cs-CZ" sz="4000" smtClean="0">
                <a:latin typeface="Arial" charset="0"/>
              </a:rPr>
              <a:t> </a:t>
            </a:r>
            <a:r>
              <a:rPr lang="cs-CZ" sz="4000" smtClean="0"/>
              <a:t>b=0,5</a:t>
            </a:r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/>
              <a:t>ab=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a + b=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a – b =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a</a:t>
            </a:r>
            <a:r>
              <a:rPr lang="cs-CZ" baseline="30000" smtClean="0"/>
              <a:t>2</a:t>
            </a:r>
            <a:r>
              <a:rPr lang="cs-CZ" smtClean="0"/>
              <a:t> – b</a:t>
            </a:r>
            <a:r>
              <a:rPr lang="cs-CZ" baseline="30000" smtClean="0"/>
              <a:t>3</a:t>
            </a:r>
            <a:r>
              <a:rPr lang="cs-CZ" smtClean="0"/>
              <a:t> =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3a</a:t>
            </a:r>
            <a:r>
              <a:rPr lang="cs-CZ" baseline="30000" smtClean="0"/>
              <a:t>3</a:t>
            </a:r>
            <a:r>
              <a:rPr lang="cs-CZ" smtClean="0"/>
              <a:t> + 2b =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0,1 . ( a – 3b ) =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Úkol č.1</a:t>
            </a:r>
            <a:r>
              <a:rPr lang="cs-CZ" smtClean="0">
                <a:latin typeface="Arial" charset="0"/>
              </a:rPr>
              <a:t> </a:t>
            </a:r>
            <a:r>
              <a:rPr lang="cs-CZ" smtClean="0"/>
              <a:t>- řešení: a=10,</a:t>
            </a:r>
            <a:r>
              <a:rPr lang="cs-CZ" smtClean="0">
                <a:latin typeface="Arial" charset="0"/>
              </a:rPr>
              <a:t> </a:t>
            </a:r>
            <a:r>
              <a:rPr lang="cs-CZ" smtClean="0"/>
              <a:t>b=0,5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/>
              <a:t>ab= </a:t>
            </a:r>
            <a:r>
              <a:rPr lang="cs-CZ" smtClean="0">
                <a:solidFill>
                  <a:schemeClr val="tx2"/>
                </a:solidFill>
              </a:rPr>
              <a:t>10.0,5 = 5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a + b= </a:t>
            </a:r>
            <a:r>
              <a:rPr lang="cs-CZ" smtClean="0">
                <a:solidFill>
                  <a:schemeClr val="tx2"/>
                </a:solidFill>
              </a:rPr>
              <a:t>10+0,5 =10,5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a – b =</a:t>
            </a:r>
            <a:r>
              <a:rPr lang="cs-CZ" smtClean="0">
                <a:solidFill>
                  <a:schemeClr val="tx2"/>
                </a:solidFill>
              </a:rPr>
              <a:t>10-0,5 =9,5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a</a:t>
            </a:r>
            <a:r>
              <a:rPr lang="cs-CZ" baseline="30000" smtClean="0"/>
              <a:t>2</a:t>
            </a:r>
            <a:r>
              <a:rPr lang="cs-CZ" smtClean="0"/>
              <a:t> – b</a:t>
            </a:r>
            <a:r>
              <a:rPr lang="cs-CZ" baseline="30000" smtClean="0"/>
              <a:t>3</a:t>
            </a:r>
            <a:r>
              <a:rPr lang="cs-CZ" smtClean="0"/>
              <a:t> = </a:t>
            </a:r>
            <a:r>
              <a:rPr lang="cs-CZ" smtClean="0">
                <a:solidFill>
                  <a:schemeClr val="tx2"/>
                </a:solidFill>
              </a:rPr>
              <a:t>10</a:t>
            </a:r>
            <a:r>
              <a:rPr lang="cs-CZ" baseline="30000" smtClean="0">
                <a:solidFill>
                  <a:schemeClr val="tx2"/>
                </a:solidFill>
              </a:rPr>
              <a:t>2</a:t>
            </a:r>
            <a:r>
              <a:rPr lang="cs-CZ" smtClean="0">
                <a:solidFill>
                  <a:schemeClr val="tx2"/>
                </a:solidFill>
              </a:rPr>
              <a:t> – 0,5</a:t>
            </a:r>
            <a:r>
              <a:rPr lang="cs-CZ" baseline="30000" smtClean="0">
                <a:solidFill>
                  <a:schemeClr val="tx2"/>
                </a:solidFill>
              </a:rPr>
              <a:t>3</a:t>
            </a:r>
            <a:r>
              <a:rPr lang="cs-CZ" smtClean="0">
                <a:solidFill>
                  <a:schemeClr val="tx2"/>
                </a:solidFill>
              </a:rPr>
              <a:t> = 100 – 0,125 = 99,875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3a</a:t>
            </a:r>
            <a:r>
              <a:rPr lang="cs-CZ" baseline="30000" smtClean="0"/>
              <a:t>3</a:t>
            </a:r>
            <a:r>
              <a:rPr lang="cs-CZ" smtClean="0"/>
              <a:t> + 2b = </a:t>
            </a:r>
            <a:r>
              <a:rPr lang="cs-CZ" smtClean="0">
                <a:solidFill>
                  <a:schemeClr val="tx2"/>
                </a:solidFill>
              </a:rPr>
              <a:t>3.10</a:t>
            </a:r>
            <a:r>
              <a:rPr lang="cs-CZ" baseline="30000" smtClean="0">
                <a:solidFill>
                  <a:schemeClr val="tx2"/>
                </a:solidFill>
              </a:rPr>
              <a:t>3</a:t>
            </a:r>
            <a:r>
              <a:rPr lang="cs-CZ" smtClean="0">
                <a:solidFill>
                  <a:schemeClr val="tx2"/>
                </a:solidFill>
              </a:rPr>
              <a:t> + 2.0,5 = 3000+1=3001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0,1 . ( a – 3b ) = </a:t>
            </a:r>
            <a:r>
              <a:rPr lang="cs-CZ" smtClean="0">
                <a:solidFill>
                  <a:schemeClr val="tx2"/>
                </a:solidFill>
              </a:rPr>
              <a:t>0,1 . ( 10 – 3.0,5) =0,1.8,5=0,85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smtClean="0"/>
              <a:t>Úkol č.2- zjisti hodnotu výrazu </a:t>
            </a:r>
            <a:r>
              <a:rPr lang="cs-CZ" sz="4000" smtClean="0">
                <a:latin typeface="Arial" charset="0"/>
              </a:rPr>
              <a:t>                    </a:t>
            </a:r>
            <a:r>
              <a:rPr lang="cs-CZ" sz="4000" smtClean="0"/>
              <a:t>pr</a:t>
            </a:r>
            <a:r>
              <a:rPr lang="cs-CZ" sz="4000" smtClean="0">
                <a:latin typeface="Arial" charset="0"/>
              </a:rPr>
              <a:t>o </a:t>
            </a:r>
            <a:r>
              <a:rPr lang="cs-CZ" sz="4000" smtClean="0"/>
              <a:t>x=2; y=-1; z=0,2</a:t>
            </a:r>
          </a:p>
        </p:txBody>
      </p:sp>
      <p:sp>
        <p:nvSpPr>
          <p:cNvPr id="3" name="Zástupný symbol pro obsah 2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blipFill rotWithShape="1">
            <a:blip r:embed="rId2"/>
            <a:stretch>
              <a:fillRect l="-1852" t="-1752"/>
            </a:stretch>
          </a:blip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>
                <a:noFill/>
              </a:rPr>
              <a:t> 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Úkol č.2- řešení</a:t>
            </a:r>
            <a:br>
              <a:rPr lang="cs-CZ" dirty="0" smtClean="0"/>
            </a:br>
            <a:r>
              <a:rPr lang="cs-CZ" dirty="0" smtClean="0"/>
              <a:t> x=2; y=-1; z=0,2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blipFill rotWithShape="1">
            <a:blip r:embed="rId2"/>
            <a:stretch>
              <a:fillRect l="-1852" t="-1752"/>
            </a:stretch>
          </a:blip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>
                <a:noFill/>
              </a:rPr>
              <a:t> 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/>
              <a:t>Text byl tvořen autorem materiálu 20.11.2012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101</Words>
  <Application>Microsoft Office PowerPoint</Application>
  <PresentationFormat>On-screen Show (4:3)</PresentationFormat>
  <Paragraphs>21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Calibri</vt:lpstr>
      <vt:lpstr>Arial</vt:lpstr>
      <vt:lpstr>Motiv sady Office</vt:lpstr>
      <vt:lpstr>Snímek 1</vt:lpstr>
      <vt:lpstr>anotace</vt:lpstr>
      <vt:lpstr>Úkol č.1  -zjisti hodnotu výrazu                   pro a=10, b=0,5</vt:lpstr>
      <vt:lpstr>Úkol č.1 - řešení: a=10, b=0,5</vt:lpstr>
      <vt:lpstr>Úkol č.2- zjisti hodnotu výrazu                     pro x=2; y=-1; z=0,2</vt:lpstr>
      <vt:lpstr>Úkol č.2- řešení  x=2; y=-1; z=0,2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08DR</dc:creator>
  <cp:lastModifiedBy>DUM</cp:lastModifiedBy>
  <cp:revision>6</cp:revision>
  <dcterms:created xsi:type="dcterms:W3CDTF">2012-12-13T20:21:27Z</dcterms:created>
  <dcterms:modified xsi:type="dcterms:W3CDTF">2013-02-28T17:40:19Z</dcterms:modified>
</cp:coreProperties>
</file>