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9" r:id="rId3"/>
    <p:sldId id="258" r:id="rId4"/>
    <p:sldId id="260" r:id="rId5"/>
    <p:sldId id="261" r:id="rId6"/>
    <p:sldId id="263" r:id="rId7"/>
    <p:sldId id="265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/>
            <a:t>Název školy: Základní škola Dolní Benešov, příspěvková organizace   </a:t>
          </a:r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/>
            <a:t>Autor: Mgr. Lucie Hamplová</a:t>
          </a: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VY_32_INOVACE_17_Matematika </a:t>
          </a:r>
          <a:r>
            <a:rPr lang="cs-CZ" dirty="0" smtClean="0"/>
            <a:t>8. a 9.r.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Hodnoty číselných výrazů, jednosměrka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projektu:CZ.1.07/1.4.00/21.1262</a:t>
          </a:r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 custLinFactNeighborX="62287" custLinFactNeighborY="-502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-427" custLinFactNeighborY="5298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Y="12194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E16F1BFF-4A0F-4C6B-AC53-6AE094B380F3}" type="presOf" srcId="{FBBFC3EA-9D9D-4F3A-BEA6-9C2C0E46BF20}" destId="{832BF48F-0145-4429-9E02-8FCA946CCE9E}" srcOrd="1" destOrd="0" presId="urn:microsoft.com/office/officeart/2005/8/layout/target3"/>
    <dgm:cxn modelId="{C000391A-8006-491A-B54D-9FA5E9CAA3D0}" type="presOf" srcId="{FBBFC3EA-9D9D-4F3A-BEA6-9C2C0E46BF20}" destId="{643EA938-EDE0-4533-ACCC-D2BD6F3A527C}" srcOrd="0" destOrd="0" presId="urn:microsoft.com/office/officeart/2005/8/layout/target3"/>
    <dgm:cxn modelId="{075723DD-90FC-4A1D-BCF6-2C378F02A0C2}" type="presOf" srcId="{EBC41103-E2E5-4D48-9B4B-425520D3D098}" destId="{A27B6496-BF1B-4384-9217-9659064D5D6A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BA8D20E-386F-4938-8A74-7E25A5FCDFA7}" type="presOf" srcId="{019433A1-1324-4DE1-9E6F-32B851095F74}" destId="{A3817367-F2BC-482F-8832-FA00B51DCCF3}" srcOrd="0" destOrd="0" presId="urn:microsoft.com/office/officeart/2005/8/layout/target3"/>
    <dgm:cxn modelId="{5981F10B-3AD0-455E-A5E2-E5120AA2359C}" type="presOf" srcId="{445C7998-7549-48B0-BD68-D4F0167F02E5}" destId="{4D19AB04-24FA-40C2-B203-52AE3D15E171}" srcOrd="1" destOrd="0" presId="urn:microsoft.com/office/officeart/2005/8/layout/target3"/>
    <dgm:cxn modelId="{45DF4C06-63D2-4939-95F7-CA43B073F4CF}" type="presOf" srcId="{C73C7642-F245-4585-8F88-243F9FAEF6CA}" destId="{9A9B6F4F-B6FF-4F2D-B640-A8473E589523}" srcOrd="0" destOrd="0" presId="urn:microsoft.com/office/officeart/2005/8/layout/target3"/>
    <dgm:cxn modelId="{2BCDCD03-3D52-4AED-898B-9E67BACFC672}" type="presOf" srcId="{019433A1-1324-4DE1-9E6F-32B851095F74}" destId="{E7297F21-D4FD-4A41-AE58-814D01A6B5E7}" srcOrd="1" destOrd="0" presId="urn:microsoft.com/office/officeart/2005/8/layout/target3"/>
    <dgm:cxn modelId="{3708D738-28E6-4E97-8679-4F4F6DA35707}" type="presOf" srcId="{39F8B381-5807-488E-AC22-73DD4140ED4A}" destId="{71045F8C-00FA-488E-A7BD-E2E6753D979D}" srcOrd="0" destOrd="0" presId="urn:microsoft.com/office/officeart/2005/8/layout/target3"/>
    <dgm:cxn modelId="{058D7605-5657-4096-A194-E18FDA6DEBAE}" type="presOf" srcId="{C73C7642-F245-4585-8F88-243F9FAEF6CA}" destId="{59F530CB-4999-43B3-A00D-6AB53886BD7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1317930-5F8B-4ECD-AD43-DDBADE460731}" type="presOf" srcId="{EBC41103-E2E5-4D48-9B4B-425520D3D098}" destId="{3BA01B75-849B-4716-8BCD-084A86FF328F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0F6B769-D795-4BB0-94CB-9617B6A4A9A9}" type="presOf" srcId="{445C7998-7549-48B0-BD68-D4F0167F02E5}" destId="{BC35EE03-4121-4EF9-923D-7CB6D30D358D}" srcOrd="0" destOrd="0" presId="urn:microsoft.com/office/officeart/2005/8/layout/target3"/>
    <dgm:cxn modelId="{726A9ECA-64B0-4413-81B1-EAE9DD2D1AA5}" type="presParOf" srcId="{71045F8C-00FA-488E-A7BD-E2E6753D979D}" destId="{3577EC6B-C980-4F34-8C69-4365E7B8FC8C}" srcOrd="0" destOrd="0" presId="urn:microsoft.com/office/officeart/2005/8/layout/target3"/>
    <dgm:cxn modelId="{5E564046-92D1-4A90-9B3F-64C4D17EEA33}" type="presParOf" srcId="{71045F8C-00FA-488E-A7BD-E2E6753D979D}" destId="{6940EB87-DC1D-4BC3-9408-9AC2E1FFC039}" srcOrd="1" destOrd="0" presId="urn:microsoft.com/office/officeart/2005/8/layout/target3"/>
    <dgm:cxn modelId="{182858E4-6826-4752-A2F9-B40F8074B042}" type="presParOf" srcId="{71045F8C-00FA-488E-A7BD-E2E6753D979D}" destId="{BC35EE03-4121-4EF9-923D-7CB6D30D358D}" srcOrd="2" destOrd="0" presId="urn:microsoft.com/office/officeart/2005/8/layout/target3"/>
    <dgm:cxn modelId="{3D404B80-A6A8-42FE-99BB-6DB35752FACA}" type="presParOf" srcId="{71045F8C-00FA-488E-A7BD-E2E6753D979D}" destId="{C95EEA27-3CBF-4645-A92D-9D8AF5C1CBFC}" srcOrd="3" destOrd="0" presId="urn:microsoft.com/office/officeart/2005/8/layout/target3"/>
    <dgm:cxn modelId="{11FFF1DD-5841-49BB-887B-1E7EC4D1DB08}" type="presParOf" srcId="{71045F8C-00FA-488E-A7BD-E2E6753D979D}" destId="{851BB866-B6AE-4566-893F-4C635BA974FC}" srcOrd="4" destOrd="0" presId="urn:microsoft.com/office/officeart/2005/8/layout/target3"/>
    <dgm:cxn modelId="{C4299233-9243-445C-89DD-BF2F660ECAE2}" type="presParOf" srcId="{71045F8C-00FA-488E-A7BD-E2E6753D979D}" destId="{643EA938-EDE0-4533-ACCC-D2BD6F3A527C}" srcOrd="5" destOrd="0" presId="urn:microsoft.com/office/officeart/2005/8/layout/target3"/>
    <dgm:cxn modelId="{99794C0C-8B9E-465A-8925-E9A9ABD9EA31}" type="presParOf" srcId="{71045F8C-00FA-488E-A7BD-E2E6753D979D}" destId="{92F31B18-D66D-4CC7-89B9-378928DE877D}" srcOrd="6" destOrd="0" presId="urn:microsoft.com/office/officeart/2005/8/layout/target3"/>
    <dgm:cxn modelId="{773EC031-5722-46F2-A828-8A83E5D11754}" type="presParOf" srcId="{71045F8C-00FA-488E-A7BD-E2E6753D979D}" destId="{902074E1-B931-4618-97F1-FADBE82E9C3C}" srcOrd="7" destOrd="0" presId="urn:microsoft.com/office/officeart/2005/8/layout/target3"/>
    <dgm:cxn modelId="{371CD8A7-8818-43BE-ACCE-724DA30DD347}" type="presParOf" srcId="{71045F8C-00FA-488E-A7BD-E2E6753D979D}" destId="{A3817367-F2BC-482F-8832-FA00B51DCCF3}" srcOrd="8" destOrd="0" presId="urn:microsoft.com/office/officeart/2005/8/layout/target3"/>
    <dgm:cxn modelId="{AF5A518A-975C-495B-A832-697B346E387B}" type="presParOf" srcId="{71045F8C-00FA-488E-A7BD-E2E6753D979D}" destId="{2DD79E57-A63E-47D4-A1AB-6DF333476AD4}" srcOrd="9" destOrd="0" presId="urn:microsoft.com/office/officeart/2005/8/layout/target3"/>
    <dgm:cxn modelId="{F875853C-52A9-4E6E-AD12-6597974E44F5}" type="presParOf" srcId="{71045F8C-00FA-488E-A7BD-E2E6753D979D}" destId="{648967D3-ED80-4214-8D87-4E7012561E4A}" srcOrd="10" destOrd="0" presId="urn:microsoft.com/office/officeart/2005/8/layout/target3"/>
    <dgm:cxn modelId="{15A64713-CA83-47C1-BD65-0BDECC87B9C6}" type="presParOf" srcId="{71045F8C-00FA-488E-A7BD-E2E6753D979D}" destId="{9A9B6F4F-B6FF-4F2D-B640-A8473E589523}" srcOrd="11" destOrd="0" presId="urn:microsoft.com/office/officeart/2005/8/layout/target3"/>
    <dgm:cxn modelId="{8CBAF067-E9BF-49B4-9827-814D22A827A4}" type="presParOf" srcId="{71045F8C-00FA-488E-A7BD-E2E6753D979D}" destId="{13BD0FAF-9F2C-4708-9E63-A8E8E5252943}" srcOrd="12" destOrd="0" presId="urn:microsoft.com/office/officeart/2005/8/layout/target3"/>
    <dgm:cxn modelId="{5EE0B0D9-8258-4D6B-9DBE-D23E87EF72ED}" type="presParOf" srcId="{71045F8C-00FA-488E-A7BD-E2E6753D979D}" destId="{6821E7C9-5E4B-45FA-8F82-01E6F26FAA25}" srcOrd="13" destOrd="0" presId="urn:microsoft.com/office/officeart/2005/8/layout/target3"/>
    <dgm:cxn modelId="{90A9CAC1-4C7E-4437-B3D4-50C4DC6E4BE5}" type="presParOf" srcId="{71045F8C-00FA-488E-A7BD-E2E6753D979D}" destId="{3BA01B75-849B-4716-8BCD-084A86FF328F}" srcOrd="14" destOrd="0" presId="urn:microsoft.com/office/officeart/2005/8/layout/target3"/>
    <dgm:cxn modelId="{276680AD-E51E-40E2-AE2C-DA85DAFB548B}" type="presParOf" srcId="{71045F8C-00FA-488E-A7BD-E2E6753D979D}" destId="{4D19AB04-24FA-40C2-B203-52AE3D15E171}" srcOrd="15" destOrd="0" presId="urn:microsoft.com/office/officeart/2005/8/layout/target3"/>
    <dgm:cxn modelId="{862A49A3-998C-40CE-958A-FF673F214596}" type="presParOf" srcId="{71045F8C-00FA-488E-A7BD-E2E6753D979D}" destId="{832BF48F-0145-4429-9E02-8FCA946CCE9E}" srcOrd="16" destOrd="0" presId="urn:microsoft.com/office/officeart/2005/8/layout/target3"/>
    <dgm:cxn modelId="{98577044-CA13-4A4B-B97A-5B1644F5C081}" type="presParOf" srcId="{71045F8C-00FA-488E-A7BD-E2E6753D979D}" destId="{E7297F21-D4FD-4A41-AE58-814D01A6B5E7}" srcOrd="17" destOrd="0" presId="urn:microsoft.com/office/officeart/2005/8/layout/target3"/>
    <dgm:cxn modelId="{9B9AF4C8-FAF9-4760-A8A6-D06F52377D8B}" type="presParOf" srcId="{71045F8C-00FA-488E-A7BD-E2E6753D979D}" destId="{59F530CB-4999-43B3-A00D-6AB53886BD77}" srcOrd="18" destOrd="0" presId="urn:microsoft.com/office/officeart/2005/8/layout/target3"/>
    <dgm:cxn modelId="{147E9945-FA7B-4EFC-8BBA-F26671F05F78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3284984" cy="32849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1642492" y="0"/>
          <a:ext cx="6350396" cy="32849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Název školy: Základní škola Dolní Benešov, příspěvková organizace   </a:t>
          </a:r>
        </a:p>
      </dsp:txBody>
      <dsp:txXfrm>
        <a:off x="1642492" y="0"/>
        <a:ext cx="6350396" cy="525597"/>
      </dsp:txXfrm>
    </dsp:sp>
    <dsp:sp modelId="{851BB866-B6AE-4566-893F-4C635BA974FC}">
      <dsp:nvSpPr>
        <dsp:cNvPr id="0" name=""/>
        <dsp:cNvSpPr/>
      </dsp:nvSpPr>
      <dsp:spPr>
        <a:xfrm>
          <a:off x="1961356" y="512569"/>
          <a:ext cx="2595137" cy="25951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1642492" y="525597"/>
          <a:ext cx="6350396" cy="25951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Autor: Mgr. Lucie Hamplová</a:t>
          </a:r>
        </a:p>
      </dsp:txBody>
      <dsp:txXfrm>
        <a:off x="1642492" y="525597"/>
        <a:ext cx="6350396" cy="525597"/>
      </dsp:txXfrm>
    </dsp:sp>
    <dsp:sp modelId="{902074E1-B931-4618-97F1-FADBE82E9C3C}">
      <dsp:nvSpPr>
        <dsp:cNvPr id="0" name=""/>
        <dsp:cNvSpPr/>
      </dsp:nvSpPr>
      <dsp:spPr>
        <a:xfrm>
          <a:off x="689846" y="1051194"/>
          <a:ext cx="1905290" cy="190529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1615375" y="1152137"/>
          <a:ext cx="6350396" cy="19052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VY_32_INOVACE_17_Matematika </a:t>
          </a:r>
          <a:r>
            <a:rPr lang="cs-CZ" sz="1800" kern="1200" dirty="0" smtClean="0"/>
            <a:t>8. a 9.r.</a:t>
          </a:r>
          <a:endParaRPr lang="cs-CZ" sz="1800" kern="1200" dirty="0"/>
        </a:p>
      </dsp:txBody>
      <dsp:txXfrm>
        <a:off x="1615375" y="1152137"/>
        <a:ext cx="6350396" cy="525597"/>
      </dsp:txXfrm>
    </dsp:sp>
    <dsp:sp modelId="{648967D3-ED80-4214-8D87-4E7012561E4A}">
      <dsp:nvSpPr>
        <dsp:cNvPr id="0" name=""/>
        <dsp:cNvSpPr/>
      </dsp:nvSpPr>
      <dsp:spPr>
        <a:xfrm>
          <a:off x="1034769" y="1576792"/>
          <a:ext cx="1215444" cy="121544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1642492" y="1725003"/>
          <a:ext cx="6350396" cy="12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Hodnoty číselných výrazů, jednosměrka</a:t>
          </a:r>
          <a:endParaRPr lang="cs-CZ" sz="1800" kern="1200" dirty="0"/>
        </a:p>
      </dsp:txBody>
      <dsp:txXfrm>
        <a:off x="1642492" y="1725003"/>
        <a:ext cx="6350396" cy="525597"/>
      </dsp:txXfrm>
    </dsp:sp>
    <dsp:sp modelId="{6821E7C9-5E4B-45FA-8F82-01E6F26FAA25}">
      <dsp:nvSpPr>
        <dsp:cNvPr id="0" name=""/>
        <dsp:cNvSpPr/>
      </dsp:nvSpPr>
      <dsp:spPr>
        <a:xfrm>
          <a:off x="1379693" y="2102389"/>
          <a:ext cx="525597" cy="525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1642492" y="2102389"/>
          <a:ext cx="6350396" cy="525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projektu:CZ.1.07/1.4.00/21.1262</a:t>
          </a:r>
        </a:p>
      </dsp:txBody>
      <dsp:txXfrm>
        <a:off x="1642492" y="2102389"/>
        <a:ext cx="6350396" cy="525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0F67CD-1B80-433B-8F73-399787D318F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2DD051-3769-48B4-9168-74CD9294F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927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A91442-F079-499B-BA78-E1ECB17F827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772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403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20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70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1499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82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850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482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815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735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621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969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E01D5-C92F-42A5-9B19-B0304349582C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01F33-BB94-4CA6-86F7-AD39512E3D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714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cs-CZ" dirty="0"/>
          </a:p>
          <a:p>
            <a:r>
              <a:rPr lang="cs-CZ" dirty="0"/>
              <a:t>	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685800"/>
            <a:ext cx="541020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896177700"/>
              </p:ext>
            </p:extLst>
          </p:nvPr>
        </p:nvGraphicFramePr>
        <p:xfrm>
          <a:off x="251520" y="2276872"/>
          <a:ext cx="7992888" cy="328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4954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7100" algn="l"/>
              </a:tabLst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710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27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Opakování a procvičování zápisu číselných výrazů, výpočet hodnot.</a:t>
            </a:r>
          </a:p>
          <a:p>
            <a:r>
              <a:rPr lang="cs-CZ" dirty="0" smtClean="0"/>
              <a:t>Procvičování numeriky.</a:t>
            </a:r>
          </a:p>
          <a:p>
            <a:r>
              <a:rPr lang="cs-CZ" dirty="0" smtClean="0"/>
              <a:t>Každý žák dostane tabulku, která má 4 řádky (1-4) a 10 sloupečků (A-J).</a:t>
            </a:r>
          </a:p>
          <a:p>
            <a:r>
              <a:rPr lang="cs-CZ" dirty="0" smtClean="0"/>
              <a:t>Do každého políčka tabulky doplní jen 1 cifru. Např. Výsledek 105, napíše do tří políček řádku jednosměrky.</a:t>
            </a:r>
          </a:p>
          <a:p>
            <a:r>
              <a:rPr lang="cs-CZ" dirty="0" smtClean="0"/>
              <a:t>V každém sloupečku je skryt letopočet, který má pro naší zemi velký význam. Znáš tyto letopočty?</a:t>
            </a:r>
          </a:p>
          <a:p>
            <a:r>
              <a:rPr lang="cs-CZ" dirty="0" smtClean="0"/>
              <a:t>Možnost opravy výsledků ve dvojicích.</a:t>
            </a:r>
          </a:p>
          <a:p>
            <a:r>
              <a:rPr lang="cs-CZ" dirty="0" smtClean="0"/>
              <a:t>Možnost individuálního nebo i frontálního zkoušení.</a:t>
            </a:r>
          </a:p>
          <a:p>
            <a:r>
              <a:rPr lang="cs-CZ" dirty="0" smtClean="0"/>
              <a:t>Možnost soutěže.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370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275040"/>
              </p:ext>
            </p:extLst>
          </p:nvPr>
        </p:nvGraphicFramePr>
        <p:xfrm>
          <a:off x="1524000" y="1397000"/>
          <a:ext cx="6096002" cy="1854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187624" y="4869160"/>
            <a:ext cx="5388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Nápověda: Do každého políčka jen jednu cifru výsledku.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28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24744"/>
            <a:ext cx="8311378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Součet 4 násobku 25 a 11 / jedna šestina 660 / rozdíl druhé mocniny čísla 15 a 13  /</a:t>
            </a:r>
          </a:p>
          <a:p>
            <a:r>
              <a:rPr lang="cs-CZ" dirty="0"/>
              <a:t> </a:t>
            </a:r>
            <a:r>
              <a:rPr lang="cs-CZ" dirty="0" smtClean="0"/>
              <a:t>       rozdíl druhé mocniny 3 a třetí mocniny 2.</a:t>
            </a:r>
          </a:p>
          <a:p>
            <a:endParaRPr lang="cs-CZ" dirty="0"/>
          </a:p>
          <a:p>
            <a:endParaRPr lang="cs-CZ" dirty="0" smtClean="0"/>
          </a:p>
          <a:p>
            <a:pPr marL="342900" indent="-342900">
              <a:buAutoNum type="arabicPeriod" startAt="2"/>
            </a:pPr>
            <a:r>
              <a:rPr lang="cs-CZ" dirty="0" smtClean="0"/>
              <a:t>Rozdíl osmi násobku 30 a třetiny 18 / třetina 138 / čtyři pětiny ze 100 / rozdíl </a:t>
            </a:r>
          </a:p>
          <a:p>
            <a:r>
              <a:rPr lang="cs-CZ" dirty="0"/>
              <a:t> </a:t>
            </a:r>
            <a:r>
              <a:rPr lang="cs-CZ" dirty="0" smtClean="0"/>
              <a:t>      třetí mocniny 10 a 97.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3.    Rozdíl druhé odmocniny 225 a 1 / součet  druhé mocniny 3 a druhé mocniny 2/</a:t>
            </a:r>
          </a:p>
          <a:p>
            <a:r>
              <a:rPr lang="cs-CZ" dirty="0"/>
              <a:t> </a:t>
            </a:r>
            <a:r>
              <a:rPr lang="cs-CZ" dirty="0" smtClean="0"/>
              <a:t>       součin čtyř činitelů 2, 13, 2, a 5 / součin druhé mocniny 9 a 10.</a:t>
            </a:r>
          </a:p>
          <a:p>
            <a:endParaRPr lang="cs-CZ" dirty="0"/>
          </a:p>
          <a:p>
            <a:pPr marL="342900" indent="-342900">
              <a:buAutoNum type="arabicPeriod" startAt="4"/>
            </a:pPr>
            <a:r>
              <a:rPr lang="cs-CZ" dirty="0" smtClean="0"/>
              <a:t>Rozdíl trojnásobku 4 a dvojnásobku 5 / pětinásobek součtu 7 a 8 / čtyřnásobek</a:t>
            </a:r>
          </a:p>
          <a:p>
            <a:r>
              <a:rPr lang="cs-CZ" dirty="0"/>
              <a:t> </a:t>
            </a:r>
            <a:r>
              <a:rPr lang="cs-CZ" dirty="0" smtClean="0"/>
              <a:t>      druhé mocniny 10 zvětšený o  3 / pětina z 250 zmenšená o 1 / čtvrtina druhé </a:t>
            </a:r>
          </a:p>
          <a:p>
            <a:r>
              <a:rPr lang="cs-CZ" dirty="0"/>
              <a:t> </a:t>
            </a:r>
            <a:r>
              <a:rPr lang="cs-CZ" dirty="0" smtClean="0"/>
              <a:t>       mocniny 8.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8119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585811" y="639982"/>
                <a:ext cx="7013395" cy="55699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 smtClean="0"/>
                  <a:t>4.25+11= 111 /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 smtClean="0"/>
                  <a:t> .660 = 110 /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- 13 = 212 /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 smtClean="0"/>
                  <a:t> = 1 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 smtClean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 smtClean="0"/>
                  <a:t>8. 30 -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 . 18 = 234 /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 . 138 = 46 /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/>
                  <a:t> . 100 = 80 /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 smtClean="0"/>
                  <a:t> - 97 = 903</a:t>
                </a:r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r>
                  <a:rPr lang="cs-CZ" dirty="0" smtClean="0"/>
                  <a:t>3.   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</a:rPr>
                          <m:t>225</m:t>
                        </m:r>
                      </m:e>
                    </m:rad>
                  </m:oMath>
                </a14:m>
                <a:r>
                  <a:rPr lang="cs-CZ" dirty="0" smtClean="0"/>
                  <a:t>  - 1 = 14 /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+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= 13 /2 . 13 .2 . 5 = 260 /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9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. 10 = 810.</a:t>
                </a:r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pPr marL="342900" indent="-342900">
                  <a:buAutoNum type="arabicPeriod" startAt="4"/>
                </a:pPr>
                <a:r>
                  <a:rPr lang="cs-CZ" dirty="0" smtClean="0"/>
                  <a:t>3 . 4 – 2 . 5 = 2 / 5 . ( 7 + 8 ) = 75 / 4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+ 3 = 403 /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/>
                  <a:t> . 250 – 1 = 49 /</a:t>
                </a:r>
              </a:p>
              <a:p>
                <a:r>
                  <a:rPr lang="cs-CZ" dirty="0"/>
                  <a:t> </a:t>
                </a:r>
                <a:r>
                  <a:rPr lang="cs-CZ" dirty="0" smtClean="0"/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 . 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= 16.</a:t>
                </a:r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 smtClean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11" y="639982"/>
                <a:ext cx="7013395" cy="5569986"/>
              </a:xfrm>
              <a:prstGeom prst="rect">
                <a:avLst/>
              </a:prstGeom>
              <a:blipFill rotWithShape="1">
                <a:blip r:embed="rId2"/>
                <a:stretch>
                  <a:fillRect l="-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969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915550"/>
              </p:ext>
            </p:extLst>
          </p:nvPr>
        </p:nvGraphicFramePr>
        <p:xfrm>
          <a:off x="1524000" y="1397000"/>
          <a:ext cx="6096002" cy="1854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328627" y="3440312"/>
            <a:ext cx="656994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   1212 - Zlatá bula sicilská</a:t>
            </a:r>
          </a:p>
          <a:p>
            <a:r>
              <a:rPr lang="cs-CZ" dirty="0" smtClean="0"/>
              <a:t>B    1348 -  Založena Karlova univerzita</a:t>
            </a:r>
          </a:p>
          <a:p>
            <a:r>
              <a:rPr lang="cs-CZ" dirty="0" smtClean="0"/>
              <a:t>C    1415 – Upálení Mistra Jana Husa</a:t>
            </a:r>
          </a:p>
          <a:p>
            <a:r>
              <a:rPr lang="cs-CZ" dirty="0" smtClean="0"/>
              <a:t>D    1434 -  Bitva u Lipan</a:t>
            </a:r>
          </a:p>
          <a:p>
            <a:r>
              <a:rPr lang="cs-CZ" dirty="0" smtClean="0"/>
              <a:t>E     1620 -  Bitva na Bílé hoře</a:t>
            </a:r>
          </a:p>
          <a:p>
            <a:r>
              <a:rPr lang="cs-CZ" dirty="0" smtClean="0"/>
              <a:t>F     0863 -  Příchod Cyrila a Metoděje na Moravu</a:t>
            </a:r>
          </a:p>
          <a:p>
            <a:r>
              <a:rPr lang="cs-CZ" dirty="0" smtClean="0"/>
              <a:t>G    2004 -  Vstup ČR do EU</a:t>
            </a:r>
          </a:p>
          <a:p>
            <a:r>
              <a:rPr lang="cs-CZ" dirty="0" smtClean="0"/>
              <a:t>H    1989 -   Sametová revoluce ( Den boje za svobodu a demokracii )</a:t>
            </a:r>
          </a:p>
          <a:p>
            <a:r>
              <a:rPr lang="cs-CZ" dirty="0" smtClean="0"/>
              <a:t> I     2011 -   Zemřel  Václav Havel</a:t>
            </a:r>
          </a:p>
          <a:p>
            <a:r>
              <a:rPr lang="cs-CZ" dirty="0"/>
              <a:t> </a:t>
            </a:r>
            <a:r>
              <a:rPr lang="cs-CZ" dirty="0" smtClean="0"/>
              <a:t>J     1306 -  Vymření Přemyslovců po meči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548680"/>
            <a:ext cx="844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15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Citace: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Veškerý text je tvořen autorem materiálu.</a:t>
            </a:r>
          </a:p>
          <a:p>
            <a:r>
              <a:rPr lang="cs-CZ" dirty="0" smtClean="0"/>
              <a:t>Dne</a:t>
            </a:r>
            <a:r>
              <a:rPr lang="cs-CZ" smtClean="0"/>
              <a:t>: 28</a:t>
            </a:r>
            <a:r>
              <a:rPr lang="cs-CZ" dirty="0" smtClean="0"/>
              <a:t>. 11. 2012.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325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471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611</Words>
  <Application>Microsoft Office PowerPoint</Application>
  <PresentationFormat>Předvádění na obrazovce (4:3)</PresentationFormat>
  <Paragraphs>137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                  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Citace: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08H7</dc:creator>
  <cp:lastModifiedBy>08DR</cp:lastModifiedBy>
  <cp:revision>14</cp:revision>
  <dcterms:created xsi:type="dcterms:W3CDTF">2012-11-28T17:06:58Z</dcterms:created>
  <dcterms:modified xsi:type="dcterms:W3CDTF">2012-12-13T17:19:31Z</dcterms:modified>
</cp:coreProperties>
</file>