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327" r:id="rId3"/>
    <p:sldId id="328" r:id="rId4"/>
    <p:sldId id="330" r:id="rId5"/>
    <p:sldId id="331" r:id="rId6"/>
    <p:sldId id="332" r:id="rId7"/>
    <p:sldId id="333" r:id="rId8"/>
    <p:sldId id="334" r:id="rId9"/>
    <p:sldId id="270" r:id="rId10"/>
    <p:sldId id="263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7DF18680-E054-41AD-8BC1-D1AEF772440D}" styleName="Střední styl 2 – zvýraznění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C4B1156A-380E-4F78-BDF5-A606A8083BF9}" styleName="Střední styl 4 – zvýraznění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  <a:tblStyle styleId="{0505E3EF-67EA-436B-97B2-0124C06EBD24}" styleName="Střední styl 4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  <a:tblStyle styleId="{9DCAF9ED-07DC-4A11-8D7F-57B35C25682E}" styleName="Střední styl 1 – zvýraznění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2">
              <a:tint val="20000"/>
            </a:schemeClr>
          </a:solidFill>
        </a:fill>
      </a:tcStyle>
    </a:band1H>
    <a:band1V>
      <a:tcStyle>
        <a:tcBdr/>
        <a:fill>
          <a:solidFill>
            <a:schemeClr val="accent2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Row>
  </a:tblStyle>
  <a:tblStyle styleId="{284E427A-3D55-4303-BF80-6455036E1DE7}" styleName="Styl s motivem 1 – zvýraznění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  <a:tblStyle styleId="{BDBED569-4797-4DF1-A0F4-6AAB3CD982D8}" styleName="Světlý styl 3 – zvýraznění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8A107856-5554-42FB-B03E-39F5DBC370BA}" styleName="Střední styl 4 – zvýraznění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2"/>
              </a:solidFill>
            </a:ln>
          </a:top>
        </a:tcBdr>
        <a:fill>
          <a:solidFill>
            <a:schemeClr val="accent2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2">
              <a:tint val="20000"/>
            </a:schemeClr>
          </a:solidFill>
        </a:fill>
      </a:tcStyle>
    </a:firstRow>
  </a:tblStyle>
  <a:tblStyle styleId="{16D9F66E-5EB9-4882-86FB-DCBF35E3C3E4}" styleName="Střední styl 4 – zvýraznění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6"/>
              </a:solidFill>
            </a:ln>
          </a:top>
        </a:tcBdr>
        <a:fill>
          <a:solidFill>
            <a:schemeClr val="accent6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6">
              <a:tint val="20000"/>
            </a:schemeClr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1" d="100"/>
          <a:sy n="101" d="100"/>
        </p:scale>
        <p:origin x="-922" y="-8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B119938-828B-4335-BE26-9CB9A4CEC4F9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A2E22A7-8A2B-4FB5-AD70-D5B27E57857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B119938-828B-4335-BE26-9CB9A4CEC4F9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A2E22A7-8A2B-4FB5-AD70-D5B27E5785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B119938-828B-4335-BE26-9CB9A4CEC4F9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A2E22A7-8A2B-4FB5-AD70-D5B27E57857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B119938-828B-4335-BE26-9CB9A4CEC4F9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A2E22A7-8A2B-4FB5-AD70-D5B27E5785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B119938-828B-4335-BE26-9CB9A4CEC4F9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A2E22A7-8A2B-4FB5-AD70-D5B27E5785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B119938-828B-4335-BE26-9CB9A4CEC4F9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A2E22A7-8A2B-4FB5-AD70-D5B27E5785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B119938-828B-4335-BE26-9CB9A4CEC4F9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A2E22A7-8A2B-4FB5-AD70-D5B27E57857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B119938-828B-4335-BE26-9CB9A4CEC4F9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A2E22A7-8A2B-4FB5-AD70-D5B27E5785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B119938-828B-4335-BE26-9CB9A4CEC4F9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A2E22A7-8A2B-4FB5-AD70-D5B27E57857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B119938-828B-4335-BE26-9CB9A4CEC4F9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A2E22A7-8A2B-4FB5-AD70-D5B27E5785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B119938-828B-4335-BE26-9CB9A4CEC4F9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A2E22A7-8A2B-4FB5-AD70-D5B27E5785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3B119938-828B-4335-BE26-9CB9A4CEC4F9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AA2E22A7-8A2B-4FB5-AD70-D5B27E57857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043608" y="1988840"/>
            <a:ext cx="7766680" cy="2808312"/>
          </a:xfrm>
        </p:spPr>
        <p:txBody>
          <a:bodyPr>
            <a:noAutofit/>
          </a:bodyPr>
          <a:lstStyle/>
          <a:p>
            <a:r>
              <a:rPr lang="cs-CZ" sz="1800" dirty="0"/>
              <a:t>Název školy: ZŠ Štětí, Ostrovní 300</a:t>
            </a:r>
            <a:br>
              <a:rPr lang="cs-CZ" sz="1800" dirty="0"/>
            </a:br>
            <a:r>
              <a:rPr lang="cs-CZ" sz="1800" dirty="0"/>
              <a:t>Autor: Mgr. Štěpánka Beranová</a:t>
            </a:r>
            <a:br>
              <a:rPr lang="cs-CZ" sz="1800" dirty="0"/>
            </a:br>
            <a:r>
              <a:rPr lang="cs-CZ" sz="1800" dirty="0"/>
              <a:t>Datum: </a:t>
            </a:r>
            <a:r>
              <a:rPr lang="cs-CZ" sz="1800" dirty="0" smtClean="0"/>
              <a:t> </a:t>
            </a:r>
            <a:r>
              <a:rPr lang="cs-CZ" sz="1800" dirty="0" smtClean="0"/>
              <a:t>22.2. </a:t>
            </a:r>
            <a:r>
              <a:rPr lang="cs-CZ" sz="1800" dirty="0" smtClean="0"/>
              <a:t>2013</a:t>
            </a:r>
            <a:r>
              <a:rPr lang="cs-CZ" sz="1800" dirty="0"/>
              <a:t/>
            </a:r>
            <a:br>
              <a:rPr lang="cs-CZ" sz="1800" dirty="0"/>
            </a:br>
            <a:r>
              <a:rPr lang="cs-CZ" sz="1800" dirty="0"/>
              <a:t>Jazyk a jazyková komunikace, Český jazyk a literatura, Jazyková výchova, </a:t>
            </a:r>
            <a:r>
              <a:rPr lang="cs-CZ" sz="1800" dirty="0" smtClean="0"/>
              <a:t>Slovesa</a:t>
            </a:r>
            <a:r>
              <a:rPr lang="cs-CZ" sz="1800" dirty="0"/>
              <a:t/>
            </a:r>
            <a:br>
              <a:rPr lang="cs-CZ" sz="1800" dirty="0"/>
            </a:br>
            <a:r>
              <a:rPr lang="cs-CZ" sz="1800" dirty="0"/>
              <a:t>Název materiálu: </a:t>
            </a:r>
            <a:r>
              <a:rPr lang="cs-CZ" sz="1800" dirty="0" smtClean="0"/>
              <a:t> </a:t>
            </a:r>
            <a:r>
              <a:rPr lang="cs-CZ" sz="1800" dirty="0" smtClean="0"/>
              <a:t>VY_32_INOVACE_CJ.4.B.20_slovesa</a:t>
            </a:r>
            <a:r>
              <a:rPr lang="cs-CZ" sz="1800" dirty="0" smtClean="0"/>
              <a:t/>
            </a:r>
            <a:br>
              <a:rPr lang="cs-CZ" sz="1800" dirty="0" smtClean="0"/>
            </a:br>
            <a:r>
              <a:rPr lang="cs-CZ" sz="1800" dirty="0" smtClean="0"/>
              <a:t>Název: Slovesa </a:t>
            </a:r>
            <a:br>
              <a:rPr lang="cs-CZ" sz="1800" dirty="0" smtClean="0"/>
            </a:br>
            <a:r>
              <a:rPr lang="cs-CZ" sz="1800" dirty="0" smtClean="0"/>
              <a:t>Číslo </a:t>
            </a:r>
            <a:r>
              <a:rPr lang="cs-CZ" sz="1800" dirty="0"/>
              <a:t>operačního programu: </a:t>
            </a:r>
            <a:r>
              <a:rPr lang="cs-CZ" sz="1800" dirty="0" smtClean="0"/>
              <a:t> CZ.1.07/1.4.00/21.1693</a:t>
            </a:r>
            <a:r>
              <a:rPr lang="cs-CZ" sz="1800" dirty="0"/>
              <a:t/>
            </a:r>
            <a:br>
              <a:rPr lang="cs-CZ" sz="1800" dirty="0"/>
            </a:br>
            <a:r>
              <a:rPr lang="cs-CZ" sz="1800" dirty="0"/>
              <a:t>Název projektu: </a:t>
            </a:r>
            <a:r>
              <a:rPr lang="cs-CZ" sz="1800" dirty="0" smtClean="0"/>
              <a:t> PRIMA </a:t>
            </a:r>
            <a:r>
              <a:rPr lang="cs-CZ" sz="1800" dirty="0"/>
              <a:t>ŠKOLA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87624" y="5229200"/>
            <a:ext cx="7550656" cy="1248544"/>
          </a:xfrm>
        </p:spPr>
        <p:txBody>
          <a:bodyPr/>
          <a:lstStyle/>
          <a:p>
            <a:r>
              <a:rPr lang="cs-CZ" sz="1800" dirty="0"/>
              <a:t>Anotace:  Materiál je určen pro žáky </a:t>
            </a:r>
            <a:r>
              <a:rPr lang="cs-CZ" sz="1800" dirty="0" smtClean="0"/>
              <a:t>4. ročníku, slouží </a:t>
            </a:r>
            <a:r>
              <a:rPr lang="cs-CZ" sz="1800" dirty="0"/>
              <a:t>k </a:t>
            </a:r>
            <a:r>
              <a:rPr lang="cs-CZ" sz="1800" dirty="0" smtClean="0"/>
              <a:t>seznámení a procvičení učiva o </a:t>
            </a:r>
            <a:r>
              <a:rPr lang="cs-CZ" sz="1800" dirty="0" smtClean="0"/>
              <a:t>slovesech.</a:t>
            </a:r>
            <a:endParaRPr lang="cs-CZ" sz="1800" dirty="0"/>
          </a:p>
          <a:p>
            <a:endParaRPr lang="cs-CZ" dirty="0"/>
          </a:p>
        </p:txBody>
      </p:sp>
      <p:pic>
        <p:nvPicPr>
          <p:cNvPr id="4" name="obrázek 3" descr="Hlavička"/>
          <p:cNvPicPr/>
          <p:nvPr/>
        </p:nvPicPr>
        <p:blipFill>
          <a:blip r:embed="rId2" cstate="print"/>
          <a:srcRect t="15385" r="79313"/>
          <a:stretch>
            <a:fillRect/>
          </a:stretch>
        </p:blipFill>
        <p:spPr bwMode="auto">
          <a:xfrm>
            <a:off x="1691680" y="836710"/>
            <a:ext cx="1466850" cy="1171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obrázek 2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779912" y="1093886"/>
            <a:ext cx="3398520" cy="657225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0084607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Slovesa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82296" indent="0">
              <a:buClr>
                <a:srgbClr val="FF0000"/>
              </a:buClr>
              <a:buNone/>
            </a:pPr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Slovesa - </a:t>
            </a:r>
            <a:r>
              <a:rPr lang="cs-CZ" sz="2400" dirty="0" smtClean="0"/>
              <a:t>vyjadřují co </a:t>
            </a:r>
            <a:r>
              <a:rPr lang="cs-CZ" sz="2400" dirty="0" smtClean="0">
                <a:solidFill>
                  <a:srgbClr val="7030A0"/>
                </a:solidFill>
              </a:rPr>
              <a:t>osoby</a:t>
            </a:r>
            <a:r>
              <a:rPr lang="cs-CZ" sz="2400" dirty="0" smtClean="0"/>
              <a:t>, </a:t>
            </a:r>
            <a:r>
              <a:rPr lang="cs-CZ" sz="2400" dirty="0" smtClean="0">
                <a:solidFill>
                  <a:srgbClr val="7030A0"/>
                </a:solidFill>
              </a:rPr>
              <a:t>zvířata</a:t>
            </a:r>
            <a:r>
              <a:rPr lang="cs-CZ" sz="2400" dirty="0"/>
              <a:t> </a:t>
            </a:r>
            <a:r>
              <a:rPr lang="cs-CZ" sz="2400" dirty="0" smtClean="0"/>
              <a:t>nebo </a:t>
            </a:r>
            <a:r>
              <a:rPr lang="cs-CZ" sz="2400" dirty="0" smtClean="0">
                <a:solidFill>
                  <a:srgbClr val="7030A0"/>
                </a:solidFill>
              </a:rPr>
              <a:t>věci</a:t>
            </a:r>
            <a:r>
              <a:rPr lang="cs-CZ" sz="2400" dirty="0" smtClean="0"/>
              <a:t> dělají</a:t>
            </a:r>
            <a:endParaRPr lang="cs-CZ" sz="2400" dirty="0" smtClean="0"/>
          </a:p>
          <a:p>
            <a:pPr marL="82296" indent="0">
              <a:buClr>
                <a:srgbClr val="FF0000"/>
              </a:buClr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</a:t>
            </a:r>
            <a:r>
              <a:rPr lang="cs-CZ" sz="2400" dirty="0" smtClean="0"/>
              <a:t>          (zpívá, štěkal, poletí…)</a:t>
            </a:r>
            <a:endParaRPr lang="cs-CZ" sz="2400" dirty="0" smtClean="0"/>
          </a:p>
          <a:p>
            <a:pPr marL="82296" indent="0">
              <a:buClr>
                <a:srgbClr val="FF0000"/>
              </a:buClr>
              <a:buNone/>
            </a:pPr>
            <a:endParaRPr lang="cs-CZ" sz="2400" dirty="0"/>
          </a:p>
          <a:p>
            <a:pPr marL="82296" indent="0">
              <a:buClr>
                <a:srgbClr val="FF0000"/>
              </a:buClr>
              <a:buNone/>
            </a:pPr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Slovesa -</a:t>
            </a:r>
            <a:r>
              <a:rPr lang="cs-CZ" sz="2400" dirty="0" smtClean="0"/>
              <a:t> </a:t>
            </a:r>
            <a:r>
              <a:rPr lang="cs-CZ" sz="2400" dirty="0" smtClean="0"/>
              <a:t>jsou slova </a:t>
            </a:r>
            <a:r>
              <a:rPr lang="cs-CZ" sz="2400" dirty="0" smtClean="0">
                <a:solidFill>
                  <a:srgbClr val="7030A0"/>
                </a:solidFill>
              </a:rPr>
              <a:t>ohebná</a:t>
            </a:r>
            <a:r>
              <a:rPr lang="cs-CZ" sz="2400" dirty="0" smtClean="0"/>
              <a:t>, </a:t>
            </a:r>
            <a:endParaRPr lang="cs-CZ" sz="2400" dirty="0" smtClean="0"/>
          </a:p>
          <a:p>
            <a:pPr marL="82296" indent="0">
              <a:buClr>
                <a:srgbClr val="FF0000"/>
              </a:buClr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         </a:t>
            </a:r>
            <a:r>
              <a:rPr lang="cs-CZ" sz="2400" dirty="0" smtClean="0"/>
              <a:t>časují </a:t>
            </a:r>
            <a:r>
              <a:rPr lang="cs-CZ" sz="2400" dirty="0" smtClean="0"/>
              <a:t>se </a:t>
            </a:r>
            <a:r>
              <a:rPr lang="cs-CZ" sz="2400" dirty="0"/>
              <a:t>(mění svůj tvar)</a:t>
            </a:r>
          </a:p>
          <a:p>
            <a:pPr marL="82296" indent="0">
              <a:buClr>
                <a:srgbClr val="FF0000"/>
              </a:buClr>
              <a:buNone/>
            </a:pPr>
            <a:endParaRPr lang="cs-CZ" sz="2400" dirty="0" smtClean="0"/>
          </a:p>
          <a:p>
            <a:pPr marL="82296" indent="0">
              <a:buClr>
                <a:srgbClr val="FF0000"/>
              </a:buClr>
              <a:buNone/>
            </a:pPr>
            <a:r>
              <a:rPr lang="cs-CZ" sz="2400" dirty="0" smtClean="0"/>
              <a:t>Různými tvary vyjadřují různou </a:t>
            </a:r>
            <a:r>
              <a:rPr lang="cs-CZ" sz="24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osobu</a:t>
            </a:r>
            <a:r>
              <a:rPr lang="cs-CZ" sz="2400" dirty="0" smtClean="0"/>
              <a:t>, </a:t>
            </a:r>
            <a:r>
              <a:rPr lang="cs-CZ" sz="24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číslo</a:t>
            </a:r>
            <a:r>
              <a:rPr lang="cs-CZ" sz="2400" dirty="0" smtClean="0"/>
              <a:t> a </a:t>
            </a:r>
            <a:r>
              <a:rPr lang="cs-CZ" sz="24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čas</a:t>
            </a:r>
            <a:r>
              <a:rPr lang="cs-CZ" sz="2400" dirty="0" smtClean="0"/>
              <a:t>.</a:t>
            </a:r>
            <a:endParaRPr lang="cs-CZ" sz="2400" dirty="0"/>
          </a:p>
          <a:p>
            <a:pPr marL="82296" indent="0">
              <a:buClr>
                <a:srgbClr val="FF0000"/>
              </a:buClr>
              <a:buNone/>
            </a:pPr>
            <a:endParaRPr lang="cs-CZ" sz="2400" dirty="0"/>
          </a:p>
        </p:txBody>
      </p:sp>
      <p:pic>
        <p:nvPicPr>
          <p:cNvPr id="4" name="Picture 2" descr="C:\Program Files\Microsoft Office\MEDIA\CAGCAT10\j0212957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5013176"/>
            <a:ext cx="1605601" cy="1008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97715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Slovesná osoba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03648" y="1484784"/>
            <a:ext cx="7498080" cy="4800600"/>
          </a:xfrm>
        </p:spPr>
        <p:txBody>
          <a:bodyPr>
            <a:normAutofit/>
          </a:bodyPr>
          <a:lstStyle/>
          <a:p>
            <a:pPr marL="82296" indent="0">
              <a:buNone/>
            </a:pPr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Slovesa - </a:t>
            </a:r>
            <a:r>
              <a:rPr lang="cs-CZ" sz="2400" dirty="0" smtClean="0"/>
              <a:t>mají trojí </a:t>
            </a:r>
            <a:r>
              <a:rPr lang="cs-CZ" sz="2400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osobu</a:t>
            </a:r>
            <a:endParaRPr lang="cs-CZ" sz="2400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16688753"/>
              </p:ext>
            </p:extLst>
          </p:nvPr>
        </p:nvGraphicFramePr>
        <p:xfrm>
          <a:off x="1403648" y="2780928"/>
          <a:ext cx="7056785" cy="2664296"/>
        </p:xfrm>
        <a:graphic>
          <a:graphicData uri="http://schemas.openxmlformats.org/drawingml/2006/table">
            <a:tbl>
              <a:tblPr firstRow="1" bandRow="1">
                <a:tableStyleId>{C4B1156A-380E-4F78-BDF5-A606A8083BF9}</a:tableStyleId>
              </a:tblPr>
              <a:tblGrid>
                <a:gridCol w="1224136"/>
                <a:gridCol w="1598578"/>
                <a:gridCol w="1281742"/>
                <a:gridCol w="1540972"/>
                <a:gridCol w="1411357"/>
              </a:tblGrid>
              <a:tr h="666074">
                <a:tc gridSpan="2">
                  <a:txBody>
                    <a:bodyPr/>
                    <a:lstStyle/>
                    <a:p>
                      <a:r>
                        <a:rPr lang="cs-CZ" sz="1800" dirty="0" smtClean="0"/>
                        <a:t>osoba</a:t>
                      </a:r>
                      <a:endParaRPr lang="cs-CZ" sz="1800" dirty="0"/>
                    </a:p>
                  </a:txBody>
                  <a:tcPr anchor="ctr"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sz="1800" dirty="0" smtClean="0"/>
                        <a:t>tvar slovesa</a:t>
                      </a:r>
                      <a:endParaRPr lang="cs-CZ" sz="1800" dirty="0"/>
                    </a:p>
                  </a:txBody>
                  <a:tcPr anchor="ctr"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666074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první</a:t>
                      </a:r>
                      <a:endParaRPr lang="cs-CZ" sz="1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(já)</a:t>
                      </a:r>
                      <a:endParaRPr lang="cs-CZ" sz="1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zpívám</a:t>
                      </a:r>
                      <a:endParaRPr lang="cs-CZ" sz="1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(my)</a:t>
                      </a:r>
                      <a:endParaRPr lang="cs-CZ" sz="1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zpíváme</a:t>
                      </a:r>
                      <a:endParaRPr lang="cs-CZ" sz="1800" dirty="0"/>
                    </a:p>
                  </a:txBody>
                  <a:tcPr anchor="ctr"/>
                </a:tc>
              </a:tr>
              <a:tr h="666074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druhá</a:t>
                      </a:r>
                      <a:endParaRPr lang="cs-CZ" sz="1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(ty)</a:t>
                      </a:r>
                      <a:endParaRPr lang="cs-CZ" sz="1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zpíváš</a:t>
                      </a:r>
                      <a:endParaRPr lang="cs-CZ" sz="1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(vy)</a:t>
                      </a:r>
                      <a:endParaRPr lang="cs-CZ" sz="1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zpíváte</a:t>
                      </a:r>
                      <a:endParaRPr lang="cs-CZ" sz="1800" dirty="0"/>
                    </a:p>
                  </a:txBody>
                  <a:tcPr anchor="ctr"/>
                </a:tc>
              </a:tr>
              <a:tr h="666074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třetí</a:t>
                      </a:r>
                      <a:endParaRPr lang="cs-CZ" sz="1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(on, ona, ono)</a:t>
                      </a:r>
                      <a:endParaRPr lang="cs-CZ" sz="1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zpívá</a:t>
                      </a:r>
                      <a:endParaRPr lang="cs-CZ" sz="1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(oni, ony, ona)</a:t>
                      </a:r>
                      <a:endParaRPr lang="cs-CZ" sz="1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zpívají</a:t>
                      </a:r>
                      <a:endParaRPr lang="cs-CZ" sz="1800" dirty="0"/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3074" name="Picture 2" descr="C:\Program Files\Microsoft Office\MEDIA\CAGCAT10\j0299125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1015847"/>
            <a:ext cx="960621" cy="1261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591327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6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Slovesné číslo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82296" indent="0">
              <a:buNone/>
            </a:pPr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Slovesné tvary</a:t>
            </a:r>
            <a:r>
              <a:rPr lang="cs-CZ" sz="2400" dirty="0" smtClean="0"/>
              <a:t> vyjadřují </a:t>
            </a:r>
            <a:r>
              <a:rPr lang="cs-CZ" sz="2400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dvojí číslo</a:t>
            </a:r>
            <a:endParaRPr lang="cs-CZ" sz="2400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30284310"/>
              </p:ext>
            </p:extLst>
          </p:nvPr>
        </p:nvGraphicFramePr>
        <p:xfrm>
          <a:off x="1403648" y="2924944"/>
          <a:ext cx="7128792" cy="2160240"/>
        </p:xfrm>
        <a:graphic>
          <a:graphicData uri="http://schemas.openxmlformats.org/drawingml/2006/table">
            <a:tbl>
              <a:tblPr firstRow="1" bandRow="1">
                <a:tableStyleId>{16D9F66E-5EB9-4882-86FB-DCBF35E3C3E4}</a:tableStyleId>
              </a:tblPr>
              <a:tblGrid>
                <a:gridCol w="1944216"/>
                <a:gridCol w="5184576"/>
              </a:tblGrid>
              <a:tr h="720080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tvar slovesa</a:t>
                      </a:r>
                      <a:endParaRPr lang="cs-CZ" dirty="0"/>
                    </a:p>
                  </a:txBody>
                  <a:tcPr anchor="ctr"/>
                </a:tc>
              </a:tr>
              <a:tr h="720080">
                <a:tc>
                  <a:txBody>
                    <a:bodyPr/>
                    <a:lstStyle/>
                    <a:p>
                      <a:r>
                        <a:rPr lang="cs-CZ" dirty="0" smtClean="0"/>
                        <a:t>jednotné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(já) zpívám, (ty) zpíváš, (on, ona,</a:t>
                      </a:r>
                      <a:r>
                        <a:rPr lang="cs-CZ" baseline="0" dirty="0" smtClean="0"/>
                        <a:t> ono) zpívá</a:t>
                      </a:r>
                      <a:endParaRPr lang="cs-CZ" dirty="0"/>
                    </a:p>
                  </a:txBody>
                  <a:tcPr anchor="ctr"/>
                </a:tc>
              </a:tr>
              <a:tr h="720080">
                <a:tc>
                  <a:txBody>
                    <a:bodyPr/>
                    <a:lstStyle/>
                    <a:p>
                      <a:r>
                        <a:rPr lang="cs-CZ" dirty="0" smtClean="0"/>
                        <a:t>množné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(my)</a:t>
                      </a:r>
                      <a:r>
                        <a:rPr lang="cs-CZ" baseline="0" dirty="0" smtClean="0"/>
                        <a:t> zpíváme, (vy) zpíváte, (oni, ony, ona) zpívají</a:t>
                      </a:r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4098" name="Picture 2" descr="C:\Users\Martin\AppData\Local\Microsoft\Windows\Temporary Internet Files\Content.IE5\IPJZM3RZ\MC90043453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1052736"/>
            <a:ext cx="1008111" cy="13333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557656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6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Slovesný čas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82296" indent="0">
              <a:buNone/>
            </a:pPr>
            <a:r>
              <a:rPr lang="cs-CZ" sz="24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Slovesa - </a:t>
            </a:r>
            <a:r>
              <a:rPr lang="cs-CZ" sz="2400" dirty="0"/>
              <a:t>mají trojí </a:t>
            </a:r>
            <a:r>
              <a:rPr lang="cs-CZ" sz="2400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čas</a:t>
            </a:r>
            <a:endParaRPr lang="cs-CZ" sz="2400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82296" indent="0">
              <a:buNone/>
            </a:pPr>
            <a:endParaRPr lang="cs-CZ" sz="2400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86072240"/>
              </p:ext>
            </p:extLst>
          </p:nvPr>
        </p:nvGraphicFramePr>
        <p:xfrm>
          <a:off x="1331640" y="1988840"/>
          <a:ext cx="7488832" cy="4680520"/>
        </p:xfrm>
        <a:graphic>
          <a:graphicData uri="http://schemas.openxmlformats.org/drawingml/2006/table">
            <a:tbl>
              <a:tblPr firstRow="1" bandRow="1">
                <a:tableStyleId>{8A107856-5554-42FB-B03E-39F5DBC370BA}</a:tableStyleId>
              </a:tblPr>
              <a:tblGrid>
                <a:gridCol w="963909"/>
                <a:gridCol w="2924523"/>
                <a:gridCol w="1728192"/>
                <a:gridCol w="1872208"/>
              </a:tblGrid>
              <a:tr h="1152128"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dříve</a:t>
                      </a:r>
                      <a:endParaRPr lang="cs-CZ" b="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MINULÝ</a:t>
                      </a:r>
                    </a:p>
                    <a:p>
                      <a:r>
                        <a:rPr lang="cs-CZ" b="0" dirty="0" smtClean="0"/>
                        <a:t>zpíval jsem</a:t>
                      </a:r>
                    </a:p>
                    <a:p>
                      <a:r>
                        <a:rPr lang="cs-CZ" b="0" dirty="0" smtClean="0"/>
                        <a:t>zpíval jsi</a:t>
                      </a:r>
                    </a:p>
                    <a:p>
                      <a:r>
                        <a:rPr lang="cs-CZ" b="0" dirty="0" smtClean="0"/>
                        <a:t>zpíval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b="0" dirty="0" smtClean="0"/>
                    </a:p>
                    <a:p>
                      <a:r>
                        <a:rPr lang="cs-CZ" b="0" dirty="0" smtClean="0"/>
                        <a:t>zpívali jsme</a:t>
                      </a:r>
                    </a:p>
                    <a:p>
                      <a:r>
                        <a:rPr lang="cs-CZ" b="0" dirty="0" smtClean="0"/>
                        <a:t>zpívali jste</a:t>
                      </a:r>
                    </a:p>
                    <a:p>
                      <a:r>
                        <a:rPr lang="cs-CZ" b="0" dirty="0" smtClean="0"/>
                        <a:t>zpívali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Co se dělo …</a:t>
                      </a:r>
                    </a:p>
                    <a:p>
                      <a:r>
                        <a:rPr lang="cs-CZ" b="0" i="1" dirty="0" smtClean="0"/>
                        <a:t>(před chvílí, včera, vloni, před mnoha lety)</a:t>
                      </a:r>
                      <a:endParaRPr lang="cs-CZ" b="0" i="1" dirty="0"/>
                    </a:p>
                  </a:txBody>
                  <a:tcPr anchor="ctr"/>
                </a:tc>
              </a:tr>
              <a:tr h="1115536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nyní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PŘÍTOMNÝ</a:t>
                      </a:r>
                    </a:p>
                    <a:p>
                      <a:r>
                        <a:rPr lang="cs-CZ" dirty="0" smtClean="0"/>
                        <a:t>zpívám</a:t>
                      </a:r>
                    </a:p>
                    <a:p>
                      <a:r>
                        <a:rPr lang="cs-CZ" dirty="0" smtClean="0"/>
                        <a:t>zpíváš</a:t>
                      </a:r>
                    </a:p>
                    <a:p>
                      <a:r>
                        <a:rPr lang="cs-CZ" dirty="0" smtClean="0"/>
                        <a:t>zpívá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zpíváme</a:t>
                      </a:r>
                    </a:p>
                    <a:p>
                      <a:r>
                        <a:rPr lang="cs-CZ" dirty="0" smtClean="0"/>
                        <a:t>zpíváte</a:t>
                      </a:r>
                    </a:p>
                    <a:p>
                      <a:r>
                        <a:rPr lang="cs-CZ" dirty="0" smtClean="0"/>
                        <a:t>zpívají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Co se děje …</a:t>
                      </a:r>
                    </a:p>
                    <a:p>
                      <a:r>
                        <a:rPr lang="cs-CZ" i="1" dirty="0" smtClean="0"/>
                        <a:t>(teď, dnes, tento týden, letos)</a:t>
                      </a:r>
                      <a:endParaRPr lang="cs-CZ" i="1" dirty="0"/>
                    </a:p>
                  </a:txBody>
                  <a:tcPr anchor="ctr"/>
                </a:tc>
              </a:tr>
              <a:tr h="230308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příště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BUDOUCÍ (tvar</a:t>
                      </a:r>
                      <a:r>
                        <a:rPr lang="cs-CZ" b="1" baseline="0" dirty="0" smtClean="0"/>
                        <a:t> složený)</a:t>
                      </a:r>
                    </a:p>
                    <a:p>
                      <a:r>
                        <a:rPr lang="cs-CZ" baseline="0" dirty="0" smtClean="0"/>
                        <a:t>budu zpívat</a:t>
                      </a:r>
                    </a:p>
                    <a:p>
                      <a:r>
                        <a:rPr lang="cs-CZ" baseline="0" dirty="0" smtClean="0"/>
                        <a:t>budeš zpívat</a:t>
                      </a:r>
                    </a:p>
                    <a:p>
                      <a:r>
                        <a:rPr lang="cs-CZ" baseline="0" dirty="0" smtClean="0"/>
                        <a:t>bude zpívat</a:t>
                      </a:r>
                    </a:p>
                    <a:p>
                      <a:r>
                        <a:rPr lang="cs-CZ" b="1" baseline="0" dirty="0" smtClean="0"/>
                        <a:t>B. (tvar jednoduchý)</a:t>
                      </a:r>
                    </a:p>
                    <a:p>
                      <a:r>
                        <a:rPr lang="cs-CZ" baseline="0" dirty="0" smtClean="0"/>
                        <a:t>zazpívám</a:t>
                      </a:r>
                    </a:p>
                    <a:p>
                      <a:r>
                        <a:rPr lang="cs-CZ" baseline="0" dirty="0" smtClean="0"/>
                        <a:t>zazpíváš</a:t>
                      </a:r>
                    </a:p>
                    <a:p>
                      <a:r>
                        <a:rPr lang="cs-CZ" baseline="0" dirty="0" smtClean="0"/>
                        <a:t>zazpívá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budeme zpívat</a:t>
                      </a:r>
                    </a:p>
                    <a:p>
                      <a:r>
                        <a:rPr lang="cs-CZ" dirty="0" smtClean="0"/>
                        <a:t>budete zpívat</a:t>
                      </a:r>
                    </a:p>
                    <a:p>
                      <a:r>
                        <a:rPr lang="cs-CZ" dirty="0" smtClean="0"/>
                        <a:t>budou zpívat</a:t>
                      </a:r>
                    </a:p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zazpíváme</a:t>
                      </a:r>
                    </a:p>
                    <a:p>
                      <a:r>
                        <a:rPr lang="cs-CZ" dirty="0" smtClean="0"/>
                        <a:t>zazpíváte</a:t>
                      </a:r>
                    </a:p>
                    <a:p>
                      <a:r>
                        <a:rPr lang="cs-CZ" dirty="0" smtClean="0"/>
                        <a:t>zazpívají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Co se bude dít..</a:t>
                      </a:r>
                    </a:p>
                    <a:p>
                      <a:r>
                        <a:rPr lang="cs-CZ" i="1" dirty="0" smtClean="0"/>
                        <a:t>(zítra, za týden, příští rok, za sto let)</a:t>
                      </a:r>
                      <a:endParaRPr lang="cs-CZ" i="1" dirty="0"/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2050" name="Picture 2" descr="C:\Users\Martin\AppData\Local\Microsoft\Windows\Temporary Internet Files\Content.IE5\MMB7KHD4\MC90023665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548680"/>
            <a:ext cx="1484682" cy="10801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547847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6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Správně urči u sloves osobu</a:t>
            </a:r>
            <a:endParaRPr lang="cs-CZ" sz="3600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62711935"/>
              </p:ext>
            </p:extLst>
          </p:nvPr>
        </p:nvGraphicFramePr>
        <p:xfrm>
          <a:off x="1331640" y="2492896"/>
          <a:ext cx="1584176" cy="4320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142527"/>
                <a:gridCol w="441649"/>
              </a:tblGrid>
              <a:tr h="432048">
                <a:tc>
                  <a:txBody>
                    <a:bodyPr/>
                    <a:lstStyle/>
                    <a:p>
                      <a:r>
                        <a:rPr lang="cs-CZ" dirty="0" smtClean="0"/>
                        <a:t>myjeme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4896091"/>
              </p:ext>
            </p:extLst>
          </p:nvPr>
        </p:nvGraphicFramePr>
        <p:xfrm>
          <a:off x="5580112" y="4365104"/>
          <a:ext cx="1584176" cy="432048"/>
        </p:xfrm>
        <a:graphic>
          <a:graphicData uri="http://schemas.openxmlformats.org/drawingml/2006/table">
            <a:tbl>
              <a:tblPr firstRow="1" bandRow="1">
                <a:tableStyleId>{00A15C55-8517-42AA-B614-E9B94910E393}</a:tableStyleId>
              </a:tblPr>
              <a:tblGrid>
                <a:gridCol w="1142527"/>
                <a:gridCol w="441649"/>
              </a:tblGrid>
              <a:tr h="432048">
                <a:tc>
                  <a:txBody>
                    <a:bodyPr/>
                    <a:lstStyle/>
                    <a:p>
                      <a:r>
                        <a:rPr lang="cs-CZ" dirty="0" smtClean="0"/>
                        <a:t>maluješ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54365752"/>
              </p:ext>
            </p:extLst>
          </p:nvPr>
        </p:nvGraphicFramePr>
        <p:xfrm>
          <a:off x="1403648" y="4653136"/>
          <a:ext cx="1584176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1142527"/>
                <a:gridCol w="441649"/>
              </a:tblGrid>
              <a:tr h="432048">
                <a:tc>
                  <a:txBody>
                    <a:bodyPr/>
                    <a:lstStyle/>
                    <a:p>
                      <a:r>
                        <a:rPr lang="cs-CZ" dirty="0" smtClean="0"/>
                        <a:t>leží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03309408"/>
              </p:ext>
            </p:extLst>
          </p:nvPr>
        </p:nvGraphicFramePr>
        <p:xfrm>
          <a:off x="5004048" y="2564904"/>
          <a:ext cx="1584176" cy="432048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1142527"/>
                <a:gridCol w="441649"/>
              </a:tblGrid>
              <a:tr h="432048">
                <a:tc>
                  <a:txBody>
                    <a:bodyPr/>
                    <a:lstStyle/>
                    <a:p>
                      <a:r>
                        <a:rPr lang="cs-CZ" dirty="0" smtClean="0"/>
                        <a:t>běhám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51893030"/>
              </p:ext>
            </p:extLst>
          </p:nvPr>
        </p:nvGraphicFramePr>
        <p:xfrm>
          <a:off x="1691680" y="3645024"/>
          <a:ext cx="1584176" cy="432048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1142527"/>
                <a:gridCol w="441649"/>
              </a:tblGrid>
              <a:tr h="432048">
                <a:tc>
                  <a:txBody>
                    <a:bodyPr/>
                    <a:lstStyle/>
                    <a:p>
                      <a:r>
                        <a:rPr lang="cs-CZ" dirty="0" smtClean="0"/>
                        <a:t>těším se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00352862"/>
              </p:ext>
            </p:extLst>
          </p:nvPr>
        </p:nvGraphicFramePr>
        <p:xfrm>
          <a:off x="3635896" y="3212976"/>
          <a:ext cx="1584176" cy="432048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1142527"/>
                <a:gridCol w="441649"/>
              </a:tblGrid>
              <a:tr h="432048">
                <a:tc>
                  <a:txBody>
                    <a:bodyPr/>
                    <a:lstStyle/>
                    <a:p>
                      <a:r>
                        <a:rPr lang="cs-CZ" dirty="0" smtClean="0"/>
                        <a:t>špitali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18000695"/>
              </p:ext>
            </p:extLst>
          </p:nvPr>
        </p:nvGraphicFramePr>
        <p:xfrm>
          <a:off x="4355976" y="5589240"/>
          <a:ext cx="1584176" cy="432048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1142527"/>
                <a:gridCol w="441649"/>
              </a:tblGrid>
              <a:tr h="432048">
                <a:tc>
                  <a:txBody>
                    <a:bodyPr/>
                    <a:lstStyle/>
                    <a:p>
                      <a:r>
                        <a:rPr lang="cs-CZ" dirty="0" smtClean="0"/>
                        <a:t>vyprávíš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1" name="Tabulka 1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94087640"/>
              </p:ext>
            </p:extLst>
          </p:nvPr>
        </p:nvGraphicFramePr>
        <p:xfrm>
          <a:off x="6516216" y="3356992"/>
          <a:ext cx="1584176" cy="432048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1142527"/>
                <a:gridCol w="441649"/>
              </a:tblGrid>
              <a:tr h="432048">
                <a:tc>
                  <a:txBody>
                    <a:bodyPr/>
                    <a:lstStyle/>
                    <a:p>
                      <a:r>
                        <a:rPr lang="cs-CZ" dirty="0" smtClean="0"/>
                        <a:t>kryjete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2" name="Tabulka 1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2719046"/>
              </p:ext>
            </p:extLst>
          </p:nvPr>
        </p:nvGraphicFramePr>
        <p:xfrm>
          <a:off x="6516216" y="5301208"/>
          <a:ext cx="1584176" cy="432048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1142527"/>
                <a:gridCol w="441649"/>
              </a:tblGrid>
              <a:tr h="432048">
                <a:tc>
                  <a:txBody>
                    <a:bodyPr/>
                    <a:lstStyle/>
                    <a:p>
                      <a:r>
                        <a:rPr lang="cs-CZ" dirty="0" smtClean="0"/>
                        <a:t>hrajeme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3" name="Tabulka 1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58926639"/>
              </p:ext>
            </p:extLst>
          </p:nvPr>
        </p:nvGraphicFramePr>
        <p:xfrm>
          <a:off x="3491880" y="4509120"/>
          <a:ext cx="1584176" cy="4320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142527"/>
                <a:gridCol w="441649"/>
              </a:tblGrid>
              <a:tr h="432048">
                <a:tc>
                  <a:txBody>
                    <a:bodyPr/>
                    <a:lstStyle/>
                    <a:p>
                      <a:r>
                        <a:rPr lang="cs-CZ" dirty="0" smtClean="0"/>
                        <a:t>spinkají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4" name="Tabulka 1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70302516"/>
              </p:ext>
            </p:extLst>
          </p:nvPr>
        </p:nvGraphicFramePr>
        <p:xfrm>
          <a:off x="2123728" y="5733256"/>
          <a:ext cx="1584176" cy="432048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1142527"/>
                <a:gridCol w="441649"/>
              </a:tblGrid>
              <a:tr h="432048">
                <a:tc>
                  <a:txBody>
                    <a:bodyPr/>
                    <a:lstStyle/>
                    <a:p>
                      <a:r>
                        <a:rPr lang="cs-CZ" dirty="0" smtClean="0"/>
                        <a:t>zpíváte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5" name="Tabulka 1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89127135"/>
              </p:ext>
            </p:extLst>
          </p:nvPr>
        </p:nvGraphicFramePr>
        <p:xfrm>
          <a:off x="3347864" y="1916832"/>
          <a:ext cx="1584176" cy="432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1142527"/>
                <a:gridCol w="441649"/>
              </a:tblGrid>
              <a:tr h="432048">
                <a:tc>
                  <a:txBody>
                    <a:bodyPr/>
                    <a:lstStyle/>
                    <a:p>
                      <a:r>
                        <a:rPr lang="cs-CZ" dirty="0" smtClean="0"/>
                        <a:t>chodíš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6" name="Tabulka 1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55130001"/>
              </p:ext>
            </p:extLst>
          </p:nvPr>
        </p:nvGraphicFramePr>
        <p:xfrm>
          <a:off x="6588224" y="1916832"/>
          <a:ext cx="1584176" cy="432048"/>
        </p:xfrm>
        <a:graphic>
          <a:graphicData uri="http://schemas.openxmlformats.org/drawingml/2006/table">
            <a:tbl>
              <a:tblPr firstRow="1" bandRow="1">
                <a:tableStyleId>{00A15C55-8517-42AA-B614-E9B94910E393}</a:tableStyleId>
              </a:tblPr>
              <a:tblGrid>
                <a:gridCol w="1142527"/>
                <a:gridCol w="441649"/>
              </a:tblGrid>
              <a:tr h="432048">
                <a:tc>
                  <a:txBody>
                    <a:bodyPr/>
                    <a:lstStyle/>
                    <a:p>
                      <a:r>
                        <a:rPr lang="cs-CZ" dirty="0" smtClean="0"/>
                        <a:t>dostal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262495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8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2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6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0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/>
              <a:t>Správně urči u sloves </a:t>
            </a:r>
            <a:r>
              <a:rPr lang="cs-CZ" sz="3600" dirty="0" smtClean="0"/>
              <a:t>číslo</a:t>
            </a:r>
            <a:endParaRPr lang="cs-CZ" sz="3600" dirty="0"/>
          </a:p>
        </p:txBody>
      </p:sp>
      <p:sp>
        <p:nvSpPr>
          <p:cNvPr id="5" name="Ovál 4"/>
          <p:cNvSpPr/>
          <p:nvPr/>
        </p:nvSpPr>
        <p:spPr>
          <a:xfrm>
            <a:off x="1835696" y="1398139"/>
            <a:ext cx="5976664" cy="1512168"/>
          </a:xfrm>
          <a:prstGeom prst="ellips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i="1" dirty="0" smtClean="0"/>
              <a:t>Povídáme, zpívají, chodím, spinká, děláš, nesete, prosím, odpouští, jedeš, spěcháte, zavoláme, připravíte</a:t>
            </a:r>
            <a:endParaRPr lang="cs-CZ" b="1" i="1" dirty="0"/>
          </a:p>
        </p:txBody>
      </p:sp>
      <p:sp>
        <p:nvSpPr>
          <p:cNvPr id="6" name="Ovál 5"/>
          <p:cNvSpPr/>
          <p:nvPr/>
        </p:nvSpPr>
        <p:spPr>
          <a:xfrm>
            <a:off x="2123728" y="3284984"/>
            <a:ext cx="2448272" cy="3240360"/>
          </a:xfrm>
          <a:prstGeom prst="ellips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Číslo jednotné</a:t>
            </a:r>
          </a:p>
          <a:p>
            <a:pPr algn="ctr"/>
            <a:endParaRPr lang="cs-CZ" dirty="0"/>
          </a:p>
          <a:p>
            <a:pPr algn="ctr"/>
            <a:endParaRPr lang="cs-CZ" dirty="0" smtClean="0"/>
          </a:p>
          <a:p>
            <a:pPr algn="ctr"/>
            <a:endParaRPr lang="cs-CZ" dirty="0"/>
          </a:p>
          <a:p>
            <a:pPr algn="ctr"/>
            <a:endParaRPr lang="cs-CZ" dirty="0" smtClean="0"/>
          </a:p>
          <a:p>
            <a:pPr algn="ctr"/>
            <a:endParaRPr lang="cs-CZ" dirty="0"/>
          </a:p>
          <a:p>
            <a:pPr algn="ctr"/>
            <a:endParaRPr lang="cs-CZ" dirty="0" smtClean="0"/>
          </a:p>
          <a:p>
            <a:pPr algn="ctr"/>
            <a:endParaRPr lang="cs-CZ" dirty="0"/>
          </a:p>
        </p:txBody>
      </p:sp>
      <p:sp>
        <p:nvSpPr>
          <p:cNvPr id="7" name="Ovál 6"/>
          <p:cNvSpPr/>
          <p:nvPr/>
        </p:nvSpPr>
        <p:spPr>
          <a:xfrm>
            <a:off x="5292080" y="3284984"/>
            <a:ext cx="2448272" cy="3240360"/>
          </a:xfrm>
          <a:prstGeom prst="ellips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Číslo množné</a:t>
            </a:r>
          </a:p>
          <a:p>
            <a:pPr algn="ctr"/>
            <a:endParaRPr lang="cs-CZ" dirty="0"/>
          </a:p>
          <a:p>
            <a:pPr algn="ctr"/>
            <a:endParaRPr lang="cs-CZ" dirty="0" smtClean="0"/>
          </a:p>
          <a:p>
            <a:pPr algn="ctr"/>
            <a:endParaRPr lang="cs-CZ" dirty="0"/>
          </a:p>
          <a:p>
            <a:pPr algn="ctr"/>
            <a:endParaRPr lang="cs-CZ" dirty="0" smtClean="0"/>
          </a:p>
          <a:p>
            <a:pPr algn="ctr"/>
            <a:endParaRPr lang="cs-CZ" dirty="0"/>
          </a:p>
          <a:p>
            <a:pPr algn="ctr"/>
            <a:endParaRPr lang="cs-CZ" dirty="0" smtClean="0"/>
          </a:p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821918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 animBg="1"/>
      <p:bldP spid="6" grpId="0" animBg="1"/>
      <p:bldP spid="7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/>
              <a:t>Správně urči u sloves </a:t>
            </a:r>
            <a:r>
              <a:rPr lang="cs-CZ" sz="3600" dirty="0" smtClean="0"/>
              <a:t>čas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82296" indent="0">
              <a:buNone/>
            </a:pPr>
            <a:r>
              <a:rPr lang="cs-CZ" sz="2400" i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Zpíváš, spal jsem, poběží, chodíme, budou malovat, jím,</a:t>
            </a:r>
            <a:r>
              <a:rPr lang="cs-CZ" sz="2400" i="1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četli </a:t>
            </a:r>
            <a:r>
              <a:rPr lang="cs-CZ" sz="2400" i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jste</a:t>
            </a:r>
          </a:p>
          <a:p>
            <a:pPr marL="82296" indent="0">
              <a:buNone/>
            </a:pPr>
            <a:r>
              <a:rPr lang="cs-CZ" sz="2400" i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poslechne si, pocukroval, chápeme, snídali jste, nepřijdou</a:t>
            </a:r>
            <a:endParaRPr lang="cs-CZ" sz="2400" i="1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91775360"/>
              </p:ext>
            </p:extLst>
          </p:nvPr>
        </p:nvGraphicFramePr>
        <p:xfrm>
          <a:off x="1403648" y="3140968"/>
          <a:ext cx="2088232" cy="3096345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2088232"/>
              </a:tblGrid>
              <a:tr h="619269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Čas minulý</a:t>
                      </a:r>
                      <a:endParaRPr lang="cs-CZ" dirty="0"/>
                    </a:p>
                  </a:txBody>
                  <a:tcPr anchor="ctr"/>
                </a:tc>
              </a:tr>
              <a:tr h="619269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19269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19269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19269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27019674"/>
              </p:ext>
            </p:extLst>
          </p:nvPr>
        </p:nvGraphicFramePr>
        <p:xfrm>
          <a:off x="6516216" y="3068960"/>
          <a:ext cx="2088232" cy="3096345"/>
        </p:xfrm>
        <a:graphic>
          <a:graphicData uri="http://schemas.openxmlformats.org/drawingml/2006/table">
            <a:tbl>
              <a:tblPr firstRow="1" bandRow="1">
                <a:tableStyleId>{00A15C55-8517-42AA-B614-E9B94910E393}</a:tableStyleId>
              </a:tblPr>
              <a:tblGrid>
                <a:gridCol w="2088232"/>
              </a:tblGrid>
              <a:tr h="619269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Čas budoucí</a:t>
                      </a:r>
                    </a:p>
                  </a:txBody>
                  <a:tcPr anchor="ctr"/>
                </a:tc>
              </a:tr>
              <a:tr h="619269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619269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19269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19269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74309936"/>
              </p:ext>
            </p:extLst>
          </p:nvPr>
        </p:nvGraphicFramePr>
        <p:xfrm>
          <a:off x="3995936" y="2924944"/>
          <a:ext cx="2088232" cy="3096345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2088232"/>
              </a:tblGrid>
              <a:tr h="619269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Čas </a:t>
                      </a:r>
                      <a:r>
                        <a:rPr lang="cs-CZ" dirty="0" smtClean="0"/>
                        <a:t>přítomný</a:t>
                      </a:r>
                    </a:p>
                  </a:txBody>
                  <a:tcPr anchor="ctr"/>
                </a:tc>
              </a:tr>
              <a:tr h="619269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619269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19269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19269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508586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5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4" presetClass="entr" presetSubtype="5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1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20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1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23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1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2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Použité zdroje: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87624" y="1447800"/>
            <a:ext cx="7632848" cy="5077544"/>
          </a:xfrm>
        </p:spPr>
        <p:txBody>
          <a:bodyPr>
            <a:normAutofit fontScale="25000" lnSpcReduction="20000"/>
          </a:bodyPr>
          <a:lstStyle/>
          <a:p>
            <a:r>
              <a:rPr lang="cs-CZ" sz="9600" dirty="0" smtClean="0"/>
              <a:t>MIKULENKOVÁ H. </a:t>
            </a:r>
            <a:r>
              <a:rPr lang="cs-CZ" sz="9600" i="1" dirty="0" smtClean="0"/>
              <a:t>Český jazyk 4, učebnice pro čtvrtý ročník</a:t>
            </a:r>
            <a:r>
              <a:rPr lang="cs-CZ" sz="9600" dirty="0" smtClean="0"/>
              <a:t>. </a:t>
            </a:r>
            <a:r>
              <a:rPr lang="cs-CZ" sz="9600" dirty="0" err="1" smtClean="0"/>
              <a:t>Prodos</a:t>
            </a:r>
            <a:r>
              <a:rPr lang="cs-CZ" sz="9600" dirty="0" smtClean="0"/>
              <a:t>, Olomouc, 2008, s. </a:t>
            </a:r>
            <a:r>
              <a:rPr lang="cs-CZ" sz="9600" dirty="0" smtClean="0"/>
              <a:t>60-62. </a:t>
            </a:r>
            <a:r>
              <a:rPr lang="cs-CZ" sz="9600" dirty="0" smtClean="0"/>
              <a:t>ISBN 978-80-7230-213-0.</a:t>
            </a:r>
          </a:p>
          <a:p>
            <a:pPr marL="82296" indent="0">
              <a:buNone/>
            </a:pPr>
            <a:endParaRPr lang="cs-CZ" sz="2400" dirty="0"/>
          </a:p>
          <a:p>
            <a:pPr marL="82296" indent="0">
              <a:buNone/>
            </a:pPr>
            <a:endParaRPr lang="cs-CZ" sz="2400" dirty="0" smtClean="0"/>
          </a:p>
          <a:p>
            <a:r>
              <a:rPr lang="cs-CZ" sz="9600" dirty="0"/>
              <a:t>Ilustrace </a:t>
            </a:r>
            <a:r>
              <a:rPr lang="cs-CZ" sz="9600" dirty="0">
                <a:hlinkClick r:id="rId2"/>
              </a:rPr>
              <a:t>www.office.microsoft.com</a:t>
            </a:r>
            <a:r>
              <a:rPr lang="cs-CZ" sz="9600" dirty="0"/>
              <a:t>  </a:t>
            </a:r>
          </a:p>
          <a:p>
            <a:pPr marL="82296" indent="0">
              <a:buNone/>
            </a:pPr>
            <a:r>
              <a:rPr lang="cs-CZ" sz="9600" dirty="0"/>
              <a:t>    [cit. </a:t>
            </a:r>
            <a:r>
              <a:rPr lang="cs-CZ" sz="9600" dirty="0" smtClean="0"/>
              <a:t>2013-02-22]</a:t>
            </a:r>
            <a:endParaRPr lang="cs-CZ" sz="9600" dirty="0"/>
          </a:p>
          <a:p>
            <a:pPr marL="82296" indent="0">
              <a:buNone/>
            </a:pPr>
            <a:endParaRPr lang="cs-CZ" sz="9600" dirty="0" smtClean="0"/>
          </a:p>
          <a:p>
            <a:pPr marL="82296" indent="0">
              <a:buNone/>
            </a:pPr>
            <a:endParaRPr lang="cs-CZ" sz="9600" u="sng" dirty="0">
              <a:solidFill>
                <a:srgbClr val="92D050"/>
              </a:solidFill>
            </a:endParaRPr>
          </a:p>
          <a:p>
            <a:pPr marL="82296" indent="0">
              <a:buNone/>
            </a:pPr>
            <a:endParaRPr lang="cs-CZ" sz="9600" u="sng" dirty="0" smtClean="0">
              <a:solidFill>
                <a:srgbClr val="92D050"/>
              </a:solidFill>
            </a:endParaRPr>
          </a:p>
          <a:p>
            <a:pPr marL="539496" indent="-457200">
              <a:buAutoNum type="arabicParenR"/>
            </a:pPr>
            <a:endParaRPr lang="cs-CZ" sz="8000" u="sng" dirty="0">
              <a:solidFill>
                <a:srgbClr val="92D050"/>
              </a:solidFill>
            </a:endParaRPr>
          </a:p>
          <a:p>
            <a:pPr marL="539496" indent="-457200">
              <a:buAutoNum type="arabicParenR"/>
            </a:pPr>
            <a:endParaRPr lang="cs-CZ" sz="8000" u="sng" dirty="0" smtClean="0">
              <a:solidFill>
                <a:srgbClr val="92D050"/>
              </a:solidFill>
            </a:endParaRPr>
          </a:p>
          <a:p>
            <a:pPr marL="539496" indent="-457200">
              <a:buAutoNum type="arabicParenR"/>
            </a:pPr>
            <a:endParaRPr lang="cs-CZ" sz="8000" u="sng" dirty="0">
              <a:solidFill>
                <a:srgbClr val="92D050"/>
              </a:solidFill>
            </a:endParaRPr>
          </a:p>
          <a:p>
            <a:pPr marL="539496" indent="-457200">
              <a:buAutoNum type="arabicParenR"/>
            </a:pPr>
            <a:endParaRPr lang="cs-CZ" sz="8000" u="sng" dirty="0" smtClean="0">
              <a:solidFill>
                <a:srgbClr val="92D050"/>
              </a:solidFill>
            </a:endParaRPr>
          </a:p>
          <a:p>
            <a:pPr marL="539496" indent="-457200">
              <a:buAutoNum type="arabicParenR"/>
            </a:pPr>
            <a:endParaRPr lang="cs-CZ" sz="8000" u="sng" dirty="0">
              <a:solidFill>
                <a:srgbClr val="92D050"/>
              </a:solidFill>
            </a:endParaRPr>
          </a:p>
          <a:p>
            <a:pPr marL="539496" indent="-457200">
              <a:buAutoNum type="arabicParenR"/>
            </a:pPr>
            <a:endParaRPr lang="cs-CZ" sz="8000" u="sng" dirty="0" smtClean="0">
              <a:solidFill>
                <a:srgbClr val="92D050"/>
              </a:solidFill>
            </a:endParaRPr>
          </a:p>
          <a:p>
            <a:pPr marL="539496" indent="-457200">
              <a:buAutoNum type="arabicParenR"/>
            </a:pPr>
            <a:endParaRPr lang="cs-CZ" sz="8000" u="sng" dirty="0">
              <a:solidFill>
                <a:srgbClr val="92D050"/>
              </a:solidFill>
            </a:endParaRPr>
          </a:p>
          <a:p>
            <a:pPr marL="539496" indent="-457200">
              <a:buAutoNum type="arabicParenR"/>
            </a:pPr>
            <a:endParaRPr lang="cs-CZ" sz="8000" u="sng" dirty="0" smtClean="0">
              <a:solidFill>
                <a:srgbClr val="92D050"/>
              </a:solidFill>
            </a:endParaRPr>
          </a:p>
          <a:p>
            <a:pPr marL="539496" indent="-457200">
              <a:buAutoNum type="arabicParenR"/>
            </a:pPr>
            <a:endParaRPr lang="cs-CZ" sz="8000" u="sng" dirty="0">
              <a:solidFill>
                <a:srgbClr val="92D050"/>
              </a:solidFill>
            </a:endParaRPr>
          </a:p>
          <a:p>
            <a:pPr marL="539496" indent="-457200">
              <a:buAutoNum type="arabicParenR"/>
            </a:pPr>
            <a:endParaRPr lang="cs-CZ" sz="8000" u="sng" dirty="0" smtClean="0">
              <a:solidFill>
                <a:srgbClr val="92D050"/>
              </a:solidFill>
            </a:endParaRPr>
          </a:p>
          <a:p>
            <a:pPr marL="539496" indent="-457200">
              <a:buAutoNum type="arabicParenR"/>
            </a:pPr>
            <a:endParaRPr lang="cs-CZ" sz="8000" u="sng" dirty="0">
              <a:solidFill>
                <a:srgbClr val="92D050"/>
              </a:solidFill>
            </a:endParaRPr>
          </a:p>
          <a:p>
            <a:pPr marL="539496" indent="-457200">
              <a:buAutoNum type="arabicParenR"/>
            </a:pPr>
            <a:endParaRPr lang="cs-CZ" sz="8000" u="sng" dirty="0" smtClean="0">
              <a:solidFill>
                <a:srgbClr val="92D050"/>
              </a:solidFill>
            </a:endParaRPr>
          </a:p>
          <a:p>
            <a:pPr marL="539496" indent="-457200">
              <a:buAutoNum type="arabicParenR"/>
            </a:pPr>
            <a:endParaRPr lang="cs-CZ" sz="8000" u="sng" dirty="0">
              <a:solidFill>
                <a:srgbClr val="92D050"/>
              </a:solidFill>
            </a:endParaRPr>
          </a:p>
          <a:p>
            <a:pPr marL="539496" indent="-457200">
              <a:buAutoNum type="arabicParenR"/>
            </a:pPr>
            <a:endParaRPr lang="cs-CZ" sz="8000" u="sng" dirty="0" smtClean="0">
              <a:solidFill>
                <a:srgbClr val="92D050"/>
              </a:solidFill>
            </a:endParaRPr>
          </a:p>
          <a:p>
            <a:pPr marL="539496" indent="-457200">
              <a:buAutoNum type="arabicParenR"/>
            </a:pPr>
            <a:endParaRPr lang="cs-CZ" sz="8000" u="sng" dirty="0">
              <a:solidFill>
                <a:srgbClr val="92D050"/>
              </a:solidFill>
            </a:endParaRPr>
          </a:p>
          <a:p>
            <a:pPr marL="539496" indent="-457200">
              <a:buAutoNum type="arabicParenR"/>
            </a:pPr>
            <a:endParaRPr lang="cs-CZ" sz="8000" u="sng" dirty="0" smtClean="0">
              <a:solidFill>
                <a:srgbClr val="92D050"/>
              </a:solidFill>
            </a:endParaRPr>
          </a:p>
          <a:p>
            <a:pPr marL="539496" indent="-457200">
              <a:buAutoNum type="arabicParenR"/>
            </a:pPr>
            <a:endParaRPr lang="cs-CZ" sz="8000" u="sng" dirty="0">
              <a:solidFill>
                <a:srgbClr val="92D050"/>
              </a:solidFill>
            </a:endParaRPr>
          </a:p>
          <a:p>
            <a:pPr marL="539496" indent="-457200">
              <a:buAutoNum type="arabicParenR"/>
            </a:pPr>
            <a:endParaRPr lang="cs-CZ" sz="8000" u="sng" dirty="0" smtClean="0">
              <a:solidFill>
                <a:srgbClr val="92D050"/>
              </a:solidFill>
            </a:endParaRPr>
          </a:p>
          <a:p>
            <a:pPr marL="539496" indent="-457200">
              <a:buAutoNum type="arabicParenR"/>
            </a:pPr>
            <a:endParaRPr lang="cs-CZ" sz="8000" u="sng" dirty="0">
              <a:solidFill>
                <a:srgbClr val="92D050"/>
              </a:solidFill>
            </a:endParaRPr>
          </a:p>
          <a:p>
            <a:pPr marL="539496" indent="-457200">
              <a:buAutoNum type="arabicParenR"/>
            </a:pPr>
            <a:endParaRPr lang="cs-CZ" sz="8000" u="sng" dirty="0" smtClean="0">
              <a:solidFill>
                <a:srgbClr val="92D050"/>
              </a:solidFill>
            </a:endParaRPr>
          </a:p>
          <a:p>
            <a:pPr marL="539496" indent="-457200">
              <a:buAutoNum type="arabicParenR"/>
            </a:pPr>
            <a:endParaRPr lang="cs-CZ" sz="8000" u="sng" dirty="0">
              <a:solidFill>
                <a:srgbClr val="92D050"/>
              </a:solidFill>
            </a:endParaRPr>
          </a:p>
          <a:p>
            <a:pPr marL="539496" indent="-457200">
              <a:buAutoNum type="arabicParenR"/>
            </a:pPr>
            <a:endParaRPr lang="cs-CZ" sz="8000" u="sng" dirty="0" smtClean="0">
              <a:solidFill>
                <a:srgbClr val="92D050"/>
              </a:solidFill>
            </a:endParaRPr>
          </a:p>
          <a:p>
            <a:pPr marL="539496" indent="-457200">
              <a:buAutoNum type="arabicParenR"/>
            </a:pPr>
            <a:endParaRPr lang="cs-CZ" sz="8000" u="sng" dirty="0">
              <a:solidFill>
                <a:srgbClr val="92D050"/>
              </a:solidFill>
            </a:endParaRPr>
          </a:p>
          <a:p>
            <a:pPr marL="539496" indent="-457200">
              <a:buAutoNum type="arabicParenR"/>
            </a:pPr>
            <a:endParaRPr lang="cs-CZ" sz="8000" u="sng" dirty="0" smtClean="0">
              <a:solidFill>
                <a:srgbClr val="92D050"/>
              </a:solidFill>
            </a:endParaRPr>
          </a:p>
          <a:p>
            <a:pPr marL="539496" indent="-457200">
              <a:buAutoNum type="arabicParenR"/>
            </a:pPr>
            <a:endParaRPr lang="cs-CZ" sz="8000" u="sng" dirty="0">
              <a:solidFill>
                <a:srgbClr val="92D050"/>
              </a:solidFill>
            </a:endParaRPr>
          </a:p>
          <a:p>
            <a:pPr marL="539496" indent="-457200">
              <a:buAutoNum type="arabicParenR"/>
            </a:pPr>
            <a:endParaRPr lang="cs-CZ" sz="8000" u="sng" dirty="0" smtClean="0">
              <a:solidFill>
                <a:srgbClr val="92D050"/>
              </a:solidFill>
            </a:endParaRPr>
          </a:p>
          <a:p>
            <a:pPr marL="539496" indent="-457200">
              <a:buAutoNum type="arabicParenR"/>
            </a:pPr>
            <a:endParaRPr lang="cs-CZ" sz="8000" u="sng" dirty="0">
              <a:solidFill>
                <a:srgbClr val="92D050"/>
              </a:solidFill>
            </a:endParaRPr>
          </a:p>
          <a:p>
            <a:pPr marL="539496" indent="-457200">
              <a:buAutoNum type="arabicParenR"/>
            </a:pPr>
            <a:endParaRPr lang="cs-CZ" sz="8000" u="sng" dirty="0" smtClean="0">
              <a:solidFill>
                <a:srgbClr val="92D050"/>
              </a:solidFill>
            </a:endParaRPr>
          </a:p>
          <a:p>
            <a:pPr marL="539496" indent="-457200">
              <a:buAutoNum type="arabicParenR"/>
            </a:pPr>
            <a:endParaRPr lang="cs-CZ" sz="8000" u="sng" dirty="0">
              <a:solidFill>
                <a:srgbClr val="92D050"/>
              </a:solidFill>
            </a:endParaRPr>
          </a:p>
          <a:p>
            <a:pPr marL="539496" indent="-457200">
              <a:buAutoNum type="arabicParenR"/>
            </a:pPr>
            <a:endParaRPr lang="cs-CZ" sz="8000" u="sng" dirty="0" smtClean="0">
              <a:solidFill>
                <a:srgbClr val="92D050"/>
              </a:solidFill>
            </a:endParaRPr>
          </a:p>
          <a:p>
            <a:pPr marL="539496" indent="-457200">
              <a:buAutoNum type="arabicParenR"/>
            </a:pPr>
            <a:endParaRPr lang="cs-CZ" sz="8000" u="sng" dirty="0">
              <a:solidFill>
                <a:srgbClr val="92D050"/>
              </a:solidFill>
            </a:endParaRPr>
          </a:p>
          <a:p>
            <a:pPr marL="539496" indent="-457200">
              <a:buAutoNum type="arabicParenR"/>
            </a:pPr>
            <a:endParaRPr lang="cs-CZ" sz="8000" u="sng" dirty="0" smtClean="0">
              <a:solidFill>
                <a:srgbClr val="92D050"/>
              </a:solidFill>
            </a:endParaRPr>
          </a:p>
          <a:p>
            <a:pPr marL="539496" indent="-457200">
              <a:buAutoNum type="arabicParenR"/>
            </a:pPr>
            <a:endParaRPr lang="cs-CZ" sz="8000" u="sng" dirty="0">
              <a:solidFill>
                <a:srgbClr val="92D050"/>
              </a:solidFill>
            </a:endParaRPr>
          </a:p>
          <a:p>
            <a:pPr marL="539496" indent="-457200">
              <a:buAutoNum type="arabicParenR"/>
            </a:pPr>
            <a:endParaRPr lang="cs-CZ" sz="8000" u="sng" dirty="0" smtClean="0">
              <a:solidFill>
                <a:srgbClr val="92D050"/>
              </a:solidFill>
            </a:endParaRPr>
          </a:p>
          <a:p>
            <a:pPr marL="539496" indent="-457200">
              <a:buAutoNum type="arabicParenR"/>
            </a:pPr>
            <a:endParaRPr lang="cs-CZ" sz="8000" u="sng" dirty="0">
              <a:solidFill>
                <a:srgbClr val="92D050"/>
              </a:solidFill>
            </a:endParaRPr>
          </a:p>
          <a:p>
            <a:pPr marL="539496" indent="-457200">
              <a:buAutoNum type="arabicParenR"/>
            </a:pPr>
            <a:endParaRPr lang="cs-CZ" sz="8000" u="sng" dirty="0" smtClean="0">
              <a:solidFill>
                <a:srgbClr val="92D050"/>
              </a:solidFill>
            </a:endParaRPr>
          </a:p>
          <a:p>
            <a:pPr marL="539496" indent="-457200">
              <a:buAutoNum type="arabicParenR"/>
            </a:pPr>
            <a:endParaRPr lang="cs-CZ" sz="8000" u="sng" dirty="0" smtClean="0">
              <a:solidFill>
                <a:srgbClr val="92D050"/>
              </a:solidFill>
            </a:endParaRPr>
          </a:p>
          <a:p>
            <a:pPr marL="539496" indent="-457200">
              <a:buAutoNum type="arabicParenR"/>
            </a:pPr>
            <a:endParaRPr lang="cs-CZ" sz="5000" dirty="0" smtClean="0"/>
          </a:p>
          <a:p>
            <a:pPr marL="539496" indent="-457200">
              <a:buAutoNum type="arabicParenR"/>
            </a:pPr>
            <a:endParaRPr lang="cs-CZ" sz="2400" dirty="0" smtClean="0"/>
          </a:p>
          <a:p>
            <a:pPr marL="82296" indent="0">
              <a:buNone/>
            </a:pPr>
            <a:endParaRPr lang="cs-CZ" sz="2400" dirty="0"/>
          </a:p>
          <a:p>
            <a:pPr marL="82296" indent="0">
              <a:buNone/>
            </a:pPr>
            <a:endParaRPr lang="cs-CZ" sz="2400" dirty="0" smtClean="0"/>
          </a:p>
          <a:p>
            <a:pPr marL="82296" indent="0">
              <a:buNone/>
            </a:pPr>
            <a:endParaRPr lang="cs-CZ" sz="2400" dirty="0" smtClean="0"/>
          </a:p>
          <a:p>
            <a:pPr marL="82296" indent="0">
              <a:buNone/>
            </a:pPr>
            <a:endParaRPr lang="cs-CZ" sz="2400" dirty="0" smtClean="0"/>
          </a:p>
          <a:p>
            <a:pPr marL="82296" indent="0">
              <a:buNone/>
            </a:pPr>
            <a:endParaRPr lang="cs-CZ" sz="2400" dirty="0"/>
          </a:p>
          <a:p>
            <a:pPr marL="82296" indent="0">
              <a:buNone/>
            </a:pPr>
            <a:r>
              <a:rPr lang="cs-CZ" sz="2400" dirty="0" smtClean="0"/>
              <a:t>     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6930301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2" end="5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52" end="5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52" end="5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/>
              <a:t>Metodický návod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600" dirty="0"/>
              <a:t>Žáci </a:t>
            </a:r>
            <a:r>
              <a:rPr lang="cs-CZ" sz="2600" dirty="0" smtClean="0"/>
              <a:t>se </a:t>
            </a:r>
            <a:r>
              <a:rPr lang="cs-CZ" sz="2600" dirty="0"/>
              <a:t>nejprve </a:t>
            </a:r>
            <a:r>
              <a:rPr lang="cs-CZ" sz="2600" dirty="0" smtClean="0"/>
              <a:t>seznámí se </a:t>
            </a:r>
            <a:r>
              <a:rPr lang="cs-CZ" sz="2600" dirty="0" smtClean="0"/>
              <a:t>slovesy, s jejich osobou, číslem a časem</a:t>
            </a:r>
            <a:r>
              <a:rPr lang="cs-CZ" sz="2800" dirty="0" smtClean="0"/>
              <a:t>.</a:t>
            </a:r>
            <a:endParaRPr lang="cs-CZ" sz="2600" dirty="0" smtClean="0"/>
          </a:p>
          <a:p>
            <a:r>
              <a:rPr lang="cs-CZ" sz="2600" dirty="0" smtClean="0"/>
              <a:t>Po seznámení postupně žáci určují </a:t>
            </a:r>
            <a:r>
              <a:rPr lang="cs-CZ" sz="2600" smtClean="0"/>
              <a:t>u </a:t>
            </a:r>
            <a:r>
              <a:rPr lang="cs-CZ" sz="2600" smtClean="0"/>
              <a:t>sloves </a:t>
            </a:r>
            <a:r>
              <a:rPr lang="cs-CZ" sz="2600" dirty="0" smtClean="0"/>
              <a:t>osobu, číslo a čas.</a:t>
            </a:r>
            <a:endParaRPr lang="cs-CZ" sz="2600" dirty="0" smtClean="0"/>
          </a:p>
          <a:p>
            <a:pPr marL="82296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94590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1615</TotalTime>
  <Words>425</Words>
  <Application>Microsoft Office PowerPoint</Application>
  <PresentationFormat>Předvádění na obrazovce (4:3)</PresentationFormat>
  <Paragraphs>171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Slunovrat</vt:lpstr>
      <vt:lpstr>Název školy: ZŠ Štětí, Ostrovní 300 Autor: Mgr. Štěpánka Beranová Datum:  22.2. 2013 Jazyk a jazyková komunikace, Český jazyk a literatura, Jazyková výchova, Slovesa Název materiálu:  VY_32_INOVACE_CJ.4.B.20_slovesa Název: Slovesa  Číslo operačního programu:  CZ.1.07/1.4.00/21.1693 Název projektu:  PRIMA ŠKOLA</vt:lpstr>
      <vt:lpstr>Slovesa</vt:lpstr>
      <vt:lpstr>Slovesná osoba</vt:lpstr>
      <vt:lpstr>Slovesné číslo</vt:lpstr>
      <vt:lpstr>Slovesný čas</vt:lpstr>
      <vt:lpstr>Správně urči u sloves osobu</vt:lpstr>
      <vt:lpstr>Správně urči u sloves číslo</vt:lpstr>
      <vt:lpstr>Správně urči u sloves čas</vt:lpstr>
      <vt:lpstr>Použité zdroje:</vt:lpstr>
      <vt:lpstr>Metodický návod</vt:lpstr>
    </vt:vector>
  </TitlesOfParts>
  <Company>Hewlett-Packard Company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PC-29T3</dc:creator>
  <cp:lastModifiedBy>Martin</cp:lastModifiedBy>
  <cp:revision>220</cp:revision>
  <dcterms:created xsi:type="dcterms:W3CDTF">2011-10-24T08:20:33Z</dcterms:created>
  <dcterms:modified xsi:type="dcterms:W3CDTF">2013-02-26T19:16:01Z</dcterms:modified>
</cp:coreProperties>
</file>