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VY_32_INOVACE_18_Matematika 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Soustavy rovnic – sčítací metoda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-427" custLinFactNeighborY="5298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B9AE9A-F217-45F6-96E1-736EDEEEBF4F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597B030-EBB7-4D9C-AFB7-A5981E8BED2A}" type="presOf" srcId="{019433A1-1324-4DE1-9E6F-32B851095F74}" destId="{A3817367-F2BC-482F-8832-FA00B51DCCF3}" srcOrd="0" destOrd="0" presId="urn:microsoft.com/office/officeart/2005/8/layout/target3"/>
    <dgm:cxn modelId="{963525CF-B1DD-4D5B-BCAD-60E5A0558ECE}" type="presOf" srcId="{FBBFC3EA-9D9D-4F3A-BEA6-9C2C0E46BF20}" destId="{643EA938-EDE0-4533-ACCC-D2BD6F3A527C}" srcOrd="0" destOrd="0" presId="urn:microsoft.com/office/officeart/2005/8/layout/target3"/>
    <dgm:cxn modelId="{A6610535-BEB7-4ED9-8300-E3AF4E6C0B01}" type="presOf" srcId="{C73C7642-F245-4585-8F88-243F9FAEF6CA}" destId="{59F530CB-4999-43B3-A00D-6AB53886BD77}" srcOrd="1" destOrd="0" presId="urn:microsoft.com/office/officeart/2005/8/layout/target3"/>
    <dgm:cxn modelId="{B2D39D32-A93E-4489-89DB-600C2F80306F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9DFDA3E-4003-4D60-9B68-7717130B83C0}" type="presOf" srcId="{FBBFC3EA-9D9D-4F3A-BEA6-9C2C0E46BF20}" destId="{832BF48F-0145-4429-9E02-8FCA946CCE9E}" srcOrd="1" destOrd="0" presId="urn:microsoft.com/office/officeart/2005/8/layout/target3"/>
    <dgm:cxn modelId="{8DBE4791-9FB2-46B0-8FBE-585A0C5AA820}" type="presOf" srcId="{EBC41103-E2E5-4D48-9B4B-425520D3D098}" destId="{3BA01B75-849B-4716-8BCD-084A86FF328F}" srcOrd="0" destOrd="0" presId="urn:microsoft.com/office/officeart/2005/8/layout/target3"/>
    <dgm:cxn modelId="{BA3CD8C6-1D96-4C43-849B-D91482E1E692}" type="presOf" srcId="{C73C7642-F245-4585-8F88-243F9FAEF6CA}" destId="{9A9B6F4F-B6FF-4F2D-B640-A8473E589523}" srcOrd="0" destOrd="0" presId="urn:microsoft.com/office/officeart/2005/8/layout/target3"/>
    <dgm:cxn modelId="{D82E1D27-3B07-4872-8DB1-0BB68B90E1EC}" type="presOf" srcId="{445C7998-7549-48B0-BD68-D4F0167F02E5}" destId="{4D19AB04-24FA-40C2-B203-52AE3D15E171}" srcOrd="1" destOrd="0" presId="urn:microsoft.com/office/officeart/2005/8/layout/target3"/>
    <dgm:cxn modelId="{B3500A58-C3E9-4100-A9B3-397EF648A787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F576914-D1E8-4941-AB3C-188338A0BC45}" type="presOf" srcId="{39F8B381-5807-488E-AC22-73DD4140ED4A}" destId="{71045F8C-00FA-488E-A7BD-E2E6753D979D}" srcOrd="0" destOrd="0" presId="urn:microsoft.com/office/officeart/2005/8/layout/target3"/>
    <dgm:cxn modelId="{81BF1D15-C993-4834-8873-E2541AFE6AAC}" type="presParOf" srcId="{71045F8C-00FA-488E-A7BD-E2E6753D979D}" destId="{3577EC6B-C980-4F34-8C69-4365E7B8FC8C}" srcOrd="0" destOrd="0" presId="urn:microsoft.com/office/officeart/2005/8/layout/target3"/>
    <dgm:cxn modelId="{7DB6FF32-0ED5-4250-9359-B01CD32DAC2D}" type="presParOf" srcId="{71045F8C-00FA-488E-A7BD-E2E6753D979D}" destId="{6940EB87-DC1D-4BC3-9408-9AC2E1FFC039}" srcOrd="1" destOrd="0" presId="urn:microsoft.com/office/officeart/2005/8/layout/target3"/>
    <dgm:cxn modelId="{ABDBBC52-1569-4CC4-B105-0A849A17D089}" type="presParOf" srcId="{71045F8C-00FA-488E-A7BD-E2E6753D979D}" destId="{BC35EE03-4121-4EF9-923D-7CB6D30D358D}" srcOrd="2" destOrd="0" presId="urn:microsoft.com/office/officeart/2005/8/layout/target3"/>
    <dgm:cxn modelId="{B43F253A-B827-4A5C-8508-8636F3CCC172}" type="presParOf" srcId="{71045F8C-00FA-488E-A7BD-E2E6753D979D}" destId="{C95EEA27-3CBF-4645-A92D-9D8AF5C1CBFC}" srcOrd="3" destOrd="0" presId="urn:microsoft.com/office/officeart/2005/8/layout/target3"/>
    <dgm:cxn modelId="{F3FED845-8921-400C-AD70-7CDF8B255C6C}" type="presParOf" srcId="{71045F8C-00FA-488E-A7BD-E2E6753D979D}" destId="{851BB866-B6AE-4566-893F-4C635BA974FC}" srcOrd="4" destOrd="0" presId="urn:microsoft.com/office/officeart/2005/8/layout/target3"/>
    <dgm:cxn modelId="{1445C19F-6727-43DA-BF0F-32D0A270706E}" type="presParOf" srcId="{71045F8C-00FA-488E-A7BD-E2E6753D979D}" destId="{643EA938-EDE0-4533-ACCC-D2BD6F3A527C}" srcOrd="5" destOrd="0" presId="urn:microsoft.com/office/officeart/2005/8/layout/target3"/>
    <dgm:cxn modelId="{76A802B6-FCF4-4BA3-9132-009AB0EA0D91}" type="presParOf" srcId="{71045F8C-00FA-488E-A7BD-E2E6753D979D}" destId="{92F31B18-D66D-4CC7-89B9-378928DE877D}" srcOrd="6" destOrd="0" presId="urn:microsoft.com/office/officeart/2005/8/layout/target3"/>
    <dgm:cxn modelId="{81FA7E45-9D7E-4692-A20B-DF5E7858C764}" type="presParOf" srcId="{71045F8C-00FA-488E-A7BD-E2E6753D979D}" destId="{902074E1-B931-4618-97F1-FADBE82E9C3C}" srcOrd="7" destOrd="0" presId="urn:microsoft.com/office/officeart/2005/8/layout/target3"/>
    <dgm:cxn modelId="{C001A57E-1793-4DCE-803A-CB28E11FE080}" type="presParOf" srcId="{71045F8C-00FA-488E-A7BD-E2E6753D979D}" destId="{A3817367-F2BC-482F-8832-FA00B51DCCF3}" srcOrd="8" destOrd="0" presId="urn:microsoft.com/office/officeart/2005/8/layout/target3"/>
    <dgm:cxn modelId="{54A83333-3CE2-49A4-921B-974C8C54E353}" type="presParOf" srcId="{71045F8C-00FA-488E-A7BD-E2E6753D979D}" destId="{2DD79E57-A63E-47D4-A1AB-6DF333476AD4}" srcOrd="9" destOrd="0" presId="urn:microsoft.com/office/officeart/2005/8/layout/target3"/>
    <dgm:cxn modelId="{F0FB33A2-D36D-4864-8E4E-5489A52995E6}" type="presParOf" srcId="{71045F8C-00FA-488E-A7BD-E2E6753D979D}" destId="{648967D3-ED80-4214-8D87-4E7012561E4A}" srcOrd="10" destOrd="0" presId="urn:microsoft.com/office/officeart/2005/8/layout/target3"/>
    <dgm:cxn modelId="{B6675146-7226-4828-A3E9-E82E4D71BBC6}" type="presParOf" srcId="{71045F8C-00FA-488E-A7BD-E2E6753D979D}" destId="{9A9B6F4F-B6FF-4F2D-B640-A8473E589523}" srcOrd="11" destOrd="0" presId="urn:microsoft.com/office/officeart/2005/8/layout/target3"/>
    <dgm:cxn modelId="{583F3835-48CE-4A96-BEF4-35A9DA7A29ED}" type="presParOf" srcId="{71045F8C-00FA-488E-A7BD-E2E6753D979D}" destId="{13BD0FAF-9F2C-4708-9E63-A8E8E5252943}" srcOrd="12" destOrd="0" presId="urn:microsoft.com/office/officeart/2005/8/layout/target3"/>
    <dgm:cxn modelId="{3BBB8FE9-EC3B-4789-8604-3DF27C71CF71}" type="presParOf" srcId="{71045F8C-00FA-488E-A7BD-E2E6753D979D}" destId="{6821E7C9-5E4B-45FA-8F82-01E6F26FAA25}" srcOrd="13" destOrd="0" presId="urn:microsoft.com/office/officeart/2005/8/layout/target3"/>
    <dgm:cxn modelId="{D5F0ADB7-F020-4346-BE97-38FB107E26A4}" type="presParOf" srcId="{71045F8C-00FA-488E-A7BD-E2E6753D979D}" destId="{3BA01B75-849B-4716-8BCD-084A86FF328F}" srcOrd="14" destOrd="0" presId="urn:microsoft.com/office/officeart/2005/8/layout/target3"/>
    <dgm:cxn modelId="{4A4DD162-EA8A-4FCA-907C-FEB8AA42FD70}" type="presParOf" srcId="{71045F8C-00FA-488E-A7BD-E2E6753D979D}" destId="{4D19AB04-24FA-40C2-B203-52AE3D15E171}" srcOrd="15" destOrd="0" presId="urn:microsoft.com/office/officeart/2005/8/layout/target3"/>
    <dgm:cxn modelId="{91227983-B425-4C4A-BEF4-5B8017A3604B}" type="presParOf" srcId="{71045F8C-00FA-488E-A7BD-E2E6753D979D}" destId="{832BF48F-0145-4429-9E02-8FCA946CCE9E}" srcOrd="16" destOrd="0" presId="urn:microsoft.com/office/officeart/2005/8/layout/target3"/>
    <dgm:cxn modelId="{F8036C76-19CB-4EE4-95E6-858D8B1DCCDD}" type="presParOf" srcId="{71045F8C-00FA-488E-A7BD-E2E6753D979D}" destId="{E7297F21-D4FD-4A41-AE58-814D01A6B5E7}" srcOrd="17" destOrd="0" presId="urn:microsoft.com/office/officeart/2005/8/layout/target3"/>
    <dgm:cxn modelId="{2C4901A6-F86D-4B8A-A0D1-AD9037B3CA6B}" type="presParOf" srcId="{71045F8C-00FA-488E-A7BD-E2E6753D979D}" destId="{59F530CB-4999-43B3-A00D-6AB53886BD77}" srcOrd="18" destOrd="0" presId="urn:microsoft.com/office/officeart/2005/8/layout/target3"/>
    <dgm:cxn modelId="{CF7F467E-620B-45E6-8B6A-59EEFF4950D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15375" y="1152137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VY_32_INOVACE_18_Matematika 8. a 9.r.</a:t>
          </a:r>
          <a:endParaRPr lang="cs-CZ" sz="1800" kern="1200" dirty="0"/>
        </a:p>
      </dsp:txBody>
      <dsp:txXfrm>
        <a:off x="1615375" y="1152137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Soustavy rovnic – sčítací metoda</a:t>
          </a:r>
          <a:endParaRPr lang="cs-CZ" sz="18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043E7A-66E0-4763-8882-7F431A46449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0B26D4-A4EF-4586-BDA6-58B6D4889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20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0B26D4-A4EF-4586-BDA6-58B6D488923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212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349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631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664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804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819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392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350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64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674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335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990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E1CDA-FE22-486E-A48D-127A9C2255D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72E0F0-9326-4F8F-93AF-17BDCFE49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259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7528710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08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Ukázka řešení soustavy rovnic metodou sčítací.</a:t>
            </a:r>
          </a:p>
          <a:p>
            <a:r>
              <a:rPr lang="cs-CZ" dirty="0" smtClean="0"/>
              <a:t>Krok za krokem, algoritmus postupu.</a:t>
            </a:r>
          </a:p>
          <a:p>
            <a:r>
              <a:rPr lang="cs-CZ" dirty="0" smtClean="0"/>
              <a:t>Vzorový příklad.</a:t>
            </a:r>
          </a:p>
          <a:p>
            <a:r>
              <a:rPr lang="cs-CZ" dirty="0" smtClean="0"/>
              <a:t>Další příklad s možností nápovědy.</a:t>
            </a:r>
          </a:p>
          <a:p>
            <a:r>
              <a:rPr lang="cs-CZ" dirty="0" smtClean="0"/>
              <a:t>Samostatná práce s výslednou kontrolou.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19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697751" cy="255454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u="sng" dirty="0" smtClean="0">
                <a:solidFill>
                  <a:schemeClr val="tx2">
                    <a:lumMod val="75000"/>
                  </a:schemeClr>
                </a:solidFill>
              </a:rPr>
              <a:t>I. Sčítací metoda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Používá se při řešení soustavy dvou lineárních rovnic o dvou neznámých.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Je univerzální.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Soustavu uvedeme pomocí ekvivalentních úprav do základního tvaru:</a:t>
            </a: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ax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+ by = c</a:t>
            </a: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000" u="sng" dirty="0" err="1">
                <a:solidFill>
                  <a:schemeClr val="tx2">
                    <a:lumMod val="75000"/>
                  </a:schemeClr>
                </a:solidFill>
              </a:rPr>
              <a:t>dx</a:t>
            </a:r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 + </a:t>
            </a:r>
            <a:r>
              <a:rPr lang="cs-CZ" sz="2000" u="sng" dirty="0" err="1">
                <a:solidFill>
                  <a:schemeClr val="tx2">
                    <a:lumMod val="75000"/>
                  </a:schemeClr>
                </a:solidFill>
              </a:rPr>
              <a:t>ey</a:t>
            </a:r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 = 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f,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kde a, b, c, d, e, f jsou reálná čísla ( koeficienty ) a x, y jsou 	neznámé.</a:t>
            </a:r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41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23527" y="96841"/>
                <a:ext cx="8697751" cy="6740307"/>
              </a:xfrm>
              <a:prstGeom prst="rect">
                <a:avLst/>
              </a:prstGeom>
              <a:noFill/>
              <a:ln>
                <a:solidFill>
                  <a:schemeClr val="accent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Př. 1                                                                         </a:t>
                </a:r>
              </a:p>
              <a:p>
                <a:r>
                  <a:rPr lang="cs-CZ" dirty="0" smtClean="0"/>
                  <a:t> x – 2y =  1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          </m:t>
                    </m:r>
                  </m:oMath>
                </a14:m>
                <a:r>
                  <a:rPr lang="cs-CZ" dirty="0" smtClean="0"/>
                  <a:t>                              </a:t>
                </a:r>
              </a:p>
              <a:p>
                <a:r>
                  <a:rPr lang="cs-CZ" dirty="0" smtClean="0"/>
                  <a:t> </a:t>
                </a:r>
                <a:r>
                  <a:rPr lang="cs-CZ" u="sng" dirty="0" smtClean="0"/>
                  <a:t>x + 2y =  5  </a:t>
                </a:r>
                <a:endParaRPr lang="cs-CZ" u="sng" dirty="0"/>
              </a:p>
              <a:p>
                <a:r>
                  <a:rPr lang="cs-CZ" dirty="0" smtClean="0"/>
                  <a:t>Všimněte si, že u proměnné y  jsou koeficienty opačná čísla, sečteme tedy levé a pravé strany  rovnic a proměnná y  se nám odečte. Dostaneme lineární rovnici o jedné neznámé a</a:t>
                </a:r>
              </a:p>
              <a:p>
                <a:r>
                  <a:rPr lang="cs-CZ" dirty="0" smtClean="0"/>
                  <a:t>tu umíme vyřešit.                                    	            </a:t>
                </a:r>
              </a:p>
              <a:p>
                <a:r>
                  <a:rPr lang="cs-CZ" dirty="0" smtClean="0"/>
                  <a:t>2x        = 6 / :2</a:t>
                </a:r>
                <a:endParaRPr lang="cs-CZ" dirty="0"/>
              </a:p>
              <a:p>
                <a:r>
                  <a:rPr lang="cs-CZ" dirty="0" smtClean="0"/>
                  <a:t>       </a:t>
                </a:r>
                <a:r>
                  <a:rPr lang="cs-CZ" u="sng" dirty="0" smtClean="0"/>
                  <a:t>  x = 3</a:t>
                </a:r>
                <a:endParaRPr lang="cs-CZ" u="sng" dirty="0"/>
              </a:p>
              <a:p>
                <a:r>
                  <a:rPr lang="cs-CZ" dirty="0" smtClean="0"/>
                  <a:t>Vrátíme se k zákl. tvaru soustavy a provedeme ekvivalentní úpravu tak, aby opačné koeficienty byly u proměnné x a postup opakujeme…..</a:t>
                </a:r>
              </a:p>
              <a:p>
                <a:r>
                  <a:rPr lang="cs-CZ" dirty="0"/>
                  <a:t> x – 2y =  1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/.(−1)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          </m:t>
                    </m:r>
                  </m:oMath>
                </a14:m>
                <a:r>
                  <a:rPr lang="cs-CZ" dirty="0"/>
                  <a:t>                              </a:t>
                </a:r>
              </a:p>
              <a:p>
                <a:r>
                  <a:rPr lang="cs-CZ" dirty="0"/>
                  <a:t> </a:t>
                </a:r>
                <a:r>
                  <a:rPr lang="cs-CZ" u="sng" dirty="0"/>
                  <a:t>x + 2y =  5</a:t>
                </a:r>
                <a:endParaRPr lang="cs-CZ" u="sng" dirty="0" smtClean="0"/>
              </a:p>
              <a:p>
                <a:r>
                  <a:rPr lang="cs-CZ" dirty="0" smtClean="0"/>
                  <a:t>-x + 2y = -1</a:t>
                </a:r>
                <a:endParaRPr lang="cs-CZ" dirty="0"/>
              </a:p>
              <a:p>
                <a:r>
                  <a:rPr lang="cs-CZ" u="sng" dirty="0" smtClean="0"/>
                  <a:t> x  + 2y =  5</a:t>
                </a:r>
              </a:p>
              <a:p>
                <a:r>
                  <a:rPr lang="cs-CZ" dirty="0" smtClean="0"/>
                  <a:t>        4y  =  4 / :4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</a:t>
                </a:r>
                <a:r>
                  <a:rPr lang="cs-CZ" u="sng" dirty="0" smtClean="0"/>
                  <a:t>  y = 1</a:t>
                </a:r>
                <a:endParaRPr lang="cs-CZ" u="sng" dirty="0"/>
              </a:p>
              <a:p>
                <a:endParaRPr lang="cs-CZ" dirty="0"/>
              </a:p>
              <a:p>
                <a:r>
                  <a:rPr lang="en-US" u="sng" dirty="0" smtClean="0"/>
                  <a:t>[ x, y ] </a:t>
                </a:r>
                <a:r>
                  <a:rPr lang="cs-CZ" u="sng" dirty="0" smtClean="0"/>
                  <a:t>= </a:t>
                </a:r>
                <a:r>
                  <a:rPr lang="en-US" u="sng" dirty="0" smtClean="0"/>
                  <a:t>[ </a:t>
                </a:r>
                <a:r>
                  <a:rPr lang="cs-CZ" u="sng" dirty="0" smtClean="0"/>
                  <a:t>3</a:t>
                </a:r>
                <a:r>
                  <a:rPr lang="en-US" u="sng" dirty="0" smtClean="0"/>
                  <a:t>,</a:t>
                </a:r>
                <a:r>
                  <a:rPr lang="cs-CZ" u="sng" dirty="0" smtClean="0"/>
                  <a:t> 1</a:t>
                </a:r>
                <a:r>
                  <a:rPr lang="en-US" u="sng" dirty="0" smtClean="0"/>
                  <a:t> </a:t>
                </a:r>
                <a:r>
                  <a:rPr lang="en-US" dirty="0" smtClean="0"/>
                  <a:t>]</a:t>
                </a:r>
                <a:r>
                  <a:rPr lang="cs-CZ" dirty="0" smtClean="0"/>
                  <a:t>                                                        Zapíšeme řešení, uspořádanou dvojici </a:t>
                </a:r>
                <a:r>
                  <a:rPr lang="en-US" dirty="0" smtClean="0"/>
                  <a:t>[ x, y ] </a:t>
                </a:r>
                <a:r>
                  <a:rPr lang="cs-CZ" dirty="0" smtClean="0"/>
                  <a:t>.</a:t>
                </a:r>
              </a:p>
              <a:p>
                <a:r>
                  <a:rPr lang="cs-CZ" dirty="0" err="1" smtClean="0"/>
                  <a:t>Zk</a:t>
                </a:r>
                <a:r>
                  <a:rPr lang="cs-CZ" dirty="0" smtClean="0"/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3 – 2 . 1 = 1                                               Provedeme zkoušku.</a:t>
                </a:r>
              </a:p>
              <a:p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1</a:t>
                </a:r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     </m:t>
                        </m:r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 3 + 2 . 1 = 5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5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7" y="96841"/>
                <a:ext cx="8697751" cy="6740307"/>
              </a:xfrm>
              <a:prstGeom prst="rect">
                <a:avLst/>
              </a:prstGeom>
              <a:blipFill rotWithShape="1">
                <a:blip r:embed="rId2"/>
                <a:stretch>
                  <a:fillRect l="-490" t="-361" r="-490" b="-361"/>
                </a:stretch>
              </a:blipFill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852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8026" y="117693"/>
                <a:ext cx="2448272" cy="67403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Př.2</a:t>
                </a:r>
              </a:p>
              <a:p>
                <a:r>
                  <a:rPr lang="cs-CZ" dirty="0" smtClean="0"/>
                  <a:t>   7x + 3y = 20</a:t>
                </a:r>
              </a:p>
              <a:p>
                <a:r>
                  <a:rPr lang="cs-CZ" u="sng" dirty="0" smtClean="0"/>
                  <a:t>   5x + 9y = 28</a:t>
                </a:r>
                <a:endParaRPr lang="cs-CZ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-21x – 9y = -60</a:t>
                </a:r>
              </a:p>
              <a:p>
                <a:r>
                  <a:rPr lang="cs-CZ" u="sng" dirty="0"/>
                  <a:t> </a:t>
                </a:r>
                <a:r>
                  <a:rPr lang="cs-CZ" u="sng" dirty="0" smtClean="0"/>
                  <a:t>    5x + 9y =  28</a:t>
                </a:r>
              </a:p>
              <a:p>
                <a:r>
                  <a:rPr lang="cs-CZ" dirty="0" smtClean="0"/>
                  <a:t> -16x          = -32/:(-16)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</a:t>
                </a:r>
                <a:r>
                  <a:rPr lang="cs-CZ" u="sng" dirty="0" smtClean="0"/>
                  <a:t>x =  2 </a:t>
                </a:r>
              </a:p>
              <a:p>
                <a:r>
                  <a:rPr lang="cs-CZ" dirty="0" smtClean="0"/>
                  <a:t>   7x </a:t>
                </a:r>
                <a:r>
                  <a:rPr lang="cs-CZ" dirty="0"/>
                  <a:t>+ 3y = 20 </a:t>
                </a:r>
                <a:r>
                  <a:rPr lang="cs-CZ" dirty="0" smtClean="0"/>
                  <a:t>/.(-5)</a:t>
                </a:r>
                <a:endParaRPr lang="cs-CZ" dirty="0"/>
              </a:p>
              <a:p>
                <a:r>
                  <a:rPr lang="cs-CZ" u="sng" dirty="0"/>
                  <a:t>   5x + 9y = </a:t>
                </a:r>
                <a:r>
                  <a:rPr lang="cs-CZ" u="sng" dirty="0" smtClean="0"/>
                  <a:t>28/</a:t>
                </a:r>
                <a:r>
                  <a:rPr lang="cs-CZ" dirty="0" smtClean="0"/>
                  <a:t> .7</a:t>
                </a:r>
              </a:p>
              <a:p>
                <a:r>
                  <a:rPr lang="cs-CZ" dirty="0" smtClean="0"/>
                  <a:t>-35x – 15y =-100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:r>
                  <a:rPr lang="cs-CZ" u="sng" dirty="0" smtClean="0"/>
                  <a:t>35x + 63y = 196</a:t>
                </a:r>
                <a:endParaRPr lang="cs-CZ" u="sng" dirty="0"/>
              </a:p>
              <a:p>
                <a:r>
                  <a:rPr lang="cs-CZ" dirty="0" smtClean="0"/>
                  <a:t>             48y =   96/:  48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</a:t>
                </a:r>
                <a:r>
                  <a:rPr lang="cs-CZ" u="sng" dirty="0" smtClean="0"/>
                  <a:t>y =   2</a:t>
                </a:r>
                <a:endParaRPr lang="cs-CZ" u="sng" dirty="0"/>
              </a:p>
              <a:p>
                <a:endParaRPr lang="cs-CZ" dirty="0"/>
              </a:p>
              <a:p>
                <a:r>
                  <a:rPr lang="en-US" u="sng" dirty="0"/>
                  <a:t>[ x, y ] </a:t>
                </a:r>
                <a:r>
                  <a:rPr lang="cs-CZ" u="sng" dirty="0"/>
                  <a:t>= </a:t>
                </a:r>
                <a:r>
                  <a:rPr lang="en-US" u="sng" dirty="0"/>
                  <a:t>[ </a:t>
                </a:r>
                <a:r>
                  <a:rPr lang="cs-CZ" u="sng" dirty="0" smtClean="0"/>
                  <a:t>2</a:t>
                </a:r>
                <a:r>
                  <a:rPr lang="en-US" u="sng" dirty="0" smtClean="0"/>
                  <a:t>,</a:t>
                </a:r>
                <a:r>
                  <a:rPr lang="cs-CZ" u="sng" dirty="0" smtClean="0"/>
                  <a:t> 2</a:t>
                </a:r>
                <a:r>
                  <a:rPr lang="en-US" dirty="0" smtClean="0"/>
                  <a:t>]</a:t>
                </a:r>
                <a:endParaRPr lang="cs-CZ" dirty="0" smtClean="0"/>
              </a:p>
              <a:p>
                <a:r>
                  <a:rPr lang="cs-CZ" dirty="0" err="1"/>
                  <a:t>Zk</a:t>
                </a:r>
                <a:r>
                  <a:rPr lang="cs-CZ" dirty="0" smtClean="0"/>
                  <a:t>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=</a:t>
                </a:r>
                <a:r>
                  <a:rPr lang="cs-CZ" dirty="0" smtClean="0"/>
                  <a:t> 7.2+3.2=14+6= 20</a:t>
                </a:r>
                <a:endParaRPr lang="cs-CZ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 = </a:t>
                </a:r>
                <a:r>
                  <a:rPr lang="cs-CZ" dirty="0" smtClean="0"/>
                  <a:t>20</a:t>
                </a:r>
                <a:endParaRPr lang="cs-CZ" dirty="0"/>
              </a:p>
              <a:p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/>
              </a:p>
              <a:p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=5.2+9.2=10+18= 28</a:t>
                </a:r>
                <a:endParaRPr lang="cs-CZ" dirty="0"/>
              </a:p>
              <a:p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 = </a:t>
                </a:r>
                <a:r>
                  <a:rPr lang="cs-CZ" dirty="0" smtClean="0"/>
                  <a:t>28</a:t>
                </a:r>
                <a:endParaRPr lang="cs-CZ" dirty="0"/>
              </a:p>
              <a:p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r>
                  <a:rPr lang="cs-CZ" dirty="0" smtClean="0"/>
                  <a:t> </a:t>
                </a:r>
                <a:endParaRPr lang="cs-CZ" dirty="0"/>
              </a:p>
              <a:p>
                <a:endParaRPr lang="cs-CZ" u="sng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026" y="117693"/>
                <a:ext cx="2448272" cy="6740307"/>
              </a:xfrm>
              <a:prstGeom prst="rect">
                <a:avLst/>
              </a:prstGeom>
              <a:blipFill rotWithShape="1">
                <a:blip r:embed="rId2"/>
                <a:stretch>
                  <a:fillRect l="-1990" t="-452" r="-4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2699792" y="262389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Provedeme ekvivalentní úpravu tak, aby u proměnné y byla </a:t>
            </a:r>
          </a:p>
          <a:p>
            <a:r>
              <a:rPr lang="cs-CZ" dirty="0" smtClean="0"/>
              <a:t>opačná čísla.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908720"/>
            <a:ext cx="49960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Opět sečteme levé a pravé strany soustavy a dostaneme lin. rovnici o jedné neznámé x a vyřešíme.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27306" y="400888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/.(-3)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92157" y="1979548"/>
            <a:ext cx="54997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Vrátíme se  k původnímu zadání soustavy a provedeme </a:t>
            </a:r>
          </a:p>
          <a:p>
            <a:r>
              <a:rPr lang="cs-CZ" dirty="0" smtClean="0"/>
              <a:t>ekvivalentní úpravu tak, aby  u proměnné x  byly opačné </a:t>
            </a:r>
          </a:p>
          <a:p>
            <a:r>
              <a:rPr lang="cs-CZ" dirty="0" smtClean="0"/>
              <a:t>koeficienty( pomůže ti nejmenší spol. násobek).</a:t>
            </a:r>
            <a:endParaRPr lang="cs-CZ" dirty="0"/>
          </a:p>
          <a:p>
            <a:r>
              <a:rPr lang="cs-CZ" dirty="0" smtClean="0"/>
              <a:t>Opět sečteme levé a pravé strany……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2859" y="4047572"/>
            <a:ext cx="55668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Řešením soustavy je uspořádaná dvojice x, y a to 2 a 2.</a:t>
            </a:r>
          </a:p>
          <a:p>
            <a:r>
              <a:rPr lang="cs-CZ" dirty="0" smtClean="0"/>
              <a:t>Provedeme zkoušku.</a:t>
            </a:r>
          </a:p>
        </p:txBody>
      </p:sp>
    </p:spTree>
    <p:extLst>
      <p:ext uri="{BB962C8B-B14F-4D97-AF65-F5344CB8AC3E}">
        <p14:creationId xmlns:p14="http://schemas.microsoft.com/office/powerpoint/2010/main" val="2875896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51304"/>
            <a:ext cx="20451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Př. 3</a:t>
            </a:r>
          </a:p>
          <a:p>
            <a:r>
              <a:rPr lang="cs-CZ" dirty="0" smtClean="0"/>
              <a:t>  x + 3y =      7        </a:t>
            </a:r>
          </a:p>
          <a:p>
            <a:r>
              <a:rPr lang="cs-CZ" u="sng" dirty="0" smtClean="0"/>
              <a:t>5x – 4y = - 22</a:t>
            </a:r>
          </a:p>
          <a:p>
            <a:endParaRPr lang="cs-CZ" u="sng" dirty="0" smtClean="0"/>
          </a:p>
          <a:p>
            <a:r>
              <a:rPr lang="cs-CZ" dirty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7744" y="724054"/>
            <a:ext cx="5549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 . 4</a:t>
            </a:r>
          </a:p>
          <a:p>
            <a:r>
              <a:rPr lang="cs-CZ" dirty="0" smtClean="0"/>
              <a:t>/ . 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363257"/>
            <a:ext cx="26642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4x + 12y =   28</a:t>
            </a:r>
          </a:p>
          <a:p>
            <a:r>
              <a:rPr lang="cs-CZ" u="sng" dirty="0" smtClean="0"/>
              <a:t>15x  - 12y = -66</a:t>
            </a:r>
          </a:p>
          <a:p>
            <a:r>
              <a:rPr lang="cs-CZ" dirty="0" smtClean="0"/>
              <a:t>19x            =- 38  /:19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u="sng" dirty="0" smtClean="0"/>
              <a:t>x = -2</a:t>
            </a:r>
          </a:p>
          <a:p>
            <a:endParaRPr lang="cs-CZ" u="sng" dirty="0"/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73025" y="842972"/>
            <a:ext cx="288252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/ . (-5)</a:t>
            </a:r>
          </a:p>
          <a:p>
            <a:r>
              <a:rPr lang="cs-CZ" u="sng" dirty="0"/>
              <a:t> </a:t>
            </a:r>
            <a:r>
              <a:rPr lang="cs-CZ" u="sng" dirty="0" smtClean="0"/>
              <a:t>                                        </a:t>
            </a:r>
          </a:p>
          <a:p>
            <a:r>
              <a:rPr lang="cs-CZ" dirty="0" smtClean="0"/>
              <a:t>-5x – 15y = -35</a:t>
            </a:r>
          </a:p>
          <a:p>
            <a:r>
              <a:rPr lang="cs-CZ" dirty="0"/>
              <a:t> </a:t>
            </a:r>
            <a:r>
              <a:rPr lang="cs-CZ" u="sng" dirty="0" smtClean="0"/>
              <a:t>5x  -   4y = -22</a:t>
            </a:r>
          </a:p>
          <a:p>
            <a:r>
              <a:rPr lang="cs-CZ" dirty="0"/>
              <a:t> </a:t>
            </a:r>
            <a:r>
              <a:rPr lang="cs-CZ" dirty="0" smtClean="0"/>
              <a:t>       -19y = - 57  / : ( -19)</a:t>
            </a:r>
          </a:p>
          <a:p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u="sng" dirty="0" smtClean="0"/>
              <a:t>y =      3</a:t>
            </a:r>
            <a:endParaRPr lang="cs-CZ" dirty="0" smtClean="0"/>
          </a:p>
          <a:p>
            <a:endParaRPr lang="cs-CZ" u="sng" dirty="0" smtClean="0"/>
          </a:p>
          <a:p>
            <a:endParaRPr lang="cs-CZ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23528" y="3183097"/>
                <a:ext cx="3546099" cy="25853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u="sng" dirty="0" smtClean="0"/>
                  <a:t>[ x, y ] </a:t>
                </a:r>
                <a:r>
                  <a:rPr lang="cs-CZ" u="sng" dirty="0"/>
                  <a:t>= </a:t>
                </a:r>
                <a:r>
                  <a:rPr lang="en-US" u="sng" dirty="0"/>
                  <a:t>[ </a:t>
                </a:r>
                <a:r>
                  <a:rPr lang="cs-CZ" u="sng" dirty="0"/>
                  <a:t>- 2</a:t>
                </a:r>
                <a:r>
                  <a:rPr lang="en-US" u="sng" dirty="0"/>
                  <a:t>,</a:t>
                </a:r>
                <a:r>
                  <a:rPr lang="cs-CZ" u="sng" dirty="0"/>
                  <a:t> </a:t>
                </a:r>
                <a:r>
                  <a:rPr lang="cs-CZ" u="sng" dirty="0" smtClean="0"/>
                  <a:t>3</a:t>
                </a:r>
                <a:r>
                  <a:rPr lang="en-US" u="sng" dirty="0" smtClean="0"/>
                  <a:t> </a:t>
                </a:r>
                <a:r>
                  <a:rPr lang="en-US" dirty="0"/>
                  <a:t>]</a:t>
                </a:r>
                <a:endParaRPr lang="cs-CZ" dirty="0"/>
              </a:p>
              <a:p>
                <a:endParaRPr lang="cs-CZ" u="sng" dirty="0"/>
              </a:p>
              <a:p>
                <a:endParaRPr lang="cs-CZ" u="sng" dirty="0"/>
              </a:p>
              <a:p>
                <a:r>
                  <a:rPr lang="cs-CZ" dirty="0"/>
                  <a:t>  Zk: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 =  - 2 </a:t>
                </a:r>
                <a:r>
                  <a:rPr lang="cs-CZ" dirty="0" smtClean="0"/>
                  <a:t>+ 3.3 </a:t>
                </a:r>
                <a:r>
                  <a:rPr lang="cs-CZ" dirty="0"/>
                  <a:t>= </a:t>
                </a:r>
                <a:r>
                  <a:rPr lang="cs-CZ" dirty="0" smtClean="0"/>
                  <a:t>-2 + 9 = 7</a:t>
                </a:r>
                <a:endParaRPr lang="cs-CZ" dirty="0"/>
              </a:p>
              <a:p>
                <a:r>
                  <a:rPr lang="cs-CZ" dirty="0"/>
                  <a:t>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=7</a:t>
                </a:r>
                <a:endParaRPr lang="cs-CZ" dirty="0"/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       </m:t>
                        </m:r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 =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/>
              </a:p>
              <a:p>
                <a:r>
                  <a:rPr lang="cs-CZ" dirty="0"/>
                  <a:t>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 =  </a:t>
                </a:r>
                <a:r>
                  <a:rPr lang="cs-CZ" dirty="0" smtClean="0"/>
                  <a:t>5. (-2) -4.3  </a:t>
                </a:r>
                <a:r>
                  <a:rPr lang="cs-CZ" dirty="0"/>
                  <a:t>= </a:t>
                </a:r>
                <a:r>
                  <a:rPr lang="cs-CZ" dirty="0" smtClean="0"/>
                  <a:t>-10 -12 = -22</a:t>
                </a:r>
                <a:endParaRPr lang="cs-CZ" dirty="0"/>
              </a:p>
              <a:p>
                <a:r>
                  <a:rPr lang="cs-CZ" dirty="0"/>
                  <a:t>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 =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−22</m:t>
                    </m:r>
                  </m:oMath>
                </a14:m>
                <a:endParaRPr lang="cs-CZ" b="0" i="0" dirty="0" smtClean="0">
                  <a:latin typeface="Cambria Math"/>
                </a:endParaRPr>
              </a:p>
              <a:p>
                <a:r>
                  <a:rPr lang="cs-CZ" dirty="0" smtClean="0"/>
                  <a:t>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3183097"/>
                <a:ext cx="3546099" cy="2585323"/>
              </a:xfrm>
              <a:prstGeom prst="rect">
                <a:avLst/>
              </a:prstGeom>
              <a:blipFill rotWithShape="1">
                <a:blip r:embed="rId2"/>
                <a:stretch>
                  <a:fillRect l="-1375" t="-1179" r="-515" b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8309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Citace: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 smtClean="0"/>
              <a:t>Dne</a:t>
            </a:r>
            <a:r>
              <a:rPr lang="cs-CZ" smtClean="0"/>
              <a:t>: 2. </a:t>
            </a:r>
            <a:r>
              <a:rPr lang="cs-CZ" dirty="0" smtClean="0"/>
              <a:t>12. 2012.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447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577</Words>
  <Application>Microsoft Office PowerPoint</Application>
  <PresentationFormat>Předvádění na obrazovce (4:3)</PresentationFormat>
  <Paragraphs>113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22</cp:revision>
  <dcterms:created xsi:type="dcterms:W3CDTF">2012-12-05T18:12:52Z</dcterms:created>
  <dcterms:modified xsi:type="dcterms:W3CDTF">2012-12-18T18:07:13Z</dcterms:modified>
</cp:coreProperties>
</file>