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0" r:id="rId4"/>
    <p:sldId id="262" r:id="rId5"/>
    <p:sldId id="263" r:id="rId6"/>
    <p:sldId id="265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VY_32_INOVACE_19_Matematika 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Soustavy rovnic –  dosazovací metoda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-427" custLinFactNeighborY="5298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87C212-1618-402F-927C-D39283188FFC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5545AB6-8C76-4BCF-B21D-8E9C81A152D1}" type="presOf" srcId="{FBBFC3EA-9D9D-4F3A-BEA6-9C2C0E46BF20}" destId="{643EA938-EDE0-4533-ACCC-D2BD6F3A527C}" srcOrd="0" destOrd="0" presId="urn:microsoft.com/office/officeart/2005/8/layout/target3"/>
    <dgm:cxn modelId="{512A6EC5-8EC8-4DFF-BF27-D6B4E1D2A35B}" type="presOf" srcId="{EBC41103-E2E5-4D48-9B4B-425520D3D098}" destId="{A27B6496-BF1B-4384-9217-9659064D5D6A}" srcOrd="1" destOrd="0" presId="urn:microsoft.com/office/officeart/2005/8/layout/target3"/>
    <dgm:cxn modelId="{24D3B478-92E6-4AEB-8B30-A40CCC545F32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4BCB51-0D79-4EA6-AA4D-124497D2BC97}" type="presOf" srcId="{C73C7642-F245-4585-8F88-243F9FAEF6CA}" destId="{9A9B6F4F-B6FF-4F2D-B640-A8473E589523}" srcOrd="0" destOrd="0" presId="urn:microsoft.com/office/officeart/2005/8/layout/target3"/>
    <dgm:cxn modelId="{C00FBB97-302B-450D-AA94-2B0B5EE5BA69}" type="presOf" srcId="{C73C7642-F245-4585-8F88-243F9FAEF6CA}" destId="{59F530CB-4999-43B3-A00D-6AB53886BD77}" srcOrd="1" destOrd="0" presId="urn:microsoft.com/office/officeart/2005/8/layout/target3"/>
    <dgm:cxn modelId="{3C8D1110-68AE-4AE0-AC18-0A6BFD31ACD1}" type="presOf" srcId="{019433A1-1324-4DE1-9E6F-32B851095F74}" destId="{A3817367-F2BC-482F-8832-FA00B51DCCF3}" srcOrd="0" destOrd="0" presId="urn:microsoft.com/office/officeart/2005/8/layout/target3"/>
    <dgm:cxn modelId="{DA59A5C7-FA0B-4A3E-9EB2-83D592FDE875}" type="presOf" srcId="{EBC41103-E2E5-4D48-9B4B-425520D3D098}" destId="{3BA01B75-849B-4716-8BCD-084A86FF328F}" srcOrd="0" destOrd="0" presId="urn:microsoft.com/office/officeart/2005/8/layout/target3"/>
    <dgm:cxn modelId="{FF88222D-9886-44E4-ACA0-E0527FA500A7}" type="presOf" srcId="{445C7998-7549-48B0-BD68-D4F0167F02E5}" destId="{4D19AB04-24FA-40C2-B203-52AE3D15E171}" srcOrd="1" destOrd="0" presId="urn:microsoft.com/office/officeart/2005/8/layout/target3"/>
    <dgm:cxn modelId="{BEB3AB3C-E22E-4AA2-A853-39A99DB1E629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5B92563-F5E4-4AAF-BA3C-A13A6EE0C0DA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87D90BC-A350-47A3-82EA-A89A06CB690C}" type="presParOf" srcId="{71045F8C-00FA-488E-A7BD-E2E6753D979D}" destId="{3577EC6B-C980-4F34-8C69-4365E7B8FC8C}" srcOrd="0" destOrd="0" presId="urn:microsoft.com/office/officeart/2005/8/layout/target3"/>
    <dgm:cxn modelId="{4C54F6C9-1C1A-440B-9F02-4DD914052620}" type="presParOf" srcId="{71045F8C-00FA-488E-A7BD-E2E6753D979D}" destId="{6940EB87-DC1D-4BC3-9408-9AC2E1FFC039}" srcOrd="1" destOrd="0" presId="urn:microsoft.com/office/officeart/2005/8/layout/target3"/>
    <dgm:cxn modelId="{E9FD60ED-6D08-4FA0-A4AA-9ECDB6C31B17}" type="presParOf" srcId="{71045F8C-00FA-488E-A7BD-E2E6753D979D}" destId="{BC35EE03-4121-4EF9-923D-7CB6D30D358D}" srcOrd="2" destOrd="0" presId="urn:microsoft.com/office/officeart/2005/8/layout/target3"/>
    <dgm:cxn modelId="{66EC5162-B338-4251-BDF2-C56BC0B6760D}" type="presParOf" srcId="{71045F8C-00FA-488E-A7BD-E2E6753D979D}" destId="{C95EEA27-3CBF-4645-A92D-9D8AF5C1CBFC}" srcOrd="3" destOrd="0" presId="urn:microsoft.com/office/officeart/2005/8/layout/target3"/>
    <dgm:cxn modelId="{2D8FB944-AD96-4060-9E4E-87E4A3F11C67}" type="presParOf" srcId="{71045F8C-00FA-488E-A7BD-E2E6753D979D}" destId="{851BB866-B6AE-4566-893F-4C635BA974FC}" srcOrd="4" destOrd="0" presId="urn:microsoft.com/office/officeart/2005/8/layout/target3"/>
    <dgm:cxn modelId="{774D6101-79DA-480B-8949-6F2B8DE3E85E}" type="presParOf" srcId="{71045F8C-00FA-488E-A7BD-E2E6753D979D}" destId="{643EA938-EDE0-4533-ACCC-D2BD6F3A527C}" srcOrd="5" destOrd="0" presId="urn:microsoft.com/office/officeart/2005/8/layout/target3"/>
    <dgm:cxn modelId="{20F33EAE-DA74-4E22-B8C0-95260E618F7F}" type="presParOf" srcId="{71045F8C-00FA-488E-A7BD-E2E6753D979D}" destId="{92F31B18-D66D-4CC7-89B9-378928DE877D}" srcOrd="6" destOrd="0" presId="urn:microsoft.com/office/officeart/2005/8/layout/target3"/>
    <dgm:cxn modelId="{8F35C41A-6EB2-497F-9696-31C3DFAD3757}" type="presParOf" srcId="{71045F8C-00FA-488E-A7BD-E2E6753D979D}" destId="{902074E1-B931-4618-97F1-FADBE82E9C3C}" srcOrd="7" destOrd="0" presId="urn:microsoft.com/office/officeart/2005/8/layout/target3"/>
    <dgm:cxn modelId="{31FC8056-727E-48B2-A3FE-5639B87B8099}" type="presParOf" srcId="{71045F8C-00FA-488E-A7BD-E2E6753D979D}" destId="{A3817367-F2BC-482F-8832-FA00B51DCCF3}" srcOrd="8" destOrd="0" presId="urn:microsoft.com/office/officeart/2005/8/layout/target3"/>
    <dgm:cxn modelId="{76F81C18-8EE3-44AE-9323-6CB1E01304B6}" type="presParOf" srcId="{71045F8C-00FA-488E-A7BD-E2E6753D979D}" destId="{2DD79E57-A63E-47D4-A1AB-6DF333476AD4}" srcOrd="9" destOrd="0" presId="urn:microsoft.com/office/officeart/2005/8/layout/target3"/>
    <dgm:cxn modelId="{2325891B-8D66-475E-B150-D868049BF6EC}" type="presParOf" srcId="{71045F8C-00FA-488E-A7BD-E2E6753D979D}" destId="{648967D3-ED80-4214-8D87-4E7012561E4A}" srcOrd="10" destOrd="0" presId="urn:microsoft.com/office/officeart/2005/8/layout/target3"/>
    <dgm:cxn modelId="{69D5DDA4-FC84-460A-9D7F-8D37D7F7BF9D}" type="presParOf" srcId="{71045F8C-00FA-488E-A7BD-E2E6753D979D}" destId="{9A9B6F4F-B6FF-4F2D-B640-A8473E589523}" srcOrd="11" destOrd="0" presId="urn:microsoft.com/office/officeart/2005/8/layout/target3"/>
    <dgm:cxn modelId="{7A8E38BC-260B-49B6-A761-476AE21FB5D1}" type="presParOf" srcId="{71045F8C-00FA-488E-A7BD-E2E6753D979D}" destId="{13BD0FAF-9F2C-4708-9E63-A8E8E5252943}" srcOrd="12" destOrd="0" presId="urn:microsoft.com/office/officeart/2005/8/layout/target3"/>
    <dgm:cxn modelId="{04DD34AB-F1BF-4A1E-9408-7A836896B26B}" type="presParOf" srcId="{71045F8C-00FA-488E-A7BD-E2E6753D979D}" destId="{6821E7C9-5E4B-45FA-8F82-01E6F26FAA25}" srcOrd="13" destOrd="0" presId="urn:microsoft.com/office/officeart/2005/8/layout/target3"/>
    <dgm:cxn modelId="{644F2974-3AB6-425E-91A6-443FBF5D6B3A}" type="presParOf" srcId="{71045F8C-00FA-488E-A7BD-E2E6753D979D}" destId="{3BA01B75-849B-4716-8BCD-084A86FF328F}" srcOrd="14" destOrd="0" presId="urn:microsoft.com/office/officeart/2005/8/layout/target3"/>
    <dgm:cxn modelId="{1612A3DF-DDD7-4911-9A7E-E112AEBF614B}" type="presParOf" srcId="{71045F8C-00FA-488E-A7BD-E2E6753D979D}" destId="{4D19AB04-24FA-40C2-B203-52AE3D15E171}" srcOrd="15" destOrd="0" presId="urn:microsoft.com/office/officeart/2005/8/layout/target3"/>
    <dgm:cxn modelId="{E9BA6815-74A4-446F-BC70-110E6C2BC341}" type="presParOf" srcId="{71045F8C-00FA-488E-A7BD-E2E6753D979D}" destId="{832BF48F-0145-4429-9E02-8FCA946CCE9E}" srcOrd="16" destOrd="0" presId="urn:microsoft.com/office/officeart/2005/8/layout/target3"/>
    <dgm:cxn modelId="{0374FA80-6910-4A6B-8651-1C8050836FEB}" type="presParOf" srcId="{71045F8C-00FA-488E-A7BD-E2E6753D979D}" destId="{E7297F21-D4FD-4A41-AE58-814D01A6B5E7}" srcOrd="17" destOrd="0" presId="urn:microsoft.com/office/officeart/2005/8/layout/target3"/>
    <dgm:cxn modelId="{60D9DD3C-BABA-4CE7-A1EE-183D179C1C26}" type="presParOf" srcId="{71045F8C-00FA-488E-A7BD-E2E6753D979D}" destId="{59F530CB-4999-43B3-A00D-6AB53886BD77}" srcOrd="18" destOrd="0" presId="urn:microsoft.com/office/officeart/2005/8/layout/target3"/>
    <dgm:cxn modelId="{035212A1-7CD7-4357-9B4C-5FA03E8833D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15375" y="1152137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VY_32_INOVACE_19_Matematika 8. a 9.r.</a:t>
          </a:r>
          <a:endParaRPr lang="cs-CZ" sz="1800" kern="1200" dirty="0"/>
        </a:p>
      </dsp:txBody>
      <dsp:txXfrm>
        <a:off x="1615375" y="1152137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Soustavy rovnic –  dosazovací metoda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4B4A30-D5D9-45CC-AA6E-6FDE8C6C45B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F14C2F-D7D1-4518-8E0B-A0D4276503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2197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684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64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44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731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375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90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565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982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554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526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830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AF8AC-CFD0-4868-AD08-FF3072F87F68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D9FC4-432E-415C-B31A-5D2A1B27F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581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64728141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79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Ukázka řešení soustavy rovnic metodou dosazovací.</a:t>
            </a:r>
          </a:p>
          <a:p>
            <a:r>
              <a:rPr lang="cs-CZ" dirty="0" smtClean="0"/>
              <a:t>Krok za krokem, algoritmus postupu.</a:t>
            </a:r>
          </a:p>
          <a:p>
            <a:r>
              <a:rPr lang="cs-CZ" dirty="0" smtClean="0"/>
              <a:t>Vzorový příklad.</a:t>
            </a:r>
          </a:p>
          <a:p>
            <a:r>
              <a:rPr lang="cs-CZ" dirty="0" smtClean="0"/>
              <a:t>Další příklad s možností nápovědy.</a:t>
            </a:r>
          </a:p>
          <a:p>
            <a:r>
              <a:rPr lang="cs-CZ" dirty="0" smtClean="0"/>
              <a:t>Samostatná práce s výslednou kontrolou.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79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66737" y="116632"/>
                <a:ext cx="8697751" cy="6617196"/>
              </a:xfrm>
              <a:prstGeom prst="rect">
                <a:avLst/>
              </a:prstGeom>
              <a:noFill/>
              <a:ln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4000" u="sng" dirty="0" smtClean="0">
                    <a:solidFill>
                      <a:schemeClr val="tx2">
                        <a:lumMod val="75000"/>
                      </a:schemeClr>
                    </a:solidFill>
                  </a:rPr>
                  <a:t>II. Dosazovací metoda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:r>
                  <a:rPr lang="cs-CZ" sz="2000" dirty="0" smtClean="0">
                    <a:solidFill>
                      <a:schemeClr val="tx2">
                        <a:lumMod val="75000"/>
                      </a:schemeClr>
                    </a:solidFill>
                  </a:rPr>
                  <a:t>Je univerzální.</a:t>
                </a:r>
              </a:p>
              <a:p>
                <a:pPr marL="342900" indent="-342900">
                  <a:buFont typeface="Arial" pitchFamily="34" charset="0"/>
                  <a:buChar char="•"/>
                </a:pPr>
                <a:r>
                  <a:rPr lang="cs-CZ" sz="2000" dirty="0" smtClean="0">
                    <a:solidFill>
                      <a:schemeClr val="tx2">
                        <a:lumMod val="75000"/>
                      </a:schemeClr>
                    </a:solidFill>
                  </a:rPr>
                  <a:t>Výhodnější je u té soustavy, která má proměnnou x nebo y samostatnou</a:t>
                </a:r>
              </a:p>
              <a:p>
                <a:r>
                  <a:rPr lang="cs-CZ" sz="2000" dirty="0">
                    <a:solidFill>
                      <a:schemeClr val="tx2">
                        <a:lumMod val="75000"/>
                      </a:schemeClr>
                    </a:solidFill>
                  </a:rPr>
                  <a:t> </a:t>
                </a:r>
                <a:r>
                  <a:rPr lang="cs-CZ" sz="2000" dirty="0" smtClean="0">
                    <a:solidFill>
                      <a:schemeClr val="tx2">
                        <a:lumMod val="75000"/>
                      </a:schemeClr>
                    </a:solidFill>
                  </a:rPr>
                  <a:t>     (číselný koeficient je 1 ).</a:t>
                </a:r>
              </a:p>
              <a:p>
                <a:r>
                  <a:rPr lang="cs-CZ" dirty="0" smtClean="0"/>
                  <a:t>Př. 1 </a:t>
                </a:r>
              </a:p>
              <a:p>
                <a:r>
                  <a:rPr lang="cs-CZ" dirty="0" smtClean="0"/>
                  <a:t>x – 2y =  1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          </m:t>
                    </m:r>
                  </m:oMath>
                </a14:m>
                <a:r>
                  <a:rPr lang="cs-CZ" dirty="0" smtClean="0"/>
                  <a:t>              x = 2y + 1                  Z první rovnice soustavy  vyjádříme x.</a:t>
                </a:r>
              </a:p>
              <a:p>
                <a:r>
                  <a:rPr lang="cs-CZ" u="sng" dirty="0" smtClean="0"/>
                  <a:t>x + 2y =  5   </a:t>
                </a:r>
                <a:r>
                  <a:rPr lang="cs-CZ" dirty="0" smtClean="0"/>
                  <a:t>                        x  = 2 . 1 + 1              Získaný výraz dosadíme do druhé rovnice za x.</a:t>
                </a:r>
              </a:p>
              <a:p>
                <a:r>
                  <a:rPr lang="cs-CZ" dirty="0" smtClean="0"/>
                  <a:t>		          </a:t>
                </a:r>
                <a:r>
                  <a:rPr lang="cs-CZ" u="sng" dirty="0" smtClean="0"/>
                  <a:t>x  =  3</a:t>
                </a:r>
                <a:r>
                  <a:rPr lang="cs-CZ" dirty="0" smtClean="0"/>
                  <a:t>    </a:t>
                </a:r>
              </a:p>
              <a:p>
                <a:r>
                  <a:rPr lang="cs-CZ" dirty="0" smtClean="0"/>
                  <a:t>2y +1 +2y =  5 / -1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4y = 4  / : 4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</a:t>
                </a:r>
                <a:r>
                  <a:rPr lang="cs-CZ" u="sng" dirty="0" smtClean="0"/>
                  <a:t>y = 1</a:t>
                </a:r>
                <a:endParaRPr lang="cs-CZ" dirty="0"/>
              </a:p>
              <a:p>
                <a:r>
                  <a:rPr lang="cs-CZ" dirty="0" smtClean="0"/>
                  <a:t>                                                                                 Dostaneme lineární rovnici , kterou pomocí</a:t>
                </a:r>
              </a:p>
              <a:p>
                <a:r>
                  <a:rPr lang="cs-CZ" dirty="0" smtClean="0"/>
                  <a:t>                                                                                 ekvivalentních úprav vyřešíme, vypočteme y.</a:t>
                </a:r>
              </a:p>
              <a:p>
                <a:r>
                  <a:rPr lang="cs-CZ" dirty="0" smtClean="0"/>
                  <a:t>                                                                                  Hodnotu y dosadíme do výrazu vyjadřujícího          </a:t>
                </a:r>
              </a:p>
              <a:p>
                <a:r>
                  <a:rPr lang="cs-CZ" dirty="0" smtClean="0"/>
                  <a:t>                                                                                  x a vypočteme.</a:t>
                </a:r>
                <a:endParaRPr lang="cs-CZ" u="sng" dirty="0" smtClean="0"/>
              </a:p>
              <a:p>
                <a:r>
                  <a:rPr lang="en-US" u="sng" dirty="0" smtClean="0"/>
                  <a:t>[ x, y ] </a:t>
                </a:r>
                <a:r>
                  <a:rPr lang="cs-CZ" u="sng" dirty="0" smtClean="0"/>
                  <a:t>= </a:t>
                </a:r>
                <a:r>
                  <a:rPr lang="en-US" u="sng" dirty="0" smtClean="0"/>
                  <a:t>[ </a:t>
                </a:r>
                <a:r>
                  <a:rPr lang="cs-CZ" u="sng" dirty="0" smtClean="0"/>
                  <a:t>3</a:t>
                </a:r>
                <a:r>
                  <a:rPr lang="en-US" u="sng" dirty="0" smtClean="0"/>
                  <a:t>,</a:t>
                </a:r>
                <a:r>
                  <a:rPr lang="cs-CZ" u="sng" dirty="0" smtClean="0"/>
                  <a:t> 1</a:t>
                </a:r>
                <a:r>
                  <a:rPr lang="en-US" u="sng" dirty="0" smtClean="0"/>
                  <a:t> </a:t>
                </a:r>
                <a:r>
                  <a:rPr lang="en-US" dirty="0" smtClean="0"/>
                  <a:t>]</a:t>
                </a:r>
                <a:r>
                  <a:rPr lang="cs-CZ" dirty="0" smtClean="0"/>
                  <a:t>                                                        Zapíšeme řešení, uspořádanou dvojici </a:t>
                </a:r>
                <a:r>
                  <a:rPr lang="en-US" dirty="0" smtClean="0"/>
                  <a:t>[ x, y ] 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err="1" smtClean="0"/>
                  <a:t>Zk</a:t>
                </a:r>
                <a:r>
                  <a:rPr lang="cs-CZ" dirty="0" smtClean="0"/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3 – 2 . 1 = 1                                               </a:t>
                </a:r>
                <a:r>
                  <a:rPr lang="cs-CZ" smtClean="0"/>
                  <a:t>Provedeme zkoušku.</a:t>
                </a:r>
                <a:endParaRPr lang="cs-CZ" dirty="0" smtClean="0"/>
              </a:p>
              <a:p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1</a:t>
                </a:r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     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 3 + 2 . 1 = 5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5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37" y="116632"/>
                <a:ext cx="8697751" cy="6617196"/>
              </a:xfrm>
              <a:prstGeom prst="rect">
                <a:avLst/>
              </a:prstGeom>
              <a:blipFill rotWithShape="1">
                <a:blip r:embed="rId2"/>
                <a:stretch>
                  <a:fillRect l="-560" t="-1563" r="-1889" b="-368"/>
                </a:stretch>
              </a:blipFill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hnutá šipka nahoru 5"/>
          <p:cNvSpPr/>
          <p:nvPr/>
        </p:nvSpPr>
        <p:spPr>
          <a:xfrm rot="18171086">
            <a:off x="2063989" y="3350685"/>
            <a:ext cx="1087163" cy="44988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 flipV="1">
            <a:off x="1528589" y="2060848"/>
            <a:ext cx="978408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1528589" y="2280124"/>
            <a:ext cx="978408" cy="12115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8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266737" y="116632"/>
                <a:ext cx="8697751" cy="4001095"/>
              </a:xfrm>
              <a:prstGeom prst="rect">
                <a:avLst/>
              </a:prstGeom>
              <a:noFill/>
              <a:ln>
                <a:solidFill>
                  <a:schemeClr val="accent1"/>
                </a:solidFill>
              </a:ln>
            </p:spPr>
            <p:txBody>
              <a:bodyPr wrap="square" rtlCol="0">
                <a:spAutoFit/>
              </a:bodyPr>
              <a:lstStyle/>
              <a:p>
                <a:endParaRPr lang="cs-CZ" sz="2000" dirty="0" smtClean="0">
                  <a:solidFill>
                    <a:schemeClr val="tx2">
                      <a:lumMod val="75000"/>
                    </a:schemeClr>
                  </a:solidFill>
                </a:endParaRPr>
              </a:p>
              <a:p>
                <a:r>
                  <a:rPr lang="cs-CZ" dirty="0" smtClean="0"/>
                  <a:t>Př. 2 </a:t>
                </a:r>
              </a:p>
              <a:p>
                <a:r>
                  <a:rPr lang="cs-CZ" dirty="0" smtClean="0"/>
                  <a:t>x +    y = -1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          </m:t>
                    </m:r>
                  </m:oMath>
                </a14:m>
                <a:r>
                  <a:rPr lang="cs-CZ" dirty="0" smtClean="0"/>
                  <a:t>                              Z první rovnice soustavy  vyjádříme y.</a:t>
                </a:r>
              </a:p>
              <a:p>
                <a:r>
                  <a:rPr lang="cs-CZ" u="sng" dirty="0" smtClean="0"/>
                  <a:t>x + 5y  =  3  </a:t>
                </a:r>
                <a:r>
                  <a:rPr lang="cs-CZ" dirty="0" smtClean="0"/>
                  <a:t>                                         Získaný výraz dosadíme do druhé rovnice za y.</a:t>
                </a:r>
              </a:p>
              <a:p>
                <a:r>
                  <a:rPr lang="cs-CZ" dirty="0" smtClean="0"/>
                  <a:t>		             </a:t>
                </a:r>
              </a:p>
              <a:p>
                <a:endParaRPr lang="cs-CZ" dirty="0" smtClean="0"/>
              </a:p>
              <a:p>
                <a:r>
                  <a:rPr lang="cs-CZ" dirty="0" smtClean="0"/>
                  <a:t> </a:t>
                </a:r>
                <a:endParaRPr lang="cs-CZ" dirty="0"/>
              </a:p>
              <a:p>
                <a:r>
                  <a:rPr lang="cs-CZ" dirty="0" smtClean="0"/>
                  <a:t>                                                                Dostaneme lineární rovnici , kterou pomocí</a:t>
                </a:r>
              </a:p>
              <a:p>
                <a:r>
                  <a:rPr lang="cs-CZ" dirty="0" smtClean="0"/>
                  <a:t>                                                                ekvivalentních úprav vyřešíme, vypočteme x.</a:t>
                </a:r>
              </a:p>
              <a:p>
                <a:r>
                  <a:rPr lang="cs-CZ" dirty="0" smtClean="0"/>
                  <a:t>                                                                Hodnotu x dosadíme do výrazu vyjadřujícího  y        </a:t>
                </a:r>
              </a:p>
              <a:p>
                <a:r>
                  <a:rPr lang="cs-CZ" dirty="0" smtClean="0"/>
                  <a:t>                                                                a vypočteme  jeho hodnotu.</a:t>
                </a:r>
                <a:endParaRPr lang="cs-CZ" u="sng" dirty="0" smtClean="0"/>
              </a:p>
              <a:p>
                <a:r>
                  <a:rPr lang="cs-CZ" dirty="0" smtClean="0"/>
                  <a:t>                                                                Zapíšeme řešení, uspořádanou dvojici </a:t>
                </a:r>
                <a:r>
                  <a:rPr lang="en-US" dirty="0" smtClean="0"/>
                  <a:t>[ x, y ] 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smtClean="0"/>
                  <a:t>                                                                Provedeme zkoušku.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737" y="116632"/>
                <a:ext cx="8697751" cy="4001095"/>
              </a:xfrm>
              <a:prstGeom prst="rect">
                <a:avLst/>
              </a:prstGeom>
              <a:blipFill rotWithShape="1">
                <a:blip r:embed="rId2"/>
                <a:stretch>
                  <a:fillRect l="-560"/>
                </a:stretch>
              </a:blipFill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2855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3608" y="836712"/>
                <a:ext cx="4092787" cy="59093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FF0000"/>
                    </a:solidFill>
                  </a:rPr>
                  <a:t>ŘEŠENÍ</a:t>
                </a:r>
              </a:p>
              <a:p>
                <a:r>
                  <a:rPr lang="cs-CZ" dirty="0" smtClean="0"/>
                  <a:t>Př. 2</a:t>
                </a:r>
              </a:p>
              <a:p>
                <a:r>
                  <a:rPr lang="cs-CZ" dirty="0" smtClean="0"/>
                  <a:t>x +    y = -1            →                  y =  - x  - 1</a:t>
                </a:r>
              </a:p>
              <a:p>
                <a:r>
                  <a:rPr lang="cs-CZ" u="sng" dirty="0" smtClean="0"/>
                  <a:t>x +  5y =  3  </a:t>
                </a:r>
                <a:r>
                  <a:rPr lang="cs-CZ" dirty="0" smtClean="0"/>
                  <a:t>                               y = - (- 2 ) - 1</a:t>
                </a:r>
                <a:endParaRPr lang="cs-CZ" u="sng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y = 2  - 1</a:t>
                </a:r>
                <a:endParaRPr lang="cs-CZ" dirty="0"/>
              </a:p>
              <a:p>
                <a:r>
                  <a:rPr lang="cs-CZ" u="sng" dirty="0" smtClean="0"/>
                  <a:t>x + 5 .( - x – 1 ) = 3</a:t>
                </a:r>
                <a:r>
                  <a:rPr lang="cs-CZ" dirty="0" smtClean="0"/>
                  <a:t>                     </a:t>
                </a:r>
                <a:r>
                  <a:rPr lang="cs-CZ" u="sng" dirty="0" smtClean="0"/>
                  <a:t>y = 1</a:t>
                </a:r>
              </a:p>
              <a:p>
                <a:r>
                  <a:rPr lang="cs-CZ" dirty="0" smtClean="0"/>
                  <a:t>x  - 5x – 5          = 3 / +5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- 4x = 8 / : ( -4 )</a:t>
                </a:r>
              </a:p>
              <a:p>
                <a:r>
                  <a:rPr lang="cs-CZ" dirty="0"/>
                  <a:t>	 </a:t>
                </a:r>
                <a:r>
                  <a:rPr lang="cs-CZ" dirty="0" smtClean="0"/>
                  <a:t>     </a:t>
                </a:r>
                <a:r>
                  <a:rPr lang="cs-CZ" u="sng" dirty="0" smtClean="0"/>
                  <a:t>x  = - 2</a:t>
                </a:r>
              </a:p>
              <a:p>
                <a:endParaRPr lang="cs-CZ" u="sng" dirty="0"/>
              </a:p>
              <a:p>
                <a:r>
                  <a:rPr lang="en-US" u="sng" dirty="0" smtClean="0"/>
                  <a:t>[ x, y ] </a:t>
                </a:r>
                <a:r>
                  <a:rPr lang="cs-CZ" u="sng" dirty="0" smtClean="0"/>
                  <a:t>= </a:t>
                </a:r>
                <a:r>
                  <a:rPr lang="en-US" u="sng" dirty="0" smtClean="0"/>
                  <a:t>[ </a:t>
                </a:r>
                <a:r>
                  <a:rPr lang="cs-CZ" u="sng" dirty="0" smtClean="0"/>
                  <a:t>- 2</a:t>
                </a:r>
                <a:r>
                  <a:rPr lang="en-US" u="sng" dirty="0" smtClean="0"/>
                  <a:t>,</a:t>
                </a:r>
                <a:r>
                  <a:rPr lang="cs-CZ" u="sng" dirty="0" smtClean="0"/>
                  <a:t> 1</a:t>
                </a:r>
                <a:r>
                  <a:rPr lang="en-US" u="sng" dirty="0" smtClean="0"/>
                  <a:t> </a:t>
                </a:r>
                <a:r>
                  <a:rPr lang="en-US" dirty="0" smtClean="0"/>
                  <a:t>]</a:t>
                </a:r>
                <a:endParaRPr lang="cs-CZ" dirty="0" smtClean="0"/>
              </a:p>
              <a:p>
                <a:endParaRPr lang="cs-CZ" u="sng" dirty="0"/>
              </a:p>
              <a:p>
                <a:endParaRPr lang="cs-CZ" u="sng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Zk: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- 2 + 1 = - 1</a:t>
                </a:r>
              </a:p>
              <a:p>
                <a:r>
                  <a:rPr lang="cs-CZ" dirty="0" smtClean="0"/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- 1</a:t>
                </a:r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      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 - 2 + 5 . 1 = 3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3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  <a:p>
                <a:r>
                  <a:rPr lang="cs-CZ" dirty="0" smtClean="0"/>
                  <a:t>                 </a:t>
                </a:r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836712"/>
                <a:ext cx="4092787" cy="5909310"/>
              </a:xfrm>
              <a:prstGeom prst="rect">
                <a:avLst/>
              </a:prstGeom>
              <a:blipFill rotWithShape="1">
                <a:blip r:embed="rId2"/>
                <a:stretch>
                  <a:fillRect l="-4464" t="-1546" r="-2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76437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26629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 3 </a:t>
            </a:r>
          </a:p>
          <a:p>
            <a:r>
              <a:rPr lang="cs-CZ" dirty="0" smtClean="0"/>
              <a:t>                            </a:t>
            </a:r>
          </a:p>
          <a:p>
            <a:r>
              <a:rPr lang="cs-CZ" dirty="0" smtClean="0"/>
              <a:t>3x +  5y =   7                         </a:t>
            </a:r>
          </a:p>
          <a:p>
            <a:r>
              <a:rPr lang="cs-CZ" u="sng" dirty="0" smtClean="0"/>
              <a:t>  x +  7y =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288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043608" y="332656"/>
                <a:ext cx="4232249" cy="62478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dirty="0" smtClean="0">
                    <a:solidFill>
                      <a:srgbClr val="FF0000"/>
                    </a:solidFill>
                  </a:rPr>
                  <a:t>ŘEŠENÍ</a:t>
                </a:r>
              </a:p>
              <a:p>
                <a:r>
                  <a:rPr lang="cs-CZ" dirty="0" smtClean="0"/>
                  <a:t>Př. 3 </a:t>
                </a:r>
              </a:p>
              <a:p>
                <a:r>
                  <a:rPr lang="cs-CZ" dirty="0" smtClean="0"/>
                  <a:t>                            </a:t>
                </a:r>
              </a:p>
              <a:p>
                <a:r>
                  <a:rPr lang="cs-CZ" dirty="0" smtClean="0"/>
                  <a:t>3x +  5y =   7                         </a:t>
                </a:r>
              </a:p>
              <a:p>
                <a:r>
                  <a:rPr lang="cs-CZ" u="sng" dirty="0" smtClean="0"/>
                  <a:t>  x +  7y = 13</a:t>
                </a:r>
                <a:r>
                  <a:rPr lang="cs-CZ" dirty="0" smtClean="0"/>
                  <a:t>         →                  x =  - 7y + 13</a:t>
                </a:r>
                <a:endParaRPr lang="cs-CZ" u="sng" dirty="0" smtClean="0"/>
              </a:p>
              <a:p>
                <a:r>
                  <a:rPr lang="cs-CZ" dirty="0" smtClean="0"/>
                  <a:t>                                                    x  = - 7 .2 + 13</a:t>
                </a:r>
              </a:p>
              <a:p>
                <a:r>
                  <a:rPr lang="cs-CZ" dirty="0" smtClean="0"/>
                  <a:t>3 . ( - 7y + 13 ) + 5y = 7             </a:t>
                </a:r>
                <a:r>
                  <a:rPr lang="cs-CZ" u="sng" dirty="0" smtClean="0"/>
                  <a:t>x = - 1</a:t>
                </a:r>
                <a:r>
                  <a:rPr lang="cs-CZ" dirty="0" smtClean="0"/>
                  <a:t>         </a:t>
                </a:r>
                <a:endParaRPr lang="cs-CZ" u="sng" dirty="0" smtClean="0"/>
              </a:p>
              <a:p>
                <a:r>
                  <a:rPr lang="cs-CZ" dirty="0" smtClean="0"/>
                  <a:t>        - 21y + 39 + 5y = 7   / - 39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          - 16y =  - 32</a:t>
                </a:r>
              </a:p>
              <a:p>
                <a:r>
                  <a:rPr lang="cs-CZ" dirty="0"/>
                  <a:t>	 </a:t>
                </a:r>
                <a:r>
                  <a:rPr lang="cs-CZ" dirty="0" smtClean="0"/>
                  <a:t>             </a:t>
                </a:r>
                <a:r>
                  <a:rPr lang="cs-CZ" u="sng" dirty="0" smtClean="0"/>
                  <a:t>y  =  2</a:t>
                </a:r>
              </a:p>
              <a:p>
                <a:endParaRPr lang="cs-CZ" u="sng" dirty="0"/>
              </a:p>
              <a:p>
                <a:r>
                  <a:rPr lang="en-US" u="sng" dirty="0" smtClean="0"/>
                  <a:t>[ x, y ] </a:t>
                </a:r>
                <a:r>
                  <a:rPr lang="cs-CZ" u="sng" dirty="0" smtClean="0"/>
                  <a:t>= </a:t>
                </a:r>
                <a:r>
                  <a:rPr lang="en-US" u="sng" dirty="0" smtClean="0"/>
                  <a:t>[ </a:t>
                </a:r>
                <a:r>
                  <a:rPr lang="cs-CZ" u="sng" dirty="0" smtClean="0"/>
                  <a:t>- 1</a:t>
                </a:r>
                <a:r>
                  <a:rPr lang="en-US" u="sng" dirty="0" smtClean="0"/>
                  <a:t>,</a:t>
                </a:r>
                <a:r>
                  <a:rPr lang="cs-CZ" u="sng" dirty="0" smtClean="0"/>
                  <a:t> 2</a:t>
                </a:r>
                <a:r>
                  <a:rPr lang="en-US" u="sng" dirty="0" smtClean="0"/>
                  <a:t> </a:t>
                </a:r>
                <a:r>
                  <a:rPr lang="en-US" dirty="0" smtClean="0"/>
                  <a:t>]</a:t>
                </a:r>
                <a:endParaRPr lang="cs-CZ" dirty="0" smtClean="0"/>
              </a:p>
              <a:p>
                <a:endParaRPr lang="cs-CZ" u="sng" dirty="0"/>
              </a:p>
              <a:p>
                <a:endParaRPr lang="cs-CZ" u="sng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Zk: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3 . (- 1 ) + 5 . 2  = - 3 + 10 = 7</a:t>
                </a:r>
              </a:p>
              <a:p>
                <a:r>
                  <a:rPr lang="cs-CZ" dirty="0" smtClean="0"/>
                  <a:t>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7</a:t>
                </a:r>
              </a:p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      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=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endParaRPr lang="cs-CZ" dirty="0" smtClean="0"/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 - 1 + 7 . 2 =  - 1 + 14 = 13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13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𝐿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𝑃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endParaRPr lang="cs-CZ" dirty="0"/>
              </a:p>
              <a:p>
                <a:r>
                  <a:rPr lang="cs-CZ" dirty="0" smtClean="0"/>
                  <a:t>                 </a:t>
                </a:r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32656"/>
                <a:ext cx="4232249" cy="6247864"/>
              </a:xfrm>
              <a:prstGeom prst="rect">
                <a:avLst/>
              </a:prstGeom>
              <a:blipFill rotWithShape="1">
                <a:blip r:embed="rId2"/>
                <a:stretch>
                  <a:fillRect l="-5043" t="-1758" r="-4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057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Citace: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/>
              <a:t>Dne: 5. 12. 2012.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378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332</Words>
  <Application>Microsoft Office PowerPoint</Application>
  <PresentationFormat>Předvádění na obrazovce (4:3)</PresentationFormat>
  <Paragraphs>103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                  </dc:title>
  <dc:creator>08H7</dc:creator>
  <cp:lastModifiedBy>08DR</cp:lastModifiedBy>
  <cp:revision>25</cp:revision>
  <dcterms:created xsi:type="dcterms:W3CDTF">2012-12-05T18:20:25Z</dcterms:created>
  <dcterms:modified xsi:type="dcterms:W3CDTF">2012-12-18T18:07:58Z</dcterms:modified>
</cp:coreProperties>
</file>