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58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 slovní úlohy soustavou rovnic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6FE090-BD05-4A20-82FA-4F13B4BCEC22}" type="presOf" srcId="{019433A1-1324-4DE1-9E6F-32B851095F74}" destId="{E7297F21-D4FD-4A41-AE58-814D01A6B5E7}" srcOrd="1" destOrd="0" presId="urn:microsoft.com/office/officeart/2005/8/layout/target3"/>
    <dgm:cxn modelId="{49C7C346-B057-403D-A4D6-CC3B31B5EB00}" type="presOf" srcId="{445C7998-7549-48B0-BD68-D4F0167F02E5}" destId="{BC35EE03-4121-4EF9-923D-7CB6D30D358D}" srcOrd="0" destOrd="0" presId="urn:microsoft.com/office/officeart/2005/8/layout/target3"/>
    <dgm:cxn modelId="{92634FDE-48AC-4227-B63C-7D63B1A76B5A}" type="presOf" srcId="{C73C7642-F245-4585-8F88-243F9FAEF6CA}" destId="{9A9B6F4F-B6FF-4F2D-B640-A8473E589523}" srcOrd="0" destOrd="0" presId="urn:microsoft.com/office/officeart/2005/8/layout/target3"/>
    <dgm:cxn modelId="{4100B709-3DE2-4B21-AE69-B3A3806805B9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CBB4530-1B7F-4C05-A692-508A3C59213C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59FBE02-941D-4B66-922B-B21BC25C62FE}" type="presOf" srcId="{FBBFC3EA-9D9D-4F3A-BEA6-9C2C0E46BF20}" destId="{832BF48F-0145-4429-9E02-8FCA946CCE9E}" srcOrd="1" destOrd="0" presId="urn:microsoft.com/office/officeart/2005/8/layout/target3"/>
    <dgm:cxn modelId="{E85EA34A-E2A1-4A84-BD61-A69FA1DA883A}" type="presOf" srcId="{EBC41103-E2E5-4D48-9B4B-425520D3D098}" destId="{3BA01B75-849B-4716-8BCD-084A86FF328F}" srcOrd="0" destOrd="0" presId="urn:microsoft.com/office/officeart/2005/8/layout/target3"/>
    <dgm:cxn modelId="{264DD8AB-4C0A-4733-BB65-22FA9342E68D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61FD45D-5C3E-4FF5-9D68-4EC7C2D17162}" type="presOf" srcId="{FBBFC3EA-9D9D-4F3A-BEA6-9C2C0E46BF20}" destId="{643EA938-EDE0-4533-ACCC-D2BD6F3A527C}" srcOrd="0" destOrd="0" presId="urn:microsoft.com/office/officeart/2005/8/layout/target3"/>
    <dgm:cxn modelId="{F5C7326A-1C32-4059-AB5E-F78FE3ACEE1D}" type="presOf" srcId="{C73C7642-F245-4585-8F88-243F9FAEF6CA}" destId="{59F530CB-4999-43B3-A00D-6AB53886BD77}" srcOrd="1" destOrd="0" presId="urn:microsoft.com/office/officeart/2005/8/layout/target3"/>
    <dgm:cxn modelId="{7781A20E-FDF1-445B-92D5-0A536D9395B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FC2A1A9-2569-465E-AC9B-385F0A3E38BD}" type="presParOf" srcId="{71045F8C-00FA-488E-A7BD-E2E6753D979D}" destId="{3577EC6B-C980-4F34-8C69-4365E7B8FC8C}" srcOrd="0" destOrd="0" presId="urn:microsoft.com/office/officeart/2005/8/layout/target3"/>
    <dgm:cxn modelId="{7376F8FD-021C-427D-B50C-C665AE617FFA}" type="presParOf" srcId="{71045F8C-00FA-488E-A7BD-E2E6753D979D}" destId="{6940EB87-DC1D-4BC3-9408-9AC2E1FFC039}" srcOrd="1" destOrd="0" presId="urn:microsoft.com/office/officeart/2005/8/layout/target3"/>
    <dgm:cxn modelId="{89007859-D8DE-4E96-9126-E47EE8DDE4EE}" type="presParOf" srcId="{71045F8C-00FA-488E-A7BD-E2E6753D979D}" destId="{BC35EE03-4121-4EF9-923D-7CB6D30D358D}" srcOrd="2" destOrd="0" presId="urn:microsoft.com/office/officeart/2005/8/layout/target3"/>
    <dgm:cxn modelId="{C43D510C-9029-4B6C-A748-22931DCF0DBD}" type="presParOf" srcId="{71045F8C-00FA-488E-A7BD-E2E6753D979D}" destId="{C95EEA27-3CBF-4645-A92D-9D8AF5C1CBFC}" srcOrd="3" destOrd="0" presId="urn:microsoft.com/office/officeart/2005/8/layout/target3"/>
    <dgm:cxn modelId="{584C894E-82EF-4394-B355-79736CC56676}" type="presParOf" srcId="{71045F8C-00FA-488E-A7BD-E2E6753D979D}" destId="{851BB866-B6AE-4566-893F-4C635BA974FC}" srcOrd="4" destOrd="0" presId="urn:microsoft.com/office/officeart/2005/8/layout/target3"/>
    <dgm:cxn modelId="{C81ECDD3-8A08-4D13-A75A-C764F6CFE151}" type="presParOf" srcId="{71045F8C-00FA-488E-A7BD-E2E6753D979D}" destId="{643EA938-EDE0-4533-ACCC-D2BD6F3A527C}" srcOrd="5" destOrd="0" presId="urn:microsoft.com/office/officeart/2005/8/layout/target3"/>
    <dgm:cxn modelId="{4BF0350F-F784-4F6B-9F96-4E753F445767}" type="presParOf" srcId="{71045F8C-00FA-488E-A7BD-E2E6753D979D}" destId="{92F31B18-D66D-4CC7-89B9-378928DE877D}" srcOrd="6" destOrd="0" presId="urn:microsoft.com/office/officeart/2005/8/layout/target3"/>
    <dgm:cxn modelId="{1A3973D5-3545-4BF2-BC5E-786CE49B23AC}" type="presParOf" srcId="{71045F8C-00FA-488E-A7BD-E2E6753D979D}" destId="{902074E1-B931-4618-97F1-FADBE82E9C3C}" srcOrd="7" destOrd="0" presId="urn:microsoft.com/office/officeart/2005/8/layout/target3"/>
    <dgm:cxn modelId="{6E917CB4-9984-4A96-BBED-2C05AAAC30DB}" type="presParOf" srcId="{71045F8C-00FA-488E-A7BD-E2E6753D979D}" destId="{A3817367-F2BC-482F-8832-FA00B51DCCF3}" srcOrd="8" destOrd="0" presId="urn:microsoft.com/office/officeart/2005/8/layout/target3"/>
    <dgm:cxn modelId="{198DB2A9-00EF-4453-9EBF-2F33D9868900}" type="presParOf" srcId="{71045F8C-00FA-488E-A7BD-E2E6753D979D}" destId="{2DD79E57-A63E-47D4-A1AB-6DF333476AD4}" srcOrd="9" destOrd="0" presId="urn:microsoft.com/office/officeart/2005/8/layout/target3"/>
    <dgm:cxn modelId="{A5D601FE-4354-4761-B5F2-E7848C7CC789}" type="presParOf" srcId="{71045F8C-00FA-488E-A7BD-E2E6753D979D}" destId="{648967D3-ED80-4214-8D87-4E7012561E4A}" srcOrd="10" destOrd="0" presId="urn:microsoft.com/office/officeart/2005/8/layout/target3"/>
    <dgm:cxn modelId="{6805BE4F-5584-4A6E-AC75-96FE86D07C15}" type="presParOf" srcId="{71045F8C-00FA-488E-A7BD-E2E6753D979D}" destId="{9A9B6F4F-B6FF-4F2D-B640-A8473E589523}" srcOrd="11" destOrd="0" presId="urn:microsoft.com/office/officeart/2005/8/layout/target3"/>
    <dgm:cxn modelId="{475FCA0C-7353-40D4-99EF-B88264ACABC0}" type="presParOf" srcId="{71045F8C-00FA-488E-A7BD-E2E6753D979D}" destId="{13BD0FAF-9F2C-4708-9E63-A8E8E5252943}" srcOrd="12" destOrd="0" presId="urn:microsoft.com/office/officeart/2005/8/layout/target3"/>
    <dgm:cxn modelId="{1D1C5225-4846-4A70-90C1-F8FF447ABE60}" type="presParOf" srcId="{71045F8C-00FA-488E-A7BD-E2E6753D979D}" destId="{6821E7C9-5E4B-45FA-8F82-01E6F26FAA25}" srcOrd="13" destOrd="0" presId="urn:microsoft.com/office/officeart/2005/8/layout/target3"/>
    <dgm:cxn modelId="{8ABAA389-825F-4611-85DB-855B74E83F5F}" type="presParOf" srcId="{71045F8C-00FA-488E-A7BD-E2E6753D979D}" destId="{3BA01B75-849B-4716-8BCD-084A86FF328F}" srcOrd="14" destOrd="0" presId="urn:microsoft.com/office/officeart/2005/8/layout/target3"/>
    <dgm:cxn modelId="{DDCE38E4-AA48-4BB0-833E-647564708F11}" type="presParOf" srcId="{71045F8C-00FA-488E-A7BD-E2E6753D979D}" destId="{4D19AB04-24FA-40C2-B203-52AE3D15E171}" srcOrd="15" destOrd="0" presId="urn:microsoft.com/office/officeart/2005/8/layout/target3"/>
    <dgm:cxn modelId="{E0776F7A-A5D5-40DE-AFB9-56FDD42BE13C}" type="presParOf" srcId="{71045F8C-00FA-488E-A7BD-E2E6753D979D}" destId="{832BF48F-0145-4429-9E02-8FCA946CCE9E}" srcOrd="16" destOrd="0" presId="urn:microsoft.com/office/officeart/2005/8/layout/target3"/>
    <dgm:cxn modelId="{D9807859-88A2-4532-B7BF-B096D1204AEE}" type="presParOf" srcId="{71045F8C-00FA-488E-A7BD-E2E6753D979D}" destId="{E7297F21-D4FD-4A41-AE58-814D01A6B5E7}" srcOrd="17" destOrd="0" presId="urn:microsoft.com/office/officeart/2005/8/layout/target3"/>
    <dgm:cxn modelId="{4620AF3D-A532-4960-8407-C5F10802C476}" type="presParOf" srcId="{71045F8C-00FA-488E-A7BD-E2E6753D979D}" destId="{59F530CB-4999-43B3-A00D-6AB53886BD77}" srcOrd="18" destOrd="0" presId="urn:microsoft.com/office/officeart/2005/8/layout/target3"/>
    <dgm:cxn modelId="{1CAF1389-E898-4D51-A3EC-8D4BBC39295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0A135D8-7CC3-47DB-BF5E-83BC356B1AD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DEB8135-1A12-4A7F-A8EB-8E0791EE2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2A2760-41D9-4D17-942A-CE36B055A14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BB3F7-C03A-4BB2-BD5B-20609E5970F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219A6-A9C5-4754-A2E9-FCF68F6FA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27DA1-9445-4BF5-BD0F-5D423B43DB0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91616-8922-4892-9EAE-70BB5A73D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0CD44-A14E-46C6-8D30-607FAC34DE1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A61FF-441F-459A-8DAE-1360BB6F8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64FD6-F55D-47E9-8144-F75FA530A77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DBB75-1EEF-44C5-8672-93F79F4EC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80272-9C4A-4C68-8404-02270BD4D24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7EB71-2960-47F1-B5CA-3203C5E6F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5EB3-21D2-4CFF-82EF-D73E8823730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4A6FA-B9E1-4D60-BEC8-655A1E6A95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896E8-749A-4886-9327-0D4FC4839EB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20674-8D35-46E7-987E-11B8D0293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19BB0-16B7-4E7B-B269-3085F95B441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B3B23-8294-4782-81E4-D1E94C8A5F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F71B7-4E5D-42BC-AAB9-D14982B8909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E9DC5-0F4C-4ED1-8688-11D5C4F1A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BCA96-1711-4311-B87B-E70D8365538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ED8AE-0DAC-4985-908F-78EA3623C0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EDC21-2540-4578-8C60-0CD4A7542C1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3184A-E68F-4D1A-8102-9F3F81DFC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726E88-417D-4E07-B9A0-BCFDC23F331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78D8A6-3EC8-4195-A079-8A6DBC401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3600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Diagram 5"/>
          <p:cNvGraphicFramePr/>
          <p:nvPr/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34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2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tabLst>
                <a:tab pos="2197100" algn="l"/>
              </a:tabLst>
            </a:pPr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800">
              <a:ea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2197100" algn="l"/>
              </a:tabLst>
            </a:pP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Ukázka slovních úloh, které řešíme soustavou rovnic</a:t>
            </a:r>
          </a:p>
          <a:p>
            <a:r>
              <a:rPr lang="cs-CZ" smtClean="0"/>
              <a:t>Algoritmus postupu řešení sl. úloh pomocí soustavy rovnic.</a:t>
            </a:r>
          </a:p>
          <a:p>
            <a:r>
              <a:rPr lang="cs-CZ" smtClean="0"/>
              <a:t>Vzorové příklady.</a:t>
            </a:r>
          </a:p>
          <a:p>
            <a:r>
              <a:rPr lang="cs-CZ" smtClean="0"/>
              <a:t>Samostatná práce s výslednou kontrolou.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836613"/>
            <a:ext cx="7969250" cy="298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u="sng">
                <a:solidFill>
                  <a:srgbClr val="FF0000"/>
                </a:solidFill>
                <a:latin typeface="Calibri" pitchFamily="34" charset="0"/>
              </a:rPr>
              <a:t>Algoritmus postupu řešení sl. úloh pomocí soustavy rovnic.</a:t>
            </a:r>
          </a:p>
          <a:p>
            <a:endParaRPr lang="cs-CZ" sz="2400" b="1" u="sng">
              <a:solidFill>
                <a:srgbClr val="FF0000"/>
              </a:solidFill>
              <a:latin typeface="Calibri" pitchFamily="34" charset="0"/>
            </a:endParaRP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Pozorně si přečti zadání sl. úlohy.</a:t>
            </a: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Mezi neznámými údaji zvol dvě neznámé, např. x a y.</a:t>
            </a: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Pomocí dvou neznámých x a y  vyjádři všechny podmínky sl. úlohy.</a:t>
            </a: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Sestav soustavu rovnic a vyřeš ji.</a:t>
            </a: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Zkoušku proveď dosazením do zadání sl. úlohy.</a:t>
            </a:r>
          </a:p>
          <a:p>
            <a:pPr marL="914400" lvl="1" indent="-457200">
              <a:buFont typeface="Calibri" pitchFamily="34" charset="0"/>
              <a:buAutoNum type="arabicPeriod"/>
            </a:pPr>
            <a:r>
              <a:rPr lang="cs-CZ" sz="2000">
                <a:latin typeface="Calibri" pitchFamily="34" charset="0"/>
              </a:rPr>
              <a:t>Odpověz na otázky  ze zadané úlohy.</a:t>
            </a:r>
          </a:p>
          <a:p>
            <a:pPr marL="914400" lvl="1" indent="-457200">
              <a:buFont typeface="Calibri" pitchFamily="34" charset="0"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84213" y="908050"/>
            <a:ext cx="7878762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Př.1</a:t>
            </a:r>
          </a:p>
          <a:p>
            <a:r>
              <a:rPr lang="cs-CZ" u="sng">
                <a:latin typeface="Calibri" pitchFamily="34" charset="0"/>
              </a:rPr>
              <a:t>Součet dvou čísel je 174. První číslo je pětkrát  větší než druhé číslo. Urči tato čísla.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1. číslo ……x</a:t>
            </a:r>
          </a:p>
          <a:p>
            <a:r>
              <a:rPr lang="cs-CZ" u="sng">
                <a:latin typeface="Calibri" pitchFamily="34" charset="0"/>
              </a:rPr>
              <a:t>2. číslo…….y</a:t>
            </a:r>
          </a:p>
          <a:p>
            <a:r>
              <a:rPr lang="cs-CZ">
                <a:latin typeface="Calibri" pitchFamily="34" charset="0"/>
              </a:rPr>
              <a:t>x + y = 174</a:t>
            </a:r>
          </a:p>
          <a:p>
            <a:r>
              <a:rPr lang="cs-CZ">
                <a:latin typeface="Calibri" pitchFamily="34" charset="0"/>
              </a:rPr>
              <a:t>      </a:t>
            </a:r>
            <a:r>
              <a:rPr lang="cs-CZ" u="sng">
                <a:latin typeface="Calibri" pitchFamily="34" charset="0"/>
              </a:rPr>
              <a:t>x = 5y </a:t>
            </a:r>
            <a:r>
              <a:rPr lang="cs-CZ">
                <a:latin typeface="Calibri" pitchFamily="34" charset="0"/>
              </a:rPr>
              <a:t>       ( vhodná dosazovací metoda )  </a:t>
            </a:r>
          </a:p>
          <a:p>
            <a:r>
              <a:rPr lang="cs-CZ">
                <a:latin typeface="Calibri" pitchFamily="34" charset="0"/>
              </a:rPr>
              <a:t>5y + y = 174                                                           x = 5 . 29</a:t>
            </a:r>
          </a:p>
          <a:p>
            <a:r>
              <a:rPr lang="cs-CZ">
                <a:latin typeface="Calibri" pitchFamily="34" charset="0"/>
              </a:rPr>
              <a:t>       6y = 174 / : 6                                                  </a:t>
            </a:r>
            <a:r>
              <a:rPr lang="cs-CZ" u="sng">
                <a:latin typeface="Calibri" pitchFamily="34" charset="0"/>
              </a:rPr>
              <a:t>x = 145 </a:t>
            </a:r>
          </a:p>
          <a:p>
            <a:r>
              <a:rPr lang="cs-CZ">
                <a:latin typeface="Calibri" pitchFamily="34" charset="0"/>
              </a:rPr>
              <a:t>        </a:t>
            </a:r>
            <a:r>
              <a:rPr lang="cs-CZ" u="sng">
                <a:latin typeface="Calibri" pitchFamily="34" charset="0"/>
              </a:rPr>
              <a:t> y =   29</a:t>
            </a:r>
          </a:p>
          <a:p>
            <a:r>
              <a:rPr lang="cs-CZ" u="sng">
                <a:latin typeface="Calibri" pitchFamily="34" charset="0"/>
              </a:rPr>
              <a:t>ZK: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145 +29 = 174</a:t>
            </a:r>
          </a:p>
          <a:p>
            <a:r>
              <a:rPr lang="cs-CZ">
                <a:latin typeface="Calibri" pitchFamily="34" charset="0"/>
              </a:rPr>
              <a:t>145 : 5 = 29</a:t>
            </a:r>
          </a:p>
          <a:p>
            <a:r>
              <a:rPr lang="cs-CZ">
                <a:latin typeface="Calibri" pitchFamily="34" charset="0"/>
              </a:rPr>
              <a:t>Tato čísla jsou 145 a 29.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908050"/>
            <a:ext cx="817403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Př.2</a:t>
            </a:r>
          </a:p>
          <a:p>
            <a:r>
              <a:rPr lang="cs-CZ">
                <a:latin typeface="Calibri" pitchFamily="34" charset="0"/>
              </a:rPr>
              <a:t>Petr si střádá do prasátka na vánoční dárky. Sbírá jen 2Kč a  5Kč mince. Při posledním </a:t>
            </a:r>
          </a:p>
          <a:p>
            <a:r>
              <a:rPr lang="cs-CZ">
                <a:latin typeface="Calibri" pitchFamily="34" charset="0"/>
              </a:rPr>
              <a:t>sčítání si zapamatoval  celkovou sumu, tj. 726 Kč a počet mincí, 225 kusů. Kolik kusů </a:t>
            </a:r>
          </a:p>
          <a:p>
            <a:r>
              <a:rPr lang="cs-CZ" u="sng">
                <a:latin typeface="Calibri" pitchFamily="34" charset="0"/>
              </a:rPr>
              <a:t>jednotlivých mincí má?                                                                                                            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                                   </a:t>
            </a:r>
            <a:r>
              <a:rPr lang="cs-CZ" u="sng">
                <a:latin typeface="Calibri" pitchFamily="34" charset="0"/>
              </a:rPr>
              <a:t>ks </a:t>
            </a:r>
            <a:r>
              <a:rPr lang="cs-CZ">
                <a:latin typeface="Calibri" pitchFamily="34" charset="0"/>
              </a:rPr>
              <a:t>                     </a:t>
            </a:r>
            <a:r>
              <a:rPr lang="cs-CZ" u="sng">
                <a:latin typeface="Calibri" pitchFamily="34" charset="0"/>
              </a:rPr>
              <a:t>Kč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2Kč mince………………..x……………………2x</a:t>
            </a:r>
          </a:p>
          <a:p>
            <a:r>
              <a:rPr lang="cs-CZ">
                <a:latin typeface="Calibri" pitchFamily="34" charset="0"/>
              </a:rPr>
              <a:t>5Kč mince………………..y……………………5y</a:t>
            </a:r>
          </a:p>
          <a:p>
            <a:r>
              <a:rPr lang="cs-CZ" u="sng">
                <a:latin typeface="Calibri" pitchFamily="34" charset="0"/>
              </a:rPr>
              <a:t>Celkem…………………225…………………726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3770313"/>
            <a:ext cx="7993062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x +    y = 225</a:t>
            </a:r>
          </a:p>
          <a:p>
            <a:r>
              <a:rPr lang="cs-CZ">
                <a:latin typeface="Calibri" pitchFamily="34" charset="0"/>
              </a:rPr>
              <a:t>  </a:t>
            </a:r>
            <a:r>
              <a:rPr lang="cs-CZ" u="sng">
                <a:latin typeface="Calibri" pitchFamily="34" charset="0"/>
              </a:rPr>
              <a:t> 2x + 5y =  726</a:t>
            </a:r>
            <a:r>
              <a:rPr lang="cs-CZ">
                <a:latin typeface="Calibri" pitchFamily="34" charset="0"/>
              </a:rPr>
              <a:t>        ( soustavu vyřešíme dosazovací nebo sčítací metodou )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 u="sng">
                <a:latin typeface="Calibri" pitchFamily="34" charset="0"/>
              </a:rPr>
              <a:t>  x = 133 ks</a:t>
            </a:r>
            <a:r>
              <a:rPr lang="cs-CZ">
                <a:latin typeface="Calibri" pitchFamily="34" charset="0"/>
              </a:rPr>
              <a:t>        </a:t>
            </a:r>
            <a:r>
              <a:rPr lang="cs-CZ" u="sng">
                <a:latin typeface="Calibri" pitchFamily="34" charset="0"/>
              </a:rPr>
              <a:t>y = 92 ks</a:t>
            </a:r>
          </a:p>
          <a:p>
            <a:r>
              <a:rPr lang="cs-CZ">
                <a:latin typeface="Calibri" pitchFamily="34" charset="0"/>
              </a:rPr>
              <a:t>Zk:  133 + 92 = 225</a:t>
            </a:r>
          </a:p>
          <a:p>
            <a:r>
              <a:rPr lang="cs-CZ">
                <a:latin typeface="Calibri" pitchFamily="34" charset="0"/>
              </a:rPr>
              <a:t>         133 . 2 + 92 . 5 = 266 + 460 =  726</a:t>
            </a:r>
          </a:p>
          <a:p>
            <a:r>
              <a:rPr lang="cs-CZ">
                <a:latin typeface="Calibri" pitchFamily="34" charset="0"/>
              </a:rPr>
              <a:t>Petr má 133 ks 2 Kč mincí a 92 ks 5 Kč mincí.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endParaRPr lang="cs-CZ" u="sng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9388" y="833438"/>
            <a:ext cx="8856662" cy="531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Př. 3</a:t>
            </a:r>
          </a:p>
          <a:p>
            <a:r>
              <a:rPr lang="cs-CZ" u="sng">
                <a:latin typeface="Calibri" pitchFamily="34" charset="0"/>
              </a:rPr>
              <a:t>Pan Králíček chová slepice a králíky. Po dvorku mu běhá 90 nohou a 36 hlav. Kolik je </a:t>
            </a:r>
            <a:r>
              <a:rPr lang="cs-CZ" u="sng"/>
              <a:t>              </a:t>
            </a:r>
            <a:r>
              <a:rPr lang="cs-CZ" u="sng">
                <a:latin typeface="Calibri" pitchFamily="34" charset="0"/>
              </a:rPr>
              <a:t>kterých ?</a:t>
            </a:r>
          </a:p>
          <a:p>
            <a:endParaRPr lang="cs-CZ" u="sng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                                      </a:t>
            </a:r>
            <a:r>
              <a:rPr lang="cs-CZ" u="sng">
                <a:latin typeface="Calibri" pitchFamily="34" charset="0"/>
              </a:rPr>
              <a:t>hlavy-ks</a:t>
            </a:r>
            <a:r>
              <a:rPr lang="cs-CZ">
                <a:latin typeface="Calibri" pitchFamily="34" charset="0"/>
              </a:rPr>
              <a:t>            </a:t>
            </a:r>
            <a:r>
              <a:rPr lang="cs-CZ" u="sng">
                <a:latin typeface="Calibri" pitchFamily="34" charset="0"/>
              </a:rPr>
              <a:t>nohy</a:t>
            </a:r>
          </a:p>
          <a:p>
            <a:r>
              <a:rPr lang="cs-CZ">
                <a:latin typeface="Calibri" pitchFamily="34" charset="0"/>
              </a:rPr>
              <a:t>Slepice ( 2 nohy)……………….x………………..2x</a:t>
            </a:r>
          </a:p>
          <a:p>
            <a:r>
              <a:rPr lang="cs-CZ">
                <a:latin typeface="Calibri" pitchFamily="34" charset="0"/>
              </a:rPr>
              <a:t>Králíci ( 4 nohy)…………………y………………..4y</a:t>
            </a:r>
          </a:p>
          <a:p>
            <a:r>
              <a:rPr lang="cs-CZ" u="sng">
                <a:latin typeface="Calibri" pitchFamily="34" charset="0"/>
              </a:rPr>
              <a:t>Celkem……………………………36.................90</a:t>
            </a: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3213100"/>
            <a:ext cx="6835775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x  +   y = 36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u="sng">
                <a:latin typeface="Calibri" pitchFamily="34" charset="0"/>
              </a:rPr>
              <a:t>2x  + 4y = 90</a:t>
            </a:r>
            <a:r>
              <a:rPr lang="cs-CZ">
                <a:latin typeface="Calibri" pitchFamily="34" charset="0"/>
              </a:rPr>
              <a:t>      ( soustavu vyřešíme sčítací nebo dosazovací metodou )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>
                <a:latin typeface="Calibri" pitchFamily="34" charset="0"/>
              </a:rPr>
              <a:t>   .</a:t>
            </a:r>
          </a:p>
          <a:p>
            <a:r>
              <a:rPr lang="cs-CZ">
                <a:latin typeface="Calibri" pitchFamily="34" charset="0"/>
              </a:rPr>
              <a:t>  </a:t>
            </a:r>
            <a:r>
              <a:rPr lang="cs-CZ" u="sng">
                <a:latin typeface="Calibri" pitchFamily="34" charset="0"/>
              </a:rPr>
              <a:t>x = 27</a:t>
            </a:r>
            <a:r>
              <a:rPr lang="cs-CZ">
                <a:latin typeface="Calibri" pitchFamily="34" charset="0"/>
              </a:rPr>
              <a:t>     </a:t>
            </a:r>
            <a:r>
              <a:rPr lang="cs-CZ" u="sng">
                <a:latin typeface="Calibri" pitchFamily="34" charset="0"/>
              </a:rPr>
              <a:t>y = 9 </a:t>
            </a:r>
          </a:p>
          <a:p>
            <a:r>
              <a:rPr lang="cs-CZ">
                <a:latin typeface="Calibri" pitchFamily="34" charset="0"/>
              </a:rPr>
              <a:t>Zk: 27 + 9 = 36 hlav</a:t>
            </a:r>
          </a:p>
          <a:p>
            <a:r>
              <a:rPr lang="cs-CZ">
                <a:latin typeface="Calibri" pitchFamily="34" charset="0"/>
              </a:rPr>
              <a:t>       27 . 2 + 9 . 4 = 54 + 36 = 90 nohou</a:t>
            </a:r>
          </a:p>
          <a:p>
            <a:r>
              <a:rPr lang="cs-CZ">
                <a:latin typeface="Calibri" pitchFamily="34" charset="0"/>
              </a:rPr>
              <a:t>Slepic je 27 a králíků 9 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Veškerý text je tvořen autorem materiálu.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Dne: 11. 12. 2012.</a:t>
            </a:r>
          </a:p>
          <a:p>
            <a:pPr marL="6858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307</Words>
  <Application>Microsoft Office PowerPoint</Application>
  <PresentationFormat>On-screen Show (4:3)</PresentationFormat>
  <Paragraphs>84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systému Office</vt:lpstr>
      <vt:lpstr>                     </vt:lpstr>
      <vt:lpstr>Anotace:</vt:lpstr>
      <vt:lpstr>Snímek 3</vt:lpstr>
      <vt:lpstr>Snímek 4</vt:lpstr>
      <vt:lpstr>Snímek 5</vt:lpstr>
      <vt:lpstr>Snímek 6</vt:lpstr>
      <vt:lpstr>Citace: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DUM</cp:lastModifiedBy>
  <cp:revision>15</cp:revision>
  <dcterms:created xsi:type="dcterms:W3CDTF">2012-12-11T14:28:10Z</dcterms:created>
  <dcterms:modified xsi:type="dcterms:W3CDTF">2013-02-28T17:44:30Z</dcterms:modified>
</cp:coreProperties>
</file>