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0" r:id="rId2"/>
    <p:sldId id="261" r:id="rId3"/>
    <p:sldId id="262" r:id="rId4"/>
    <p:sldId id="266" r:id="rId5"/>
    <p:sldId id="263" r:id="rId6"/>
    <p:sldId id="264" r:id="rId7"/>
    <p:sldId id="256" r:id="rId8"/>
    <p:sldId id="265" r:id="rId9"/>
    <p:sldId id="257" r:id="rId10"/>
    <p:sldId id="258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23A3C3F-267B-4D94-B9B4-DEDE98EDA248}" type="doc">
      <dgm:prSet loTypeId="urn:microsoft.com/office/officeart/2005/8/layout/chevron1" loCatId="process" qsTypeId="urn:microsoft.com/office/officeart/2005/8/quickstyle/simple1" qsCatId="simple" csTypeId="urn:microsoft.com/office/officeart/2005/8/colors/accent1_2" csCatId="accent1" phldr="1"/>
      <dgm:spPr/>
    </dgm:pt>
    <dgm:pt modelId="{2CD8704F-BCD9-4213-A3C7-CC1497DD69C0}">
      <dgm:prSet phldrT="[Text]"/>
      <dgm:spPr/>
      <dgm:t>
        <a:bodyPr/>
        <a:lstStyle/>
        <a:p>
          <a:r>
            <a:rPr lang="cs-CZ" dirty="0" smtClean="0"/>
            <a:t>10/1805</a:t>
          </a:r>
          <a:endParaRPr lang="cs-CZ" dirty="0"/>
        </a:p>
      </dgm:t>
    </dgm:pt>
    <dgm:pt modelId="{678F9855-FD9D-46F5-956E-2BCB8AA11932}" type="parTrans" cxnId="{C09F637B-F704-4F17-BC0B-164958E9D645}">
      <dgm:prSet/>
      <dgm:spPr/>
      <dgm:t>
        <a:bodyPr/>
        <a:lstStyle/>
        <a:p>
          <a:endParaRPr lang="cs-CZ"/>
        </a:p>
      </dgm:t>
    </dgm:pt>
    <dgm:pt modelId="{515FC001-BB3E-4422-A3A6-5C44096751F9}" type="sibTrans" cxnId="{C09F637B-F704-4F17-BC0B-164958E9D645}">
      <dgm:prSet/>
      <dgm:spPr/>
      <dgm:t>
        <a:bodyPr/>
        <a:lstStyle/>
        <a:p>
          <a:endParaRPr lang="cs-CZ"/>
        </a:p>
      </dgm:t>
    </dgm:pt>
    <dgm:pt modelId="{CBFCF4D6-A786-4FD6-A473-89156BE8705A}">
      <dgm:prSet phldrT="[Text]"/>
      <dgm:spPr/>
      <dgm:t>
        <a:bodyPr/>
        <a:lstStyle/>
        <a:p>
          <a:r>
            <a:rPr lang="cs-CZ" dirty="0" smtClean="0"/>
            <a:t>12/1805</a:t>
          </a:r>
          <a:endParaRPr lang="cs-CZ" dirty="0"/>
        </a:p>
      </dgm:t>
    </dgm:pt>
    <dgm:pt modelId="{C4E8E534-769C-4D7E-8933-75A3CE73EA87}" type="parTrans" cxnId="{3C0EBDC4-F9F3-49BE-A4B8-AC06846E96A6}">
      <dgm:prSet/>
      <dgm:spPr/>
      <dgm:t>
        <a:bodyPr/>
        <a:lstStyle/>
        <a:p>
          <a:endParaRPr lang="cs-CZ"/>
        </a:p>
      </dgm:t>
    </dgm:pt>
    <dgm:pt modelId="{501F803A-9580-46F7-9B26-FBDF4D8D3FEE}" type="sibTrans" cxnId="{3C0EBDC4-F9F3-49BE-A4B8-AC06846E96A6}">
      <dgm:prSet/>
      <dgm:spPr/>
      <dgm:t>
        <a:bodyPr/>
        <a:lstStyle/>
        <a:p>
          <a:endParaRPr lang="cs-CZ"/>
        </a:p>
      </dgm:t>
    </dgm:pt>
    <dgm:pt modelId="{3CA4A2B6-81EF-4F17-90F4-89FC04F33023}">
      <dgm:prSet phldrT="[Text]"/>
      <dgm:spPr/>
      <dgm:t>
        <a:bodyPr/>
        <a:lstStyle/>
        <a:p>
          <a:r>
            <a:rPr lang="cs-CZ" dirty="0" smtClean="0"/>
            <a:t>1815</a:t>
          </a:r>
          <a:endParaRPr lang="cs-CZ" dirty="0"/>
        </a:p>
      </dgm:t>
    </dgm:pt>
    <dgm:pt modelId="{8B3BEA75-D496-4526-B4FD-C287D63FA1F9}" type="parTrans" cxnId="{8491B896-6B1D-4657-8958-A533ECC09FBC}">
      <dgm:prSet/>
      <dgm:spPr/>
      <dgm:t>
        <a:bodyPr/>
        <a:lstStyle/>
        <a:p>
          <a:endParaRPr lang="cs-CZ"/>
        </a:p>
      </dgm:t>
    </dgm:pt>
    <dgm:pt modelId="{CEA67676-19AB-4EE5-A66D-67AC3A737759}" type="sibTrans" cxnId="{8491B896-6B1D-4657-8958-A533ECC09FBC}">
      <dgm:prSet/>
      <dgm:spPr/>
      <dgm:t>
        <a:bodyPr/>
        <a:lstStyle/>
        <a:p>
          <a:endParaRPr lang="cs-CZ"/>
        </a:p>
      </dgm:t>
    </dgm:pt>
    <dgm:pt modelId="{82A43803-A5D4-46EE-B100-173BB3262DF9}">
      <dgm:prSet phldrT="[Text]"/>
      <dgm:spPr/>
      <dgm:t>
        <a:bodyPr/>
        <a:lstStyle/>
        <a:p>
          <a:r>
            <a:rPr lang="cs-CZ" dirty="0" smtClean="0"/>
            <a:t>1812</a:t>
          </a:r>
          <a:endParaRPr lang="cs-CZ" dirty="0"/>
        </a:p>
      </dgm:t>
    </dgm:pt>
    <dgm:pt modelId="{6E3AF3E0-AAE8-4A94-A350-E1ADC3E3FFB2}" type="parTrans" cxnId="{4A1817E0-5EF9-4090-97AB-5528800DCDB8}">
      <dgm:prSet/>
      <dgm:spPr/>
      <dgm:t>
        <a:bodyPr/>
        <a:lstStyle/>
        <a:p>
          <a:endParaRPr lang="cs-CZ"/>
        </a:p>
      </dgm:t>
    </dgm:pt>
    <dgm:pt modelId="{526578BD-1044-4AB9-B5FB-B8B60B164FFA}" type="sibTrans" cxnId="{4A1817E0-5EF9-4090-97AB-5528800DCDB8}">
      <dgm:prSet/>
      <dgm:spPr/>
      <dgm:t>
        <a:bodyPr/>
        <a:lstStyle/>
        <a:p>
          <a:endParaRPr lang="cs-CZ"/>
        </a:p>
      </dgm:t>
    </dgm:pt>
    <dgm:pt modelId="{B6698DC7-9455-4461-9ABD-B78A67FC7740}">
      <dgm:prSet phldrT="[Text]"/>
      <dgm:spPr/>
      <dgm:t>
        <a:bodyPr/>
        <a:lstStyle/>
        <a:p>
          <a:r>
            <a:rPr lang="cs-CZ" dirty="0" smtClean="0"/>
            <a:t>1813</a:t>
          </a:r>
          <a:endParaRPr lang="cs-CZ" dirty="0"/>
        </a:p>
      </dgm:t>
    </dgm:pt>
    <dgm:pt modelId="{A9364F10-C31C-4B92-9985-001E16C8F113}" type="parTrans" cxnId="{0CABE8E6-E815-423C-91CD-D4B6F8E42D5E}">
      <dgm:prSet/>
      <dgm:spPr/>
      <dgm:t>
        <a:bodyPr/>
        <a:lstStyle/>
        <a:p>
          <a:endParaRPr lang="cs-CZ"/>
        </a:p>
      </dgm:t>
    </dgm:pt>
    <dgm:pt modelId="{05C83413-698D-41FC-BC95-90BA02EA551A}" type="sibTrans" cxnId="{0CABE8E6-E815-423C-91CD-D4B6F8E42D5E}">
      <dgm:prSet/>
      <dgm:spPr/>
      <dgm:t>
        <a:bodyPr/>
        <a:lstStyle/>
        <a:p>
          <a:endParaRPr lang="cs-CZ"/>
        </a:p>
      </dgm:t>
    </dgm:pt>
    <dgm:pt modelId="{8A189884-5CA2-4329-B5A8-1FBAD37B1009}" type="pres">
      <dgm:prSet presAssocID="{523A3C3F-267B-4D94-B9B4-DEDE98EDA248}" presName="Name0" presStyleCnt="0">
        <dgm:presLayoutVars>
          <dgm:dir/>
          <dgm:animLvl val="lvl"/>
          <dgm:resizeHandles val="exact"/>
        </dgm:presLayoutVars>
      </dgm:prSet>
      <dgm:spPr/>
    </dgm:pt>
    <dgm:pt modelId="{90E465B6-BF68-494B-A3D1-95BC8DBEE470}" type="pres">
      <dgm:prSet presAssocID="{2CD8704F-BCD9-4213-A3C7-CC1497DD69C0}" presName="parTxOnly" presStyleLbl="node1" presStyleIdx="0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6213971-3519-4249-902D-EA81264705D9}" type="pres">
      <dgm:prSet presAssocID="{515FC001-BB3E-4422-A3A6-5C44096751F9}" presName="parTxOnlySpace" presStyleCnt="0"/>
      <dgm:spPr/>
    </dgm:pt>
    <dgm:pt modelId="{E38C8D6D-48B4-48BC-B102-91252B4C03B2}" type="pres">
      <dgm:prSet presAssocID="{CBFCF4D6-A786-4FD6-A473-89156BE8705A}" presName="parTxOnly" presStyleLbl="node1" presStyleIdx="1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FAF996E-1CB0-4489-B854-BAEA57F6B5CC}" type="pres">
      <dgm:prSet presAssocID="{501F803A-9580-46F7-9B26-FBDF4D8D3FEE}" presName="parTxOnlySpace" presStyleCnt="0"/>
      <dgm:spPr/>
    </dgm:pt>
    <dgm:pt modelId="{1CD9BDC6-A5FF-4FAC-A0F1-5B0796D4E4A6}" type="pres">
      <dgm:prSet presAssocID="{82A43803-A5D4-46EE-B100-173BB3262DF9}" presName="parTxOnly" presStyleLbl="node1" presStyleIdx="2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DA1534-8DE2-4FD2-96A3-E6143225ED2D}" type="pres">
      <dgm:prSet presAssocID="{526578BD-1044-4AB9-B5FB-B8B60B164FFA}" presName="parTxOnlySpace" presStyleCnt="0"/>
      <dgm:spPr/>
    </dgm:pt>
    <dgm:pt modelId="{6CB49E4D-E0B2-4D7B-B4BC-D9A14C2E1446}" type="pres">
      <dgm:prSet presAssocID="{B6698DC7-9455-4461-9ABD-B78A67FC7740}" presName="parTxOnly" presStyleLbl="node1" presStyleIdx="3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3CA29E-8582-49D4-8D2B-90209491ABEB}" type="pres">
      <dgm:prSet presAssocID="{05C83413-698D-41FC-BC95-90BA02EA551A}" presName="parTxOnlySpace" presStyleCnt="0"/>
      <dgm:spPr/>
    </dgm:pt>
    <dgm:pt modelId="{C7274DD4-A858-4E46-8BFD-7BB86EFCB0DE}" type="pres">
      <dgm:prSet presAssocID="{3CA4A2B6-81EF-4F17-90F4-89FC04F33023}" presName="parTxOnly" presStyleLbl="node1" presStyleIdx="4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6FF8C01-2A8D-46CB-AFFD-420BF40CA6CC}" type="presOf" srcId="{82A43803-A5D4-46EE-B100-173BB3262DF9}" destId="{1CD9BDC6-A5FF-4FAC-A0F1-5B0796D4E4A6}" srcOrd="0" destOrd="0" presId="urn:microsoft.com/office/officeart/2005/8/layout/chevron1"/>
    <dgm:cxn modelId="{0CABE8E6-E815-423C-91CD-D4B6F8E42D5E}" srcId="{523A3C3F-267B-4D94-B9B4-DEDE98EDA248}" destId="{B6698DC7-9455-4461-9ABD-B78A67FC7740}" srcOrd="3" destOrd="0" parTransId="{A9364F10-C31C-4B92-9985-001E16C8F113}" sibTransId="{05C83413-698D-41FC-BC95-90BA02EA551A}"/>
    <dgm:cxn modelId="{CEC0804A-E0A1-47DF-82EC-7A00965CDF17}" type="presOf" srcId="{523A3C3F-267B-4D94-B9B4-DEDE98EDA248}" destId="{8A189884-5CA2-4329-B5A8-1FBAD37B1009}" srcOrd="0" destOrd="0" presId="urn:microsoft.com/office/officeart/2005/8/layout/chevron1"/>
    <dgm:cxn modelId="{9D29D9CF-19B4-456F-9763-117A60D06979}" type="presOf" srcId="{3CA4A2B6-81EF-4F17-90F4-89FC04F33023}" destId="{C7274DD4-A858-4E46-8BFD-7BB86EFCB0DE}" srcOrd="0" destOrd="0" presId="urn:microsoft.com/office/officeart/2005/8/layout/chevron1"/>
    <dgm:cxn modelId="{C09F637B-F704-4F17-BC0B-164958E9D645}" srcId="{523A3C3F-267B-4D94-B9B4-DEDE98EDA248}" destId="{2CD8704F-BCD9-4213-A3C7-CC1497DD69C0}" srcOrd="0" destOrd="0" parTransId="{678F9855-FD9D-46F5-956E-2BCB8AA11932}" sibTransId="{515FC001-BB3E-4422-A3A6-5C44096751F9}"/>
    <dgm:cxn modelId="{04C60D61-23A4-49A2-955C-DC8AE54D80A9}" type="presOf" srcId="{2CD8704F-BCD9-4213-A3C7-CC1497DD69C0}" destId="{90E465B6-BF68-494B-A3D1-95BC8DBEE470}" srcOrd="0" destOrd="0" presId="urn:microsoft.com/office/officeart/2005/8/layout/chevron1"/>
    <dgm:cxn modelId="{01A81F3C-91C4-4308-BD5E-6B43796DFD2B}" type="presOf" srcId="{CBFCF4D6-A786-4FD6-A473-89156BE8705A}" destId="{E38C8D6D-48B4-48BC-B102-91252B4C03B2}" srcOrd="0" destOrd="0" presId="urn:microsoft.com/office/officeart/2005/8/layout/chevron1"/>
    <dgm:cxn modelId="{4A1817E0-5EF9-4090-97AB-5528800DCDB8}" srcId="{523A3C3F-267B-4D94-B9B4-DEDE98EDA248}" destId="{82A43803-A5D4-46EE-B100-173BB3262DF9}" srcOrd="2" destOrd="0" parTransId="{6E3AF3E0-AAE8-4A94-A350-E1ADC3E3FFB2}" sibTransId="{526578BD-1044-4AB9-B5FB-B8B60B164FFA}"/>
    <dgm:cxn modelId="{B0D4ECF1-8CEC-428F-9F48-11729A21DD07}" type="presOf" srcId="{B6698DC7-9455-4461-9ABD-B78A67FC7740}" destId="{6CB49E4D-E0B2-4D7B-B4BC-D9A14C2E1446}" srcOrd="0" destOrd="0" presId="urn:microsoft.com/office/officeart/2005/8/layout/chevron1"/>
    <dgm:cxn modelId="{8491B896-6B1D-4657-8958-A533ECC09FBC}" srcId="{523A3C3F-267B-4D94-B9B4-DEDE98EDA248}" destId="{3CA4A2B6-81EF-4F17-90F4-89FC04F33023}" srcOrd="4" destOrd="0" parTransId="{8B3BEA75-D496-4526-B4FD-C287D63FA1F9}" sibTransId="{CEA67676-19AB-4EE5-A66D-67AC3A737759}"/>
    <dgm:cxn modelId="{3C0EBDC4-F9F3-49BE-A4B8-AC06846E96A6}" srcId="{523A3C3F-267B-4D94-B9B4-DEDE98EDA248}" destId="{CBFCF4D6-A786-4FD6-A473-89156BE8705A}" srcOrd="1" destOrd="0" parTransId="{C4E8E534-769C-4D7E-8933-75A3CE73EA87}" sibTransId="{501F803A-9580-46F7-9B26-FBDF4D8D3FEE}"/>
    <dgm:cxn modelId="{1BACC330-E238-47E1-A15F-0734FD982208}" type="presParOf" srcId="{8A189884-5CA2-4329-B5A8-1FBAD37B1009}" destId="{90E465B6-BF68-494B-A3D1-95BC8DBEE470}" srcOrd="0" destOrd="0" presId="urn:microsoft.com/office/officeart/2005/8/layout/chevron1"/>
    <dgm:cxn modelId="{15AC5693-D90D-42B3-AC5A-EC4FAC929D75}" type="presParOf" srcId="{8A189884-5CA2-4329-B5A8-1FBAD37B1009}" destId="{B6213971-3519-4249-902D-EA81264705D9}" srcOrd="1" destOrd="0" presId="urn:microsoft.com/office/officeart/2005/8/layout/chevron1"/>
    <dgm:cxn modelId="{A159E6FD-E1C3-499C-80B7-33B49B4A7A4F}" type="presParOf" srcId="{8A189884-5CA2-4329-B5A8-1FBAD37B1009}" destId="{E38C8D6D-48B4-48BC-B102-91252B4C03B2}" srcOrd="2" destOrd="0" presId="urn:microsoft.com/office/officeart/2005/8/layout/chevron1"/>
    <dgm:cxn modelId="{244567B1-D796-4BA5-AFF6-536C8208C48B}" type="presParOf" srcId="{8A189884-5CA2-4329-B5A8-1FBAD37B1009}" destId="{1FAF996E-1CB0-4489-B854-BAEA57F6B5CC}" srcOrd="3" destOrd="0" presId="urn:microsoft.com/office/officeart/2005/8/layout/chevron1"/>
    <dgm:cxn modelId="{197EB511-9AE4-4C51-B4F7-12B6218A2827}" type="presParOf" srcId="{8A189884-5CA2-4329-B5A8-1FBAD37B1009}" destId="{1CD9BDC6-A5FF-4FAC-A0F1-5B0796D4E4A6}" srcOrd="4" destOrd="0" presId="urn:microsoft.com/office/officeart/2005/8/layout/chevron1"/>
    <dgm:cxn modelId="{D6C469B2-A8CE-4E72-B134-760E09965475}" type="presParOf" srcId="{8A189884-5CA2-4329-B5A8-1FBAD37B1009}" destId="{65DA1534-8DE2-4FD2-96A3-E6143225ED2D}" srcOrd="5" destOrd="0" presId="urn:microsoft.com/office/officeart/2005/8/layout/chevron1"/>
    <dgm:cxn modelId="{670E6FBE-0E9E-4E58-88C6-F1A88EC4FDE1}" type="presParOf" srcId="{8A189884-5CA2-4329-B5A8-1FBAD37B1009}" destId="{6CB49E4D-E0B2-4D7B-B4BC-D9A14C2E1446}" srcOrd="6" destOrd="0" presId="urn:microsoft.com/office/officeart/2005/8/layout/chevron1"/>
    <dgm:cxn modelId="{222E244A-E2FD-4462-B0A8-CD077726BE1E}" type="presParOf" srcId="{8A189884-5CA2-4329-B5A8-1FBAD37B1009}" destId="{383CA29E-8582-49D4-8D2B-90209491ABEB}" srcOrd="7" destOrd="0" presId="urn:microsoft.com/office/officeart/2005/8/layout/chevron1"/>
    <dgm:cxn modelId="{682D2C62-B276-4432-A853-DA72D2B38D8E}" type="presParOf" srcId="{8A189884-5CA2-4329-B5A8-1FBAD37B1009}" destId="{C7274DD4-A858-4E46-8BFD-7BB86EFCB0DE}" srcOrd="8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E465B6-BF68-494B-A3D1-95BC8DBEE470}">
      <dsp:nvSpPr>
        <dsp:cNvPr id="0" name=""/>
        <dsp:cNvSpPr/>
      </dsp:nvSpPr>
      <dsp:spPr>
        <a:xfrm>
          <a:off x="2179" y="1916228"/>
          <a:ext cx="1940137" cy="77605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4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0013" tIns="33338" rIns="33338" bIns="33338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10/1805</a:t>
          </a:r>
          <a:endParaRPr lang="cs-CZ" sz="2500" kern="1200" dirty="0"/>
        </a:p>
      </dsp:txBody>
      <dsp:txXfrm>
        <a:off x="390206" y="1916228"/>
        <a:ext cx="1164083" cy="776054"/>
      </dsp:txXfrm>
    </dsp:sp>
    <dsp:sp modelId="{E38C8D6D-48B4-48BC-B102-91252B4C03B2}">
      <dsp:nvSpPr>
        <dsp:cNvPr id="0" name=""/>
        <dsp:cNvSpPr/>
      </dsp:nvSpPr>
      <dsp:spPr>
        <a:xfrm>
          <a:off x="1748303" y="1916228"/>
          <a:ext cx="1940137" cy="77605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4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0013" tIns="33338" rIns="33338" bIns="33338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12/1805</a:t>
          </a:r>
          <a:endParaRPr lang="cs-CZ" sz="2500" kern="1200" dirty="0"/>
        </a:p>
      </dsp:txBody>
      <dsp:txXfrm>
        <a:off x="2136330" y="1916228"/>
        <a:ext cx="1164083" cy="776054"/>
      </dsp:txXfrm>
    </dsp:sp>
    <dsp:sp modelId="{1CD9BDC6-A5FF-4FAC-A0F1-5B0796D4E4A6}">
      <dsp:nvSpPr>
        <dsp:cNvPr id="0" name=""/>
        <dsp:cNvSpPr/>
      </dsp:nvSpPr>
      <dsp:spPr>
        <a:xfrm>
          <a:off x="3494427" y="1916228"/>
          <a:ext cx="1940137" cy="77605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4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0013" tIns="33338" rIns="33338" bIns="33338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1812</a:t>
          </a:r>
          <a:endParaRPr lang="cs-CZ" sz="2500" kern="1200" dirty="0"/>
        </a:p>
      </dsp:txBody>
      <dsp:txXfrm>
        <a:off x="3882454" y="1916228"/>
        <a:ext cx="1164083" cy="776054"/>
      </dsp:txXfrm>
    </dsp:sp>
    <dsp:sp modelId="{6CB49E4D-E0B2-4D7B-B4BC-D9A14C2E1446}">
      <dsp:nvSpPr>
        <dsp:cNvPr id="0" name=""/>
        <dsp:cNvSpPr/>
      </dsp:nvSpPr>
      <dsp:spPr>
        <a:xfrm>
          <a:off x="5240550" y="1916228"/>
          <a:ext cx="1940137" cy="77605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4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0013" tIns="33338" rIns="33338" bIns="33338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1813</a:t>
          </a:r>
          <a:endParaRPr lang="cs-CZ" sz="2500" kern="1200" dirty="0"/>
        </a:p>
      </dsp:txBody>
      <dsp:txXfrm>
        <a:off x="5628577" y="1916228"/>
        <a:ext cx="1164083" cy="776054"/>
      </dsp:txXfrm>
    </dsp:sp>
    <dsp:sp modelId="{C7274DD4-A858-4E46-8BFD-7BB86EFCB0DE}">
      <dsp:nvSpPr>
        <dsp:cNvPr id="0" name=""/>
        <dsp:cNvSpPr/>
      </dsp:nvSpPr>
      <dsp:spPr>
        <a:xfrm>
          <a:off x="6986674" y="1916228"/>
          <a:ext cx="1940137" cy="77605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4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0013" tIns="33338" rIns="33338" bIns="33338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1815</a:t>
          </a:r>
          <a:endParaRPr lang="cs-CZ" sz="2500" kern="1200" dirty="0"/>
        </a:p>
      </dsp:txBody>
      <dsp:txXfrm>
        <a:off x="7374701" y="1916228"/>
        <a:ext cx="1164083" cy="7760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64240-3EE9-4973-B503-E16E7D80A2D5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0472337-00C6-41F0-9771-75E7E712EDF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FE64240-3EE9-4973-B503-E16E7D80A2D5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B0472337-00C6-41F0-9771-75E7E712EDF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64240-3EE9-4973-B503-E16E7D80A2D5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0472337-00C6-41F0-9771-75E7E712EDF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64240-3EE9-4973-B503-E16E7D80A2D5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0472337-00C6-41F0-9771-75E7E712EDF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64240-3EE9-4973-B503-E16E7D80A2D5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0472337-00C6-41F0-9771-75E7E712EDF3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CFE64240-3EE9-4973-B503-E16E7D80A2D5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0472337-00C6-41F0-9771-75E7E712EDF3}" type="slidenum">
              <a:rPr lang="cs-CZ" smtClean="0"/>
              <a:t>‹#›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64240-3EE9-4973-B503-E16E7D80A2D5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72337-00C6-41F0-9771-75E7E712ED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64240-3EE9-4973-B503-E16E7D80A2D5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0472337-00C6-41F0-9771-75E7E712EDF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64240-3EE9-4973-B503-E16E7D80A2D5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0472337-00C6-41F0-9771-75E7E712EDF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64240-3EE9-4973-B503-E16E7D80A2D5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72337-00C6-41F0-9771-75E7E712ED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64240-3EE9-4973-B503-E16E7D80A2D5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72337-00C6-41F0-9771-75E7E712ED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E64240-3EE9-4973-B503-E16E7D80A2D5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472337-00C6-41F0-9771-75E7E712EDF3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diagramLayout" Target="../diagrams/layout1.xml"/><Relationship Id="rId7" Type="http://schemas.openxmlformats.org/officeDocument/2006/relationships/slide" Target="slide9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Aldawe.jpg" TargetMode="External"/><Relationship Id="rId3" Type="http://schemas.openxmlformats.org/officeDocument/2006/relationships/hyperlink" Target="http://commons.wikimedia.org/wiki/File:Rosetta_Stone_BW.jpeg?uselang=cs" TargetMode="External"/><Relationship Id="rId7" Type="http://schemas.openxmlformats.org/officeDocument/2006/relationships/hyperlink" Target="http://cs.wikipedia.org/wiki/Soubor:Francesco_I.jpg" TargetMode="External"/><Relationship Id="rId2" Type="http://schemas.openxmlformats.org/officeDocument/2006/relationships/hyperlink" Target="http://commons.wikimedia.org/wiki/File:Europa_w_czasach_Napoleona_(Ultima_Thule).png?uselang=c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Mort_nelson.jpg" TargetMode="External"/><Relationship Id="rId5" Type="http://schemas.openxmlformats.org/officeDocument/2006/relationships/hyperlink" Target="http://cs.wikipedia.org/wiki/Soubor:Vereshagin.Napoleon_near_Borodino.jpg" TargetMode="External"/><Relationship Id="rId10" Type="http://schemas.openxmlformats.org/officeDocument/2006/relationships/hyperlink" Target="http://cs.wikipedia.org/wiki/Soubor:Beaume_-_Napol%C3%A9on_Ier_quittant_l'%C3%AEle_d'Elbe_-_1836.jpg" TargetMode="External"/><Relationship Id="rId4" Type="http://schemas.openxmlformats.org/officeDocument/2006/relationships/hyperlink" Target="http://cs.wikipedia.org/wiki/Soubor:Andrieux_-_La_bataille_de_Waterloo.jpg" TargetMode="External"/><Relationship Id="rId9" Type="http://schemas.openxmlformats.org/officeDocument/2006/relationships/hyperlink" Target="http://cs.wikipedia.org/wiki/Soubor:Map-Rheinbund-1812.png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logo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 contrast="68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395536" y="116632"/>
            <a:ext cx="1811936" cy="1728192"/>
          </a:xfrm>
          <a:prstGeom prst="rect">
            <a:avLst/>
          </a:prstGeom>
          <a:noFill/>
          <a:effectLst>
            <a:glow rad="127000">
              <a:schemeClr val="bg1"/>
            </a:glow>
            <a:outerShdw blurRad="50800" dist="50800" dir="5400000" algn="ctr" rotWithShape="0">
              <a:schemeClr val="bg1"/>
            </a:outerShdw>
          </a:effectLst>
        </p:spPr>
      </p:pic>
      <p:sp>
        <p:nvSpPr>
          <p:cNvPr id="3" name="Obdélník 2"/>
          <p:cNvSpPr/>
          <p:nvPr/>
        </p:nvSpPr>
        <p:spPr>
          <a:xfrm>
            <a:off x="4309192" y="116632"/>
            <a:ext cx="4824536" cy="280076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cs-CZ" sz="1600" kern="0" dirty="0"/>
              <a:t>Název školy: </a:t>
            </a:r>
            <a:r>
              <a:rPr lang="cs-CZ" sz="1600" b="1" kern="0" dirty="0"/>
              <a:t>ZŠ Štětí, Ostrovní 300</a:t>
            </a:r>
            <a:r>
              <a:rPr lang="cs-CZ" sz="1600" kern="0" dirty="0"/>
              <a:t/>
            </a:r>
            <a:br>
              <a:rPr lang="cs-CZ" sz="1600" kern="0" dirty="0"/>
            </a:br>
            <a:r>
              <a:rPr lang="cs-CZ" sz="1600" kern="0" dirty="0"/>
              <a:t>Autor: </a:t>
            </a:r>
            <a:r>
              <a:rPr lang="cs-CZ" sz="1600" b="1" kern="0" dirty="0"/>
              <a:t>Sandra </a:t>
            </a:r>
            <a:r>
              <a:rPr lang="cs-CZ" sz="1600" b="1" kern="0" dirty="0" smtClean="0"/>
              <a:t>Jaklová</a:t>
            </a:r>
            <a:endParaRPr lang="cs-CZ" sz="1600" kern="0" dirty="0"/>
          </a:p>
          <a:p>
            <a:pPr lvl="0">
              <a:defRPr/>
            </a:pPr>
            <a:r>
              <a:rPr lang="cs-CZ" sz="1600" kern="0" dirty="0"/>
              <a:t>Název materiálu: </a:t>
            </a:r>
            <a:br>
              <a:rPr lang="cs-CZ" sz="1600" kern="0" dirty="0"/>
            </a:br>
            <a:r>
              <a:rPr lang="cs-CZ" sz="1600" b="1" kern="0" dirty="0" smtClean="0"/>
              <a:t>VY_32_INOVACE_D.8.A.11_napoleonuv_pad</a:t>
            </a:r>
            <a:endParaRPr lang="cs-CZ" sz="1600" b="1" kern="0" dirty="0">
              <a:solidFill>
                <a:srgbClr val="FF0000"/>
              </a:solidFill>
            </a:endParaRPr>
          </a:p>
          <a:p>
            <a:pPr lvl="0">
              <a:defRPr/>
            </a:pPr>
            <a:r>
              <a:rPr lang="cs-CZ" sz="1600" kern="0" dirty="0"/>
              <a:t>Datum: </a:t>
            </a:r>
            <a:r>
              <a:rPr lang="cs-CZ" sz="1600" kern="0" dirty="0" smtClean="0"/>
              <a:t>21.11.2012</a:t>
            </a:r>
            <a:endParaRPr lang="cs-CZ" sz="1600" kern="0" dirty="0"/>
          </a:p>
          <a:p>
            <a:pPr lvl="0">
              <a:defRPr/>
            </a:pPr>
            <a:r>
              <a:rPr lang="cs-CZ" sz="1600" kern="0" dirty="0"/>
              <a:t>Ročník: </a:t>
            </a:r>
            <a:r>
              <a:rPr lang="cs-CZ" sz="1600" kern="0" dirty="0" smtClean="0"/>
              <a:t>osmý</a:t>
            </a:r>
            <a:endParaRPr lang="cs-CZ" sz="1600" kern="0" dirty="0"/>
          </a:p>
          <a:p>
            <a:pPr lvl="0">
              <a:defRPr/>
            </a:pPr>
            <a:r>
              <a:rPr lang="cs-CZ" sz="1600" kern="0" dirty="0"/>
              <a:t>Vzdělávací oblast: Člověk a společnost</a:t>
            </a:r>
          </a:p>
          <a:p>
            <a:pPr lvl="0">
              <a:defRPr/>
            </a:pPr>
            <a:r>
              <a:rPr lang="cs-CZ" sz="1600" kern="0" dirty="0"/>
              <a:t>Vzdělávací obor: Dějepis</a:t>
            </a:r>
            <a:br>
              <a:rPr lang="cs-CZ" sz="1600" kern="0" dirty="0"/>
            </a:br>
            <a:r>
              <a:rPr lang="cs-CZ" sz="1600" kern="0" dirty="0"/>
              <a:t>Název: </a:t>
            </a:r>
            <a:r>
              <a:rPr lang="cs-CZ" sz="1600" kern="0" dirty="0" smtClean="0"/>
              <a:t>Napoleonův pád</a:t>
            </a:r>
            <a:r>
              <a:rPr lang="cs-CZ" sz="1600" kern="0" dirty="0"/>
              <a:t/>
            </a:r>
            <a:br>
              <a:rPr lang="cs-CZ" sz="1600" kern="0" dirty="0"/>
            </a:br>
            <a:r>
              <a:rPr lang="cs-CZ" sz="1600" kern="0" dirty="0"/>
              <a:t>Číslo operačního programu: </a:t>
            </a:r>
            <a:r>
              <a:rPr lang="cs-CZ" sz="1600" b="1" kern="0" dirty="0"/>
              <a:t>CZ.1.07/1.4.00/21.1693</a:t>
            </a:r>
          </a:p>
          <a:p>
            <a:pPr lvl="0">
              <a:defRPr/>
            </a:pPr>
            <a:r>
              <a:rPr lang="cs-CZ" sz="1600" kern="0" dirty="0"/>
              <a:t>Název projektu: </a:t>
            </a:r>
            <a:r>
              <a:rPr lang="cs-CZ" sz="1600" b="1" kern="0" dirty="0"/>
              <a:t>PRIMA ŠKOLA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99087" y="3492297"/>
            <a:ext cx="8136904" cy="58477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NAPOLEONŮV PÁD</a:t>
            </a:r>
            <a:endParaRPr lang="cs-CZ" sz="3200" b="1" dirty="0"/>
          </a:p>
        </p:txBody>
      </p:sp>
      <p:sp>
        <p:nvSpPr>
          <p:cNvPr id="5" name="Obdélník 4"/>
          <p:cNvSpPr/>
          <p:nvPr/>
        </p:nvSpPr>
        <p:spPr>
          <a:xfrm>
            <a:off x="1645176" y="4365104"/>
            <a:ext cx="5873148" cy="92333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dirty="0" smtClean="0"/>
              <a:t>Anotace: Prezentace je určena žákům osmého ročníku </a:t>
            </a:r>
          </a:p>
          <a:p>
            <a:r>
              <a:rPr lang="cs-CZ" dirty="0" smtClean="0"/>
              <a:t>a slouží k opakování událostí z posledních let vlády Napoleona.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6" name="Obrázek 2" descr="OPVK_hor_zakladni_logolink_RGB_cz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30563" y="5955299"/>
            <a:ext cx="3938023" cy="81207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46516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139952" y="0"/>
            <a:ext cx="500404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Doplň text, aby odpovídal pravdě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543178"/>
            <a:ext cx="8712968" cy="286232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Napoleon vyhlásil kontinentální  (b)___________________, aby zničil ekonomicky (V)_________________ . To však nerespektoval (r) __________________Alexandr I. , proto se Napoleon rozhodl uspořádat  (v)_____________________________ , která začala roku ________. (R) _______________ vojsko ustupovalo. První bitva se odehrála </a:t>
            </a:r>
          </a:p>
          <a:p>
            <a:r>
              <a:rPr lang="cs-CZ" dirty="0" smtClean="0"/>
              <a:t>u </a:t>
            </a:r>
            <a:r>
              <a:rPr lang="cs-CZ" dirty="0" err="1" smtClean="0"/>
              <a:t>Borodina</a:t>
            </a:r>
            <a:r>
              <a:rPr lang="cs-CZ" dirty="0" smtClean="0"/>
              <a:t>. Pak se (r)__________ vojska opět stáhla. Když dorazil Napoleon do (M) ____________, zjistil, že je vypálená a bez zásob. Napoleon chtěl přezimovat jinde, ale to mu nepřátelská vojska nedovolila. Francouzská vojska byla nucena (u)___________________ v kruté zimě stejnou cestou, jakou přišla.  Vojáci byli </a:t>
            </a:r>
          </a:p>
          <a:p>
            <a:r>
              <a:rPr lang="cs-CZ" dirty="0" smtClean="0"/>
              <a:t>bez (z)_____________. Umírali hlady a mrzli. Po tažení do (R) _____________ zbyla </a:t>
            </a:r>
          </a:p>
          <a:p>
            <a:r>
              <a:rPr lang="cs-CZ" dirty="0" smtClean="0"/>
              <a:t>z francouzské armády jen asi desetina mužů.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6165304"/>
            <a:ext cx="369066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Blokáda; Velkou Británii; ruský car; vojenskou výpravu; </a:t>
            </a:r>
          </a:p>
          <a:p>
            <a:r>
              <a:rPr lang="cs-CZ" sz="1200" dirty="0" smtClean="0"/>
              <a:t>1812; ruské; ruská; Moskvy; ustupovat; zásob; Ruska</a:t>
            </a:r>
            <a:endParaRPr lang="cs-CZ" sz="1200" dirty="0"/>
          </a:p>
        </p:txBody>
      </p:sp>
      <p:pic>
        <p:nvPicPr>
          <p:cNvPr id="6146" name="Picture 2" descr="Soubor:Napoleons retreat from moscow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1490" y="3513077"/>
            <a:ext cx="4700972" cy="3344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27413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742828" y="5797"/>
            <a:ext cx="439248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Mapa Evropy za napoleonských válek</a:t>
            </a:r>
            <a:endParaRPr lang="cs-CZ" dirty="0"/>
          </a:p>
        </p:txBody>
      </p:sp>
      <p:pic>
        <p:nvPicPr>
          <p:cNvPr id="4098" name="Picture 2" descr="File:Europa w czasach Napoleona (Ultima Thule)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80864"/>
            <a:ext cx="8064043" cy="621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72510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70783"/>
            <a:ext cx="3240360" cy="313932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V rámci Napoleonova tažení </a:t>
            </a:r>
          </a:p>
          <a:p>
            <a:r>
              <a:rPr lang="cs-CZ" dirty="0" smtClean="0"/>
              <a:t>do Egypta byla objevena památka, na které byl zaznamenán text v egyptském a řeckém písmu. Vědec Jean-Francois </a:t>
            </a:r>
            <a:r>
              <a:rPr lang="cs-CZ" dirty="0" err="1" smtClean="0"/>
              <a:t>Champoliion</a:t>
            </a:r>
            <a:r>
              <a:rPr lang="cs-CZ" dirty="0" smtClean="0"/>
              <a:t>  díky ní rozluštil egyptské hieroglyfy. </a:t>
            </a:r>
          </a:p>
          <a:p>
            <a:endParaRPr lang="cs-CZ" dirty="0" smtClean="0"/>
          </a:p>
          <a:p>
            <a:r>
              <a:rPr lang="cs-CZ" dirty="0" smtClean="0"/>
              <a:t>Jak se nazývá tato památka?</a:t>
            </a:r>
          </a:p>
          <a:p>
            <a:endParaRPr lang="cs-CZ" dirty="0"/>
          </a:p>
          <a:p>
            <a:r>
              <a:rPr lang="cs-CZ" dirty="0" smtClean="0"/>
              <a:t>__________________________</a:t>
            </a:r>
          </a:p>
        </p:txBody>
      </p:sp>
      <p:pic>
        <p:nvPicPr>
          <p:cNvPr id="5122" name="Picture 2" descr="File:Rosetta Stone BW.jpe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692696"/>
            <a:ext cx="44577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575335" y="6407696"/>
            <a:ext cx="1773242" cy="369332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r>
              <a:rPr lang="cs-CZ" dirty="0" smtClean="0"/>
              <a:t>Rosettská </a:t>
            </a:r>
            <a:r>
              <a:rPr lang="cs-CZ" dirty="0"/>
              <a:t>deska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779912" y="0"/>
            <a:ext cx="536408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Urči památku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8820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967620" y="0"/>
            <a:ext cx="316835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Spoj rok a bitvu, urči vítěze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79512" y="3573016"/>
            <a:ext cx="1440160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__________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979588" y="3573016"/>
            <a:ext cx="1440160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__________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635896" y="3573016"/>
            <a:ext cx="1440160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__________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357727" y="3573016"/>
            <a:ext cx="1440160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__________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7164288" y="3573016"/>
            <a:ext cx="1440160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__________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964664" y="5303850"/>
            <a:ext cx="1440160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Bitva u </a:t>
            </a:r>
            <a:r>
              <a:rPr lang="cs-CZ" dirty="0" err="1" smtClean="0"/>
              <a:t>Trafalgaru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3709864" y="5298473"/>
            <a:ext cx="1440160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Bitva u </a:t>
            </a:r>
            <a:r>
              <a:rPr lang="cs-CZ" dirty="0" err="1" smtClean="0"/>
              <a:t>Borodina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5431849" y="5283959"/>
            <a:ext cx="1440160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Bitva u Slavkova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164288" y="5236426"/>
            <a:ext cx="1440160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Bitva u Lipska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168648" y="5346006"/>
            <a:ext cx="1440160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Bitva u Waterloo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95536" y="6385247"/>
            <a:ext cx="8333005" cy="461665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10/1805- b. u </a:t>
            </a:r>
            <a:r>
              <a:rPr lang="cs-CZ" sz="1200" dirty="0" err="1" smtClean="0"/>
              <a:t>Trafalgar</a:t>
            </a:r>
            <a:r>
              <a:rPr lang="cs-CZ" sz="1200" dirty="0" smtClean="0"/>
              <a:t>, vítězem VB; 12/1805 – b. u Slavkova, vítězem Napoleon; 1812-b. u </a:t>
            </a:r>
            <a:r>
              <a:rPr lang="cs-CZ" sz="1200" dirty="0" err="1" smtClean="0"/>
              <a:t>Borodina</a:t>
            </a:r>
            <a:r>
              <a:rPr lang="cs-CZ" sz="1200" dirty="0" smtClean="0"/>
              <a:t>, nerozhodně; 1813- b- u Lipska, vítězem Rusko, Prusko, Rakousko; 1815- b. u Waterloo, Napoleon definitivně poražen, vítězem VB a Prusko</a:t>
            </a:r>
            <a:endParaRPr lang="cs-CZ" sz="1200" dirty="0"/>
          </a:p>
        </p:txBody>
      </p:sp>
      <p:graphicFrame>
        <p:nvGraphicFramePr>
          <p:cNvPr id="16" name="Diagram 15"/>
          <p:cNvGraphicFramePr/>
          <p:nvPr>
            <p:extLst>
              <p:ext uri="{D42A27DB-BD31-4B8C-83A1-F6EECF244321}">
                <p14:modId xmlns:p14="http://schemas.microsoft.com/office/powerpoint/2010/main" val="2092008539"/>
              </p:ext>
            </p:extLst>
          </p:nvPr>
        </p:nvGraphicFramePr>
        <p:xfrm>
          <a:off x="107504" y="764704"/>
          <a:ext cx="8928992" cy="46085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075" name="Picture 3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5118" y="476672"/>
            <a:ext cx="5707466" cy="2104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7" name="Přímá spojnice 16"/>
          <p:cNvCxnSpPr/>
          <p:nvPr/>
        </p:nvCxnSpPr>
        <p:spPr>
          <a:xfrm flipV="1">
            <a:off x="1043608" y="4437112"/>
            <a:ext cx="6336704" cy="90889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H="1" flipV="1">
            <a:off x="1187624" y="4437112"/>
            <a:ext cx="1872208" cy="90889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H="1" flipV="1">
            <a:off x="3059832" y="4437112"/>
            <a:ext cx="2664296" cy="84684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H="1" flipV="1">
            <a:off x="4288851" y="4437112"/>
            <a:ext cx="67125" cy="90889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6151929" y="4437112"/>
            <a:ext cx="1399867" cy="7993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43378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463480" y="0"/>
            <a:ext cx="468052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Přiřaď osobnosti k jejich oboru a národnosti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1903890" y="470776"/>
            <a:ext cx="1800547" cy="1210458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Nelson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-5844" y="571950"/>
            <a:ext cx="1920444" cy="1008110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Kutuzov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5503467" y="498460"/>
            <a:ext cx="1777124" cy="1149410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Goya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3704437" y="498460"/>
            <a:ext cx="1800547" cy="1098189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Suvorov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7280591" y="493352"/>
            <a:ext cx="1777124" cy="1195878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Orlík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19898" y="2438182"/>
            <a:ext cx="1695655" cy="1422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Napoleonův </a:t>
            </a:r>
          </a:p>
          <a:p>
            <a:pPr algn="ctr"/>
            <a:r>
              <a:rPr lang="cs-CZ" dirty="0" smtClean="0"/>
              <a:t>syn </a:t>
            </a:r>
          </a:p>
          <a:p>
            <a:pPr algn="ctr"/>
            <a:r>
              <a:rPr lang="cs-CZ" dirty="0" smtClean="0"/>
              <a:t>z druhého manželství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066671" y="2452932"/>
            <a:ext cx="1694333" cy="16963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Ruský maršál, který bojoval </a:t>
            </a:r>
          </a:p>
          <a:p>
            <a:pPr algn="ctr"/>
            <a:r>
              <a:rPr lang="cs-CZ" dirty="0" smtClean="0"/>
              <a:t>s Napoleonem </a:t>
            </a:r>
          </a:p>
          <a:p>
            <a:pPr algn="ctr"/>
            <a:r>
              <a:rPr lang="cs-CZ" dirty="0" smtClean="0"/>
              <a:t>u </a:t>
            </a:r>
            <a:r>
              <a:rPr lang="cs-CZ" dirty="0" err="1" smtClean="0"/>
              <a:t>Borodina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3923928" y="2438182"/>
            <a:ext cx="1672647" cy="150922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Ruský vojevůdce, který bojoval </a:t>
            </a:r>
          </a:p>
          <a:p>
            <a:pPr algn="ctr"/>
            <a:r>
              <a:rPr lang="cs-CZ" dirty="0" smtClean="0"/>
              <a:t>s Napoleonem </a:t>
            </a:r>
          </a:p>
          <a:p>
            <a:pPr algn="ctr"/>
            <a:r>
              <a:rPr lang="cs-CZ" dirty="0" smtClean="0"/>
              <a:t>v Itálii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5743888" y="2437964"/>
            <a:ext cx="1536703" cy="11938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Španělský malíř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7495972" y="2437964"/>
            <a:ext cx="1521850" cy="223540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Anglický admirál, který porazil Napoleonovo loďstvo </a:t>
            </a:r>
          </a:p>
          <a:p>
            <a:pPr algn="ctr"/>
            <a:r>
              <a:rPr lang="cs-CZ" dirty="0" smtClean="0"/>
              <a:t>u  mysu </a:t>
            </a:r>
            <a:r>
              <a:rPr lang="cs-CZ" dirty="0" err="1" smtClean="0"/>
              <a:t>Trafalgar</a:t>
            </a:r>
            <a:endParaRPr lang="cs-CZ" dirty="0"/>
          </a:p>
        </p:txBody>
      </p:sp>
      <p:pic>
        <p:nvPicPr>
          <p:cNvPr id="1026" name="Picture 2" descr="Soubor:Mort nelson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6497" y="4509120"/>
            <a:ext cx="3460156" cy="2292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Vereshagin.Napoleon near Borodino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362" y="4509121"/>
            <a:ext cx="3586075" cy="2348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5" name="Přímá spojnice 14"/>
          <p:cNvCxnSpPr/>
          <p:nvPr/>
        </p:nvCxnSpPr>
        <p:spPr>
          <a:xfrm>
            <a:off x="1403648" y="1580060"/>
            <a:ext cx="1152128" cy="8579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>
            <a:off x="1187624" y="1596649"/>
            <a:ext cx="6480720" cy="84131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4463480" y="1596649"/>
            <a:ext cx="0" cy="84131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6228184" y="1596649"/>
            <a:ext cx="0" cy="84131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3131840" y="1596649"/>
            <a:ext cx="4752528" cy="84131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84724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707904" y="0"/>
            <a:ext cx="543609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ctr">
            <a:spAutoFit/>
          </a:bodyPr>
          <a:lstStyle/>
          <a:p>
            <a:pPr algn="ctr"/>
            <a:r>
              <a:rPr lang="cs-CZ" dirty="0" smtClean="0"/>
              <a:t>Urči, o jakou významnou osobnost jde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75855" y="563782"/>
            <a:ext cx="2592290" cy="175432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Tento panovník byl posledním císařem Svaté říše římské, ale také prvním císařem rakouským. _________________ </a:t>
            </a:r>
            <a:endParaRPr lang="cs-CZ" dirty="0"/>
          </a:p>
        </p:txBody>
      </p:sp>
      <p:pic>
        <p:nvPicPr>
          <p:cNvPr id="1026" name="Picture 2" descr="Soubor:Francesco I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4375" y="548680"/>
            <a:ext cx="2958480" cy="4186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631527" y="4735208"/>
            <a:ext cx="1584176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František II./ I.</a:t>
            </a:r>
            <a:endParaRPr lang="cs-CZ" dirty="0"/>
          </a:p>
        </p:txBody>
      </p:sp>
      <p:pic>
        <p:nvPicPr>
          <p:cNvPr id="1028" name="Picture 4" descr="Soubor:Aldawe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323610"/>
            <a:ext cx="2808312" cy="4082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131840" y="3789040"/>
            <a:ext cx="2376264" cy="14773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2. Tento ruským carem bojoval proti Napoleonovi u Lipska v roce 1813.</a:t>
            </a:r>
          </a:p>
          <a:p>
            <a:r>
              <a:rPr lang="cs-CZ" dirty="0" smtClean="0"/>
              <a:t>__________________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755576" y="6406570"/>
            <a:ext cx="1368152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Alexandr 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7626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47456" y="0"/>
            <a:ext cx="4896544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Rozlušti přesmyčky a přiřaď vysvětlení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1917513" y="3861048"/>
            <a:ext cx="2198702" cy="1606949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HVELTÉSÁK</a:t>
            </a:r>
          </a:p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BLIREUPAK</a:t>
            </a:r>
          </a:p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____________________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3707904" y="2852936"/>
            <a:ext cx="2088232" cy="1558815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dirty="0" smtClean="0">
              <a:solidFill>
                <a:schemeClr val="bg1"/>
              </a:solidFill>
            </a:endParaRPr>
          </a:p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TÁVSA</a:t>
            </a:r>
          </a:p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LENEHA</a:t>
            </a:r>
          </a:p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____________________</a:t>
            </a:r>
          </a:p>
          <a:p>
            <a:pPr algn="ctr"/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5218646" y="1742336"/>
            <a:ext cx="2161666" cy="1542648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VSBAATÁK</a:t>
            </a:r>
          </a:p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BLIREUPAK</a:t>
            </a:r>
          </a:p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___________________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395536" y="5301208"/>
            <a:ext cx="2088232" cy="1368152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BAEL</a:t>
            </a:r>
          </a:p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__________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6695728" y="476672"/>
            <a:ext cx="2196752" cy="1573324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SLOEPK SÝKRNÝ</a:t>
            </a:r>
          </a:p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____________________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123448" y="1199021"/>
            <a:ext cx="1640760" cy="80727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Š</a:t>
            </a:r>
            <a:r>
              <a:rPr lang="cs-CZ" dirty="0" smtClean="0"/>
              <a:t>VÝCARSKO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948848" y="1881682"/>
            <a:ext cx="1536703" cy="72651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NIZOZEMÍ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4450294" y="443822"/>
            <a:ext cx="1536703" cy="94677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Ostrov, kde Napoleon dožil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-20170" y="3895661"/>
            <a:ext cx="1536703" cy="103217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Ostrov, kam byl poslán Napoleon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954317" y="2608192"/>
            <a:ext cx="1536703" cy="12241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Území Svaté říše římské, které dobyl Napoleon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347864" y="6378015"/>
            <a:ext cx="5709739" cy="461665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sz="1200" dirty="0" err="1" smtClean="0"/>
              <a:t>Elba</a:t>
            </a:r>
            <a:r>
              <a:rPr lang="cs-CZ" sz="1200" dirty="0" smtClean="0"/>
              <a:t>- ostrov; Helvétská republika- Švýcarsko; Svatá Helena- ostrov; </a:t>
            </a:r>
            <a:r>
              <a:rPr lang="cs-CZ" sz="1200" dirty="0" err="1" smtClean="0"/>
              <a:t>Batavská</a:t>
            </a:r>
            <a:r>
              <a:rPr lang="cs-CZ" sz="1200" dirty="0" smtClean="0"/>
              <a:t> republika – Nizozemí; Rýnský spolek- území Svaté říše římské dobyté Napoleonem</a:t>
            </a:r>
            <a:endParaRPr lang="cs-CZ" sz="1200" dirty="0"/>
          </a:p>
        </p:txBody>
      </p:sp>
      <p:cxnSp>
        <p:nvCxnSpPr>
          <p:cNvPr id="21" name="Přímá spojnice 20"/>
          <p:cNvCxnSpPr>
            <a:endCxn id="8" idx="0"/>
          </p:cNvCxnSpPr>
          <p:nvPr/>
        </p:nvCxnSpPr>
        <p:spPr>
          <a:xfrm>
            <a:off x="1439652" y="4927840"/>
            <a:ext cx="0" cy="3733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2483768" y="1390595"/>
            <a:ext cx="4320480" cy="167836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H="1">
            <a:off x="3347864" y="2006300"/>
            <a:ext cx="899592" cy="18260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>
            <a:stCxn id="12" idx="2"/>
            <a:endCxn id="6" idx="0"/>
          </p:cNvCxnSpPr>
          <p:nvPr/>
        </p:nvCxnSpPr>
        <p:spPr>
          <a:xfrm flipH="1">
            <a:off x="4752020" y="1390595"/>
            <a:ext cx="466626" cy="146234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>
            <a:endCxn id="7" idx="2"/>
          </p:cNvCxnSpPr>
          <p:nvPr/>
        </p:nvCxnSpPr>
        <p:spPr>
          <a:xfrm flipV="1">
            <a:off x="3016864" y="2513660"/>
            <a:ext cx="2201782" cy="945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Soubor:Map-Rheinbund-1812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170" y="-13630"/>
            <a:ext cx="2535689" cy="1755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oubor:Beaume - Napoléon Ier quittant l'île d'Elbe - 1836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4681" y="4213414"/>
            <a:ext cx="3512921" cy="2077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1897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815408" y="0"/>
            <a:ext cx="5328592" cy="908720"/>
          </a:xfrm>
          <a:prstGeom prst="rect">
            <a:avLst/>
          </a:prstGeom>
          <a:solidFill>
            <a:schemeClr val="bg1"/>
          </a:solidFill>
        </p:spPr>
        <p:txBody>
          <a:bodyPr anchor="ctr"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dirty="0" smtClean="0"/>
              <a:t>POUŽITÉ ZDROJE</a:t>
            </a: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683568" y="1052736"/>
            <a:ext cx="7848872" cy="535531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dirty="0" smtClean="0"/>
              <a:t>Uvedené zdroje [ on-line] 24.7.2012 [cit. 2012-11-19]. Dostupné pod licencí </a:t>
            </a:r>
            <a:r>
              <a:rPr lang="cs-CZ" dirty="0" err="1" smtClean="0"/>
              <a:t>Wikimedia</a:t>
            </a:r>
            <a:r>
              <a:rPr lang="cs-CZ" dirty="0" smtClean="0"/>
              <a:t>  </a:t>
            </a:r>
            <a:r>
              <a:rPr lang="cs-CZ" dirty="0" err="1" smtClean="0"/>
              <a:t>Commons</a:t>
            </a:r>
            <a:r>
              <a:rPr lang="cs-CZ" dirty="0" smtClean="0"/>
              <a:t> na www: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cs.wikipedia.org/wiki/Soubor:Napoleons_retreat_from_moscow.jpg </a:t>
            </a:r>
            <a:r>
              <a:rPr lang="cs-CZ" dirty="0"/>
              <a:t>(snímek </a:t>
            </a:r>
            <a:r>
              <a:rPr lang="cs-CZ" dirty="0" smtClean="0"/>
              <a:t>2)</a:t>
            </a:r>
            <a:endParaRPr lang="cs-CZ" dirty="0">
              <a:hlinkClick r:id="rId2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://commons.wikimedia.org/wiki/File:Europa_w_czasach_Napoleona_(Ultima_Thule).</a:t>
            </a:r>
            <a:r>
              <a:rPr lang="cs-CZ" dirty="0" smtClean="0">
                <a:hlinkClick r:id="rId2"/>
              </a:rPr>
              <a:t>png?uselang=cs</a:t>
            </a:r>
            <a:r>
              <a:rPr lang="cs-CZ" dirty="0" smtClean="0"/>
              <a:t> (snímek 3)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commons.wikimedia.org/wiki/File:Rosetta_Stone_BW.jpeg?uselang=cs</a:t>
            </a:r>
            <a:r>
              <a:rPr lang="cs-CZ" dirty="0" smtClean="0"/>
              <a:t> (snímek 4)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>
                <a:hlinkClick r:id="rId4"/>
              </a:rPr>
              <a:t>http://cs.wikipedia.org/wiki/Soubor:Andrieux_-_La_bataille_de_Waterloo.jpg</a:t>
            </a:r>
            <a:r>
              <a:rPr lang="cs-CZ" dirty="0"/>
              <a:t> (snímek 4)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hlinkClick r:id="rId5"/>
              </a:rPr>
              <a:t>http</a:t>
            </a:r>
            <a:r>
              <a:rPr lang="cs-CZ" dirty="0">
                <a:hlinkClick r:id="rId5"/>
              </a:rPr>
              <a:t>://cs.wikipedia.org/wiki/Soubor:Vereshagin.Napoleon_near_Borodino.jpg</a:t>
            </a:r>
            <a:r>
              <a:rPr lang="cs-CZ" dirty="0"/>
              <a:t> (snímek 5)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>
                <a:hlinkClick r:id="rId6"/>
              </a:rPr>
              <a:t>http://cs.wikipedia.org/wiki/Soubor:Mort_nelson.jpg</a:t>
            </a:r>
            <a:r>
              <a:rPr lang="cs-CZ" dirty="0"/>
              <a:t> (snímek 6)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hlinkClick r:id="rId7"/>
              </a:rPr>
              <a:t>http://cs.wikipedia.org/wiki/Soubor:Francesco_I.jpg</a:t>
            </a:r>
            <a:r>
              <a:rPr lang="cs-CZ" dirty="0" smtClean="0"/>
              <a:t> (snímek 7)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hlinkClick r:id="rId8"/>
              </a:rPr>
              <a:t>http://cs.wikipedia.org/wiki/Soubor:Aldawe.jpg</a:t>
            </a:r>
            <a:r>
              <a:rPr lang="cs-CZ" dirty="0" smtClean="0"/>
              <a:t>  (snímek 7)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hlinkClick r:id="rId9"/>
              </a:rPr>
              <a:t>http</a:t>
            </a:r>
            <a:r>
              <a:rPr lang="cs-CZ" dirty="0">
                <a:hlinkClick r:id="rId9"/>
              </a:rPr>
              <a:t>://</a:t>
            </a:r>
            <a:r>
              <a:rPr lang="cs-CZ" dirty="0" smtClean="0">
                <a:hlinkClick r:id="rId9"/>
              </a:rPr>
              <a:t>cs.wikipedia.org/wiki/Soubor:Map-Rheinbund-1812.png</a:t>
            </a:r>
            <a:r>
              <a:rPr lang="cs-CZ" dirty="0" smtClean="0"/>
              <a:t> (snímek 8)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>
                <a:hlinkClick r:id="rId10"/>
              </a:rPr>
              <a:t>http://cs.wikipedia.org/wiki/Soubor:Beaume_-_Napol%C3%A9on_Ier_quittant_l%27%C3%AEle_d%27Elbe_-_</a:t>
            </a:r>
            <a:r>
              <a:rPr lang="cs-CZ" dirty="0" smtClean="0">
                <a:hlinkClick r:id="rId10"/>
              </a:rPr>
              <a:t>1836.jpg</a:t>
            </a:r>
            <a:r>
              <a:rPr lang="cs-CZ" dirty="0" smtClean="0"/>
              <a:t> (snímek 8)</a:t>
            </a:r>
          </a:p>
        </p:txBody>
      </p:sp>
    </p:spTree>
    <p:extLst>
      <p:ext uri="{BB962C8B-B14F-4D97-AF65-F5344CB8AC3E}">
        <p14:creationId xmlns:p14="http://schemas.microsoft.com/office/powerpoint/2010/main" val="1667500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35571" y="0"/>
            <a:ext cx="6078163" cy="936104"/>
          </a:xfrm>
          <a:prstGeom prst="rect">
            <a:avLst/>
          </a:prstGeom>
          <a:solidFill>
            <a:schemeClr val="bg1"/>
          </a:solidFill>
        </p:spPr>
        <p:txBody>
          <a:bodyPr anchor="ctr"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dirty="0" smtClean="0"/>
              <a:t>SHRNUTÍ</a:t>
            </a: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467544" y="1556792"/>
            <a:ext cx="8280919" cy="415498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sz="1200" b="1" dirty="0" smtClean="0"/>
              <a:t>Anotace</a:t>
            </a:r>
            <a:r>
              <a:rPr lang="cs-CZ" sz="1200" b="1" dirty="0"/>
              <a:t>		</a:t>
            </a:r>
            <a:r>
              <a:rPr lang="cs-CZ" sz="1200" dirty="0"/>
              <a:t>Prezentace je určena žákům osmého ročníku </a:t>
            </a:r>
            <a:r>
              <a:rPr lang="cs-CZ" sz="1200" dirty="0" smtClean="0"/>
              <a:t>a </a:t>
            </a:r>
            <a:r>
              <a:rPr lang="cs-CZ" sz="1200" dirty="0"/>
              <a:t>slouží k opakování událostí z posledních let </a:t>
            </a:r>
            <a:r>
              <a:rPr lang="cs-CZ" sz="1200" dirty="0" smtClean="0"/>
              <a:t>vlády		 </a:t>
            </a:r>
            <a:r>
              <a:rPr lang="cs-CZ" sz="1200" dirty="0"/>
              <a:t>Napoleona.</a:t>
            </a:r>
            <a:endParaRPr lang="cs-CZ" sz="1200" dirty="0">
              <a:solidFill>
                <a:srgbClr val="FF0000"/>
              </a:solidFill>
            </a:endParaRPr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Autor		</a:t>
            </a:r>
            <a:r>
              <a:rPr lang="cs-CZ" sz="1200" dirty="0" smtClean="0"/>
              <a:t>Mgr</a:t>
            </a:r>
            <a:r>
              <a:rPr lang="cs-CZ" sz="1200" dirty="0"/>
              <a:t>. Sandra </a:t>
            </a:r>
            <a:r>
              <a:rPr lang="cs-CZ" sz="1200" dirty="0" smtClean="0"/>
              <a:t>Jaklová</a:t>
            </a:r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Jazyk		č</a:t>
            </a:r>
            <a:r>
              <a:rPr lang="cs-CZ" sz="1200" dirty="0" smtClean="0"/>
              <a:t>eština</a:t>
            </a:r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Očekávaný výstup	</a:t>
            </a:r>
            <a:r>
              <a:rPr lang="cs-CZ" sz="1200" dirty="0" smtClean="0"/>
              <a:t>Žáci vyjmenuje vojenské úspěchy a neúspěchy  Napoleona I., popíše jeho pád a konec</a:t>
            </a:r>
          </a:p>
          <a:p>
            <a:pPr indent="-342900">
              <a:defRPr/>
            </a:pPr>
            <a:r>
              <a:rPr lang="cs-CZ" sz="1200" dirty="0"/>
              <a:t>		</a:t>
            </a:r>
          </a:p>
          <a:p>
            <a:pPr indent="-342900">
              <a:defRPr/>
            </a:pPr>
            <a:r>
              <a:rPr lang="cs-CZ" sz="1200" b="1" dirty="0"/>
              <a:t>Klíčová slova	</a:t>
            </a:r>
            <a:r>
              <a:rPr lang="cs-CZ" sz="1200" b="1" dirty="0" smtClean="0"/>
              <a:t>	</a:t>
            </a:r>
            <a:r>
              <a:rPr lang="cs-CZ" sz="1200" dirty="0" smtClean="0"/>
              <a:t>Napoleon Bonaparte, Francie, počátek 19. století, napoleonské války</a:t>
            </a:r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Druh učebního materiálu	</a:t>
            </a:r>
            <a:r>
              <a:rPr lang="cs-CZ" sz="1200" dirty="0" smtClean="0"/>
              <a:t>prezentace</a:t>
            </a:r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Druh interaktivity	</a:t>
            </a:r>
            <a:r>
              <a:rPr lang="cs-CZ" sz="1200" dirty="0" smtClean="0"/>
              <a:t>aktivita</a:t>
            </a:r>
          </a:p>
          <a:p>
            <a:pPr indent="-342900">
              <a:defRPr/>
            </a:pPr>
            <a:endParaRPr lang="cs-CZ" sz="1200" dirty="0" smtClean="0"/>
          </a:p>
          <a:p>
            <a:pPr indent="-342900">
              <a:defRPr/>
            </a:pPr>
            <a:r>
              <a:rPr lang="cs-CZ" sz="1200" b="1" dirty="0" smtClean="0"/>
              <a:t>Cílová skupina	</a:t>
            </a:r>
            <a:r>
              <a:rPr lang="cs-CZ" sz="1200" dirty="0" smtClean="0"/>
              <a:t>žák</a:t>
            </a:r>
          </a:p>
          <a:p>
            <a:pPr indent="-342900">
              <a:defRPr/>
            </a:pPr>
            <a:endParaRPr lang="cs-CZ" sz="1200" dirty="0" smtClean="0"/>
          </a:p>
          <a:p>
            <a:pPr indent="-342900">
              <a:defRPr/>
            </a:pPr>
            <a:r>
              <a:rPr lang="cs-CZ" sz="1200" b="1" dirty="0" smtClean="0"/>
              <a:t>Stupeň </a:t>
            </a:r>
            <a:r>
              <a:rPr lang="cs-CZ" sz="1200" b="1" dirty="0"/>
              <a:t>a typ vzdělávání	</a:t>
            </a:r>
            <a:r>
              <a:rPr lang="cs-CZ" sz="1200" dirty="0" smtClean="0"/>
              <a:t>základní </a:t>
            </a:r>
            <a:r>
              <a:rPr lang="cs-CZ" sz="1200" dirty="0"/>
              <a:t>vzdělávání – druhý </a:t>
            </a:r>
            <a:r>
              <a:rPr lang="cs-CZ" sz="1200" dirty="0" smtClean="0"/>
              <a:t>stupeň</a:t>
            </a:r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Typická věková skupina	</a:t>
            </a:r>
            <a:r>
              <a:rPr lang="cs-CZ" sz="1200" dirty="0" smtClean="0"/>
              <a:t>13 </a:t>
            </a:r>
            <a:r>
              <a:rPr lang="cs-CZ" sz="1200" dirty="0"/>
              <a:t>– </a:t>
            </a:r>
            <a:r>
              <a:rPr lang="cs-CZ" sz="1200" dirty="0" smtClean="0"/>
              <a:t>14 let</a:t>
            </a:r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Celková velikost	</a:t>
            </a:r>
            <a:r>
              <a:rPr lang="cs-CZ" sz="1200"/>
              <a:t> </a:t>
            </a:r>
            <a:r>
              <a:rPr lang="cs-CZ" sz="1200" smtClean="0"/>
              <a:t>2 513  </a:t>
            </a:r>
            <a:r>
              <a:rPr lang="cs-CZ" sz="1200"/>
              <a:t>k</a:t>
            </a:r>
            <a:r>
              <a:rPr lang="cs-CZ" sz="1200" smtClean="0"/>
              <a:t>B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711158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2080320" y="0"/>
            <a:ext cx="7061123" cy="936104"/>
          </a:xfrm>
          <a:prstGeom prst="rect">
            <a:avLst/>
          </a:prstGeom>
          <a:solidFill>
            <a:schemeClr val="bg1"/>
          </a:solidFill>
        </p:spPr>
        <p:txBody>
          <a:bodyPr anchor="ctr"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dirty="0" smtClean="0"/>
              <a:t>METODICKÁ POZNÁMKA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196752"/>
            <a:ext cx="8064896" cy="535531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Snímek 2- Žáci doplní do textu správné odpovědi (po kliknutí se objeví správné odpovědi).</a:t>
            </a:r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Snímek 3- Prohlédneme si mapu Evropy – diskuze: Cíle Napoleona, úspěchy, sesterské republiky apod.</a:t>
            </a:r>
          </a:p>
          <a:p>
            <a:endParaRPr lang="cs-CZ" dirty="0" smtClean="0"/>
          </a:p>
          <a:p>
            <a:r>
              <a:rPr lang="cs-CZ" dirty="0" smtClean="0"/>
              <a:t>Snímek 4- Žáci doplní jméno významné památky </a:t>
            </a:r>
            <a:r>
              <a:rPr lang="cs-CZ" dirty="0"/>
              <a:t>po kliknutí se objeví správné odpovědi).</a:t>
            </a:r>
          </a:p>
          <a:p>
            <a:endParaRPr lang="cs-CZ" dirty="0" smtClean="0"/>
          </a:p>
          <a:p>
            <a:r>
              <a:rPr lang="cs-CZ" dirty="0" smtClean="0"/>
              <a:t>Snímek 5- Žáci spojí rok a bitvu, doplní vítěze či poražené </a:t>
            </a:r>
            <a:r>
              <a:rPr lang="cs-CZ" dirty="0"/>
              <a:t>po kliknutí se objeví správné odpovědi).</a:t>
            </a:r>
          </a:p>
          <a:p>
            <a:endParaRPr lang="cs-CZ" dirty="0" smtClean="0"/>
          </a:p>
          <a:p>
            <a:r>
              <a:rPr lang="cs-CZ" dirty="0" smtClean="0"/>
              <a:t>Snímek 6- Žáci spojí osobnost s popisem </a:t>
            </a:r>
            <a:r>
              <a:rPr lang="cs-CZ" dirty="0"/>
              <a:t>po kliknutí se objeví správné odpovědi).</a:t>
            </a:r>
          </a:p>
          <a:p>
            <a:endParaRPr lang="cs-CZ" dirty="0" smtClean="0"/>
          </a:p>
          <a:p>
            <a:r>
              <a:rPr lang="cs-CZ" dirty="0" smtClean="0"/>
              <a:t>Snímek 7- Žáci určí, o jaké významné panovníky se jedná </a:t>
            </a:r>
            <a:r>
              <a:rPr lang="cs-CZ" dirty="0"/>
              <a:t>po kliknutí se objeví správné odpovědi).</a:t>
            </a:r>
          </a:p>
          <a:p>
            <a:endParaRPr lang="cs-CZ" dirty="0" smtClean="0"/>
          </a:p>
          <a:p>
            <a:r>
              <a:rPr lang="cs-CZ" dirty="0" smtClean="0"/>
              <a:t>Snímek 8- Žáci vyluští přesmyčky a spojí s vysvětlením </a:t>
            </a:r>
            <a:r>
              <a:rPr lang="cs-CZ" dirty="0"/>
              <a:t>po kliknutí se objeví správné odpovědi</a:t>
            </a:r>
            <a:r>
              <a:rPr lang="cs-CZ" dirty="0" smtClean="0"/>
              <a:t>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1471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radeshow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TC101859861[[fn=Veletrh]]</Template>
  <TotalTime>264</TotalTime>
  <Words>699</Words>
  <Application>Microsoft Office PowerPoint</Application>
  <PresentationFormat>Předvádění na obrazovce (4:3)</PresentationFormat>
  <Paragraphs>136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Tradeshow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Štěpán</dc:creator>
  <cp:lastModifiedBy>Štěpán</cp:lastModifiedBy>
  <cp:revision>62</cp:revision>
  <dcterms:created xsi:type="dcterms:W3CDTF">2012-11-18T16:36:31Z</dcterms:created>
  <dcterms:modified xsi:type="dcterms:W3CDTF">2012-11-20T16:07:07Z</dcterms:modified>
</cp:coreProperties>
</file>