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5" r:id="rId3"/>
    <p:sldId id="261" r:id="rId4"/>
    <p:sldId id="266" r:id="rId5"/>
    <p:sldId id="267" r:id="rId6"/>
    <p:sldId id="268" r:id="rId7"/>
    <p:sldId id="262" r:id="rId8"/>
    <p:sldId id="264" r:id="rId9"/>
    <p:sldId id="257" r:id="rId10"/>
    <p:sldId id="263" r:id="rId11"/>
    <p:sldId id="273" r:id="rId12"/>
    <p:sldId id="274" r:id="rId13"/>
    <p:sldId id="275" r:id="rId14"/>
    <p:sldId id="276" r:id="rId15"/>
    <p:sldId id="258" r:id="rId16"/>
    <p:sldId id="259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F0AD70-96B7-46FA-88B6-B1D77139E9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DEBBFD-DBA6-4E5F-98BB-018AA843A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F0AD70-96B7-46FA-88B6-B1D77139E9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DEBBFD-DBA6-4E5F-98BB-018AA843A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F0AD70-96B7-46FA-88B6-B1D77139E9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DEBBFD-DBA6-4E5F-98BB-018AA843A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F0AD70-96B7-46FA-88B6-B1D77139E9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DEBBFD-DBA6-4E5F-98BB-018AA843A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F0AD70-96B7-46FA-88B6-B1D77139E9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DEBBFD-DBA6-4E5F-98BB-018AA843A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F0AD70-96B7-46FA-88B6-B1D77139E9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DEBBFD-DBA6-4E5F-98BB-018AA843A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F0AD70-96B7-46FA-88B6-B1D77139E9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DEBBFD-DBA6-4E5F-98BB-018AA843A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F0AD70-96B7-46FA-88B6-B1D77139E9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DEBBFD-DBA6-4E5F-98BB-018AA843A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F0AD70-96B7-46FA-88B6-B1D77139E9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DEBBFD-DBA6-4E5F-98BB-018AA843A9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F0AD70-96B7-46FA-88B6-B1D77139E9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DEBBFD-DBA6-4E5F-98BB-018AA843A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F0AD70-96B7-46FA-88B6-B1D77139E9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9DEBBFD-DBA6-4E5F-98BB-018AA843A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6F0AD70-96B7-46FA-88B6-B1D77139E92B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9DEBBFD-DBA6-4E5F-98BB-018AA843A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13" Type="http://schemas.openxmlformats.org/officeDocument/2006/relationships/slide" Target="slide14.xml"/><Relationship Id="rId3" Type="http://schemas.openxmlformats.org/officeDocument/2006/relationships/slide" Target="slide7.xml"/><Relationship Id="rId7" Type="http://schemas.openxmlformats.org/officeDocument/2006/relationships/slide" Target="slide12.xml"/><Relationship Id="rId12" Type="http://schemas.openxmlformats.org/officeDocument/2006/relationships/slide" Target="slide1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6.xml"/><Relationship Id="rId5" Type="http://schemas.openxmlformats.org/officeDocument/2006/relationships/slide" Target="slide4.xml"/><Relationship Id="rId10" Type="http://schemas.openxmlformats.org/officeDocument/2006/relationships/slide" Target="slide13.xml"/><Relationship Id="rId4" Type="http://schemas.openxmlformats.org/officeDocument/2006/relationships/slide" Target="slide11.xml"/><Relationship Id="rId9" Type="http://schemas.openxmlformats.org/officeDocument/2006/relationships/slide" Target="slide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slide" Target="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slide" Target="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slide" Target="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slide" Target="slid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slide" Target="slid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slide" Target="sl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slide" Target="slide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slide" Target="slide2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slide" Target="slid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slide" Target="slid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slide" Target="slide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Dampfmaschinen3_brockhaus.jpg?uselang=cs" TargetMode="External"/><Relationship Id="rId13" Type="http://schemas.openxmlformats.org/officeDocument/2006/relationships/hyperlink" Target="http://cs.wikipedia.org/wiki/Soubor:Pavla%C4%8Dov%C3%BD_d%C5%AFm_v_Brn%C4%9B.JPG" TargetMode="External"/><Relationship Id="rId3" Type="http://schemas.openxmlformats.org/officeDocument/2006/relationships/hyperlink" Target="http://cs.wikipedia.org/wiki/Soubor:Zubrnice_ml%C3%A1ti%C4%8Dka.jpg" TargetMode="External"/><Relationship Id="rId7" Type="http://schemas.openxmlformats.org/officeDocument/2006/relationships/hyperlink" Target="http://cs.wikipedia.org/wiki/Soubor:James_Watt_by_Henry_Howard.jpg" TargetMode="External"/><Relationship Id="rId12" Type="http://schemas.openxmlformats.org/officeDocument/2006/relationships/hyperlink" Target="http://commons.wikimedia.org/wiki/File:BabbittsSoapManufactoring.jpg?uselang=cs" TargetMode="External"/><Relationship Id="rId2" Type="http://schemas.openxmlformats.org/officeDocument/2006/relationships/hyperlink" Target="http://commons.wikimedia.org/wiki/File:Davey_paxman_engine.jp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Phelps'_Electro-motor_Printing_Telegraph.jpg?uselang=cs" TargetMode="External"/><Relationship Id="rId11" Type="http://schemas.openxmlformats.org/officeDocument/2006/relationships/hyperlink" Target="http://cs.wikipedia.org/wiki/Soubor:Konesprezna_tramvaj_Praha_1876.png" TargetMode="External"/><Relationship Id="rId5" Type="http://schemas.openxmlformats.org/officeDocument/2006/relationships/hyperlink" Target="http://cs.wikipedia.org/wiki/Soubor:Stephenson's_Rocket_drawing.jpg" TargetMode="External"/><Relationship Id="rId10" Type="http://schemas.openxmlformats.org/officeDocument/2006/relationships/hyperlink" Target="http://commons.wikimedia.org/wiki/File:Pacific_1850.jpg?uselang=cs" TargetMode="External"/><Relationship Id="rId4" Type="http://schemas.openxmlformats.org/officeDocument/2006/relationships/hyperlink" Target="http://commons.wikimedia.org/wiki/File:Sarg-Werke_bei_Calivi,_Original.jpg?uselang=cs" TargetMode="External"/><Relationship Id="rId9" Type="http://schemas.openxmlformats.org/officeDocument/2006/relationships/hyperlink" Target="http://cs.wikipedia.org/wiki/Soubor:Fulton.jpg" TargetMode="External"/><Relationship Id="rId14" Type="http://schemas.openxmlformats.org/officeDocument/2006/relationships/hyperlink" Target="http://office.microsoft.com/cs-cz/images/results.aspx?qu=kom%C3%ADn&amp;ex=1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rightnessContrast bright="-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1811936" cy="1728192"/>
          </a:xfrm>
          <a:prstGeom prst="rect">
            <a:avLst/>
          </a:prstGeom>
          <a:noFill/>
          <a:effectLst>
            <a:glow rad="127000">
              <a:schemeClr val="accent2">
                <a:lumMod val="40000"/>
                <a:lumOff val="60000"/>
              </a:schemeClr>
            </a:glow>
            <a:outerShdw blurRad="50800" dist="50800" dir="5400000" algn="ctr" rotWithShape="0">
              <a:schemeClr val="bg1"/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3779912" y="377103"/>
            <a:ext cx="4824536" cy="329320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Název školy: </a:t>
            </a:r>
            <a:r>
              <a:rPr lang="cs-CZ" sz="1600" b="1" kern="0" dirty="0">
                <a:solidFill>
                  <a:schemeClr val="bg1"/>
                </a:solidFill>
              </a:rPr>
              <a:t>ZŠ Štětí, Ostrovní 300</a:t>
            </a:r>
            <a:r>
              <a:rPr lang="cs-CZ" sz="1600" kern="0" dirty="0">
                <a:solidFill>
                  <a:schemeClr val="bg1"/>
                </a:solidFill>
              </a:rPr>
              <a:t/>
            </a:r>
            <a:br>
              <a:rPr lang="cs-CZ" sz="1600" kern="0" dirty="0">
                <a:solidFill>
                  <a:schemeClr val="bg1"/>
                </a:solidFill>
              </a:rPr>
            </a:br>
            <a:r>
              <a:rPr lang="cs-CZ" sz="1600" kern="0" dirty="0">
                <a:solidFill>
                  <a:schemeClr val="bg1"/>
                </a:solidFill>
              </a:rPr>
              <a:t>Autor: </a:t>
            </a:r>
            <a:r>
              <a:rPr lang="cs-CZ" sz="1600" b="1" kern="0" dirty="0">
                <a:solidFill>
                  <a:schemeClr val="bg1"/>
                </a:solidFill>
              </a:rPr>
              <a:t>Sandra </a:t>
            </a:r>
            <a:r>
              <a:rPr lang="cs-CZ" sz="1600" b="1" kern="0" dirty="0" smtClean="0">
                <a:solidFill>
                  <a:schemeClr val="bg1"/>
                </a:solidFill>
              </a:rPr>
              <a:t>Jaklová</a:t>
            </a:r>
            <a:endParaRPr lang="cs-CZ" sz="1600" kern="0" dirty="0">
              <a:solidFill>
                <a:schemeClr val="bg1"/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Název materiálu: </a:t>
            </a:r>
            <a:br>
              <a:rPr lang="cs-CZ" sz="1600" kern="0" dirty="0">
                <a:solidFill>
                  <a:schemeClr val="bg1"/>
                </a:solidFill>
              </a:rPr>
            </a:br>
            <a:r>
              <a:rPr lang="cs-CZ" sz="1600" b="1" kern="0" dirty="0" smtClean="0">
                <a:solidFill>
                  <a:schemeClr val="bg1"/>
                </a:solidFill>
              </a:rPr>
              <a:t>VY_32_INOVACE_D.8.A.13_prumyslova_revoluce_-_opakovani</a:t>
            </a:r>
          </a:p>
          <a:p>
            <a:pPr lvl="0">
              <a:defRPr/>
            </a:pPr>
            <a:r>
              <a:rPr lang="cs-CZ" sz="1600" kern="0" dirty="0" smtClean="0">
                <a:solidFill>
                  <a:schemeClr val="bg1"/>
                </a:solidFill>
              </a:rPr>
              <a:t>Datum</a:t>
            </a:r>
            <a:r>
              <a:rPr lang="cs-CZ" sz="1600" kern="0" dirty="0">
                <a:solidFill>
                  <a:schemeClr val="bg1"/>
                </a:solidFill>
              </a:rPr>
              <a:t>: </a:t>
            </a:r>
            <a:r>
              <a:rPr lang="cs-CZ" sz="1600" kern="0" dirty="0" smtClean="0">
                <a:solidFill>
                  <a:schemeClr val="bg1"/>
                </a:solidFill>
              </a:rPr>
              <a:t>12.12.2012</a:t>
            </a:r>
            <a:endParaRPr lang="cs-CZ" sz="1600" kern="0" dirty="0">
              <a:solidFill>
                <a:schemeClr val="bg1"/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Ročník: </a:t>
            </a:r>
            <a:r>
              <a:rPr lang="cs-CZ" sz="1600" kern="0" dirty="0" smtClean="0">
                <a:solidFill>
                  <a:schemeClr val="bg1"/>
                </a:solidFill>
              </a:rPr>
              <a:t>osmý</a:t>
            </a:r>
            <a:endParaRPr lang="cs-CZ" sz="1600" kern="0" dirty="0">
              <a:solidFill>
                <a:schemeClr val="bg1"/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Vzdělávací oblast: Člověk a společnost</a:t>
            </a:r>
          </a:p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Vzdělávací obor: Dějepis</a:t>
            </a:r>
            <a:br>
              <a:rPr lang="cs-CZ" sz="1600" kern="0" dirty="0">
                <a:solidFill>
                  <a:schemeClr val="bg1"/>
                </a:solidFill>
              </a:rPr>
            </a:br>
            <a:r>
              <a:rPr lang="cs-CZ" sz="1600" kern="0" dirty="0">
                <a:solidFill>
                  <a:schemeClr val="bg1"/>
                </a:solidFill>
              </a:rPr>
              <a:t>Název</a:t>
            </a:r>
            <a:r>
              <a:rPr lang="cs-CZ" sz="1600" kern="0" dirty="0" smtClean="0">
                <a:solidFill>
                  <a:schemeClr val="bg1"/>
                </a:solidFill>
              </a:rPr>
              <a:t>: Průmyslová revoluce</a:t>
            </a:r>
            <a:r>
              <a:rPr lang="cs-CZ" sz="1600" kern="0" dirty="0">
                <a:solidFill>
                  <a:schemeClr val="bg1"/>
                </a:solidFill>
              </a:rPr>
              <a:t/>
            </a:r>
            <a:br>
              <a:rPr lang="cs-CZ" sz="1600" kern="0" dirty="0">
                <a:solidFill>
                  <a:schemeClr val="bg1"/>
                </a:solidFill>
              </a:rPr>
            </a:br>
            <a:r>
              <a:rPr lang="cs-CZ" sz="1600" kern="0" dirty="0">
                <a:solidFill>
                  <a:schemeClr val="bg1"/>
                </a:solidFill>
              </a:rPr>
              <a:t>Číslo operačního programu: </a:t>
            </a:r>
            <a:r>
              <a:rPr lang="cs-CZ" sz="1600" b="1" kern="0" dirty="0">
                <a:solidFill>
                  <a:schemeClr val="bg1"/>
                </a:solidFill>
              </a:rPr>
              <a:t>CZ.1.07/1.4.00/21.1693</a:t>
            </a:r>
          </a:p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Název projektu: </a:t>
            </a:r>
            <a:r>
              <a:rPr lang="cs-CZ" sz="1600" b="1" kern="0" dirty="0">
                <a:solidFill>
                  <a:schemeClr val="bg1"/>
                </a:solidFill>
              </a:rPr>
              <a:t>PRIMA ŠKOLA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9286" y="3784683"/>
            <a:ext cx="8064896" cy="107721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PRŮMYSLOVÁ REVOLUCE - OPAKOVÁNÍ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07562" y="4992508"/>
            <a:ext cx="7668344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Anotace: Prezentace je určena žákům osmého ročníku a slouží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k opakování základních informací o průmyslové revoluci.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02988" y="5639883"/>
            <a:ext cx="3938023" cy="81207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39382283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91886113"/>
              </p:ext>
            </p:extLst>
          </p:nvPr>
        </p:nvGraphicFramePr>
        <p:xfrm>
          <a:off x="2123728" y="1844824"/>
          <a:ext cx="5022303" cy="26642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4101"/>
                <a:gridCol w="1674101"/>
                <a:gridCol w="1674101"/>
              </a:tblGrid>
              <a:tr h="532859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Text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Vynálezy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Co je to?</a:t>
                      </a:r>
                      <a:endParaRPr lang="cs-CZ" dirty="0"/>
                    </a:p>
                  </a:txBody>
                  <a:tcPr anchor="ctr"/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" action="ppaction://hlinksldjump"/>
                        </a:rPr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3" action="ppaction://hlinksldjump"/>
                        </a:rPr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4" action="ppaction://hlinksldjump"/>
                        </a:rPr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5" action="ppaction://hlinksldjump"/>
                        </a:rPr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6" action="ppaction://hlinksldjump"/>
                        </a:rPr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7" action="ppaction://hlinksldjump"/>
                        </a:rPr>
                        <a:t>2</a:t>
                      </a:r>
                      <a:endParaRPr lang="cs-CZ" dirty="0"/>
                    </a:p>
                  </a:txBody>
                  <a:tcPr anchor="ctr"/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8" action="ppaction://hlinksldjump"/>
                        </a:rPr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9" action="ppaction://hlinksldjump"/>
                        </a:rPr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0" action="ppaction://hlinksldjump"/>
                        </a:rPr>
                        <a:t>3</a:t>
                      </a:r>
                      <a:endParaRPr lang="cs-CZ" dirty="0"/>
                    </a:p>
                  </a:txBody>
                  <a:tcPr anchor="ctr"/>
                </a:tc>
              </a:tr>
              <a:tr h="53285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1" action="ppaction://hlinksldjump"/>
                        </a:rPr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2" action="ppaction://hlinksldjump"/>
                        </a:rPr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3" action="ppaction://hlinksldjump"/>
                        </a:rPr>
                        <a:t>4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411760" y="908720"/>
            <a:ext cx="4032448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VYBER SI OTÁZKU I OBTÍŽNOST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964088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Pozn. Označ vybranou otázku, po odpovědi se vrať k tabulce s otázkami označením továrny v pravém dolním rohu.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39370418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8139"/>
            <a:ext cx="432048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Symbolem průmyslové revoluce je </a:t>
            </a:r>
          </a:p>
          <a:p>
            <a:r>
              <a:rPr lang="cs-CZ" dirty="0" smtClean="0"/>
              <a:t>(p) __________ (s) ___________.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48264" y="398807"/>
            <a:ext cx="1756623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Doplň text 1</a:t>
            </a:r>
            <a:endParaRPr lang="cs-CZ" dirty="0"/>
          </a:p>
        </p:txBody>
      </p:sp>
      <p:pic>
        <p:nvPicPr>
          <p:cNvPr id="1026" name="Picture 2" descr="File:Davey paxman engine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16832"/>
            <a:ext cx="5631025" cy="4320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2080" y="1414470"/>
            <a:ext cx="1296144" cy="2769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parní stroj </a:t>
            </a:r>
            <a:endParaRPr lang="cs-CZ" sz="1200" dirty="0"/>
          </a:p>
        </p:txBody>
      </p:sp>
      <p:pic>
        <p:nvPicPr>
          <p:cNvPr id="16388" name="Picture 4" descr="budovy,ekologie,elektrárny,ikony,komíny,kouř,problémy životního prostředí,prostředí,průmysly,symboly,továrny,webové prvky,zachování,zachování životního prostředí,zelené,znečištění,znečištění ovzduší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5661248"/>
            <a:ext cx="770766" cy="7707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052555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7" y="908720"/>
            <a:ext cx="7143007" cy="923330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Průmyslová revoluce začala v (A) ___________________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______. století, protože zde byly ideální podmínky pro její rozvoj.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594016" y="5805264"/>
            <a:ext cx="792088" cy="461665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sz="1200" dirty="0" smtClean="0"/>
              <a:t>Anglii; 18. 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48264" y="398807"/>
            <a:ext cx="1756623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Doplň text 2</a:t>
            </a:r>
            <a:endParaRPr lang="cs-CZ" dirty="0"/>
          </a:p>
        </p:txBody>
      </p:sp>
      <p:pic>
        <p:nvPicPr>
          <p:cNvPr id="2050" name="Picture 2" descr="Soubor:LocationEngland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04864"/>
            <a:ext cx="6970120" cy="32062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budovy,ekologie,elektrárny,ikony,komíny,kouř,problémy životního prostředí,prostředí,průmysly,symboly,továrny,webové prvky,zachování,zachování životního prostředí,zelené,znečištění,znečištění ovzduší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5650713"/>
            <a:ext cx="770766" cy="7707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0055259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8298" y="1052736"/>
            <a:ext cx="7554101" cy="369332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Rozvoj techniky se nejprve projevil v (z) ________________.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948264" y="398807"/>
            <a:ext cx="1756623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Doplň text 3</a:t>
            </a:r>
          </a:p>
        </p:txBody>
      </p:sp>
      <p:sp>
        <p:nvSpPr>
          <p:cNvPr id="4" name="Obdélník 3"/>
          <p:cNvSpPr/>
          <p:nvPr/>
        </p:nvSpPr>
        <p:spPr>
          <a:xfrm>
            <a:off x="7016486" y="1687683"/>
            <a:ext cx="1099083" cy="276999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r>
              <a:rPr lang="cs-CZ" sz="1200" dirty="0" smtClean="0"/>
              <a:t>zemědělství</a:t>
            </a:r>
            <a:endParaRPr lang="cs-CZ" sz="1200" dirty="0"/>
          </a:p>
        </p:txBody>
      </p:sp>
      <p:pic>
        <p:nvPicPr>
          <p:cNvPr id="1026" name="Picture 2" descr="Soubor:Zubrnice mlátička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53" y="2060848"/>
            <a:ext cx="6581159" cy="43846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budovy,ekologie,elektrárny,ikony,komíny,kouř,problémy životního prostředí,prostředí,průmysly,symboly,továrny,webové prvky,zachování,zachování životního prostředí,zelené,znečištění,znečištění ovzduší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5674780"/>
            <a:ext cx="770766" cy="7707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5681087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798449"/>
            <a:ext cx="7776864" cy="923330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Průmyslová revoluce znamená nahrazení (l)___________ práce prací strojovou. (Ř)_______________ a manufaktury jsou nahrazovány (t) _______________.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948264" y="398807"/>
            <a:ext cx="1756623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Doplň text 4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5733256"/>
            <a:ext cx="1094750" cy="646331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sz="1200" dirty="0"/>
              <a:t>lidskou; </a:t>
            </a:r>
          </a:p>
          <a:p>
            <a:r>
              <a:rPr lang="cs-CZ" sz="1200" dirty="0"/>
              <a:t>řemeslo; </a:t>
            </a:r>
          </a:p>
          <a:p>
            <a:r>
              <a:rPr lang="cs-CZ" sz="1200" dirty="0" smtClean="0"/>
              <a:t>továrnami </a:t>
            </a:r>
            <a:endParaRPr lang="cs-CZ" sz="1200" dirty="0"/>
          </a:p>
        </p:txBody>
      </p:sp>
      <p:pic>
        <p:nvPicPr>
          <p:cNvPr id="4099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935" y="1893540"/>
            <a:ext cx="7504113" cy="3695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 descr="budovy,ekologie,elektrárny,ikony,komíny,kouř,problémy životního prostředí,prostředí,průmysly,symboly,továrny,webové prvky,zachování,zachování životního prostředí,zelené,znečištění,znečištění ovzduší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121" y="5608821"/>
            <a:ext cx="770766" cy="7707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034804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64288" y="496144"/>
            <a:ext cx="1491355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Vynález 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40447" y="5949280"/>
            <a:ext cx="1647577" cy="2769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Parní lokomotiva</a:t>
            </a:r>
            <a:endParaRPr lang="cs-CZ" sz="1200" dirty="0"/>
          </a:p>
        </p:txBody>
      </p:sp>
      <p:pic>
        <p:nvPicPr>
          <p:cNvPr id="3074" name="Picture 2" descr="Soubor:Stephenson's Rocket drawing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276872"/>
            <a:ext cx="5057775" cy="35337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1188641"/>
            <a:ext cx="5688632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Jak se jmenuje vynález na obrázku?</a:t>
            </a:r>
          </a:p>
          <a:p>
            <a:r>
              <a:rPr lang="cs-CZ" dirty="0" smtClean="0"/>
              <a:t>____________________________________</a:t>
            </a:r>
            <a:endParaRPr lang="cs-CZ" dirty="0"/>
          </a:p>
        </p:txBody>
      </p:sp>
      <p:pic>
        <p:nvPicPr>
          <p:cNvPr id="6" name="Picture 4" descr="budovy,ekologie,elektrárny,ikony,komíny,kouř,problémy životního prostředí,prostředí,průmysly,symboly,továrny,webové prvky,zachování,zachování životního prostředí,zelené,znečištění,znečištění ovzduší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5748563"/>
            <a:ext cx="770766" cy="7707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461637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08304" y="496144"/>
            <a:ext cx="1368152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Vynález 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5733256"/>
            <a:ext cx="936104" cy="2769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Telegraf</a:t>
            </a:r>
            <a:endParaRPr lang="cs-CZ" sz="1200" dirty="0"/>
          </a:p>
        </p:txBody>
      </p:sp>
      <p:pic>
        <p:nvPicPr>
          <p:cNvPr id="5122" name="Picture 2" descr="File:Phelps' Electro-motor Printing Telegraph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2288" y="990782"/>
            <a:ext cx="5470029" cy="49271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80810"/>
            <a:ext cx="2592288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Jaký vynález je </a:t>
            </a:r>
          </a:p>
          <a:p>
            <a:r>
              <a:rPr lang="cs-CZ" dirty="0" smtClean="0"/>
              <a:t>na obrázku?</a:t>
            </a:r>
          </a:p>
          <a:p>
            <a:r>
              <a:rPr lang="cs-CZ" dirty="0" smtClean="0"/>
              <a:t>________________</a:t>
            </a:r>
            <a:endParaRPr lang="cs-CZ" dirty="0"/>
          </a:p>
        </p:txBody>
      </p:sp>
      <p:pic>
        <p:nvPicPr>
          <p:cNvPr id="6" name="Picture 4" descr="budovy,ekologie,elektrárny,ikony,komíny,kouř,problémy životního prostředí,prostředí,průmysly,symboly,továrny,webové prvky,zachování,zachování životního prostředí,zelené,znečištění,znečištění ovzduší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5674141"/>
            <a:ext cx="770766" cy="7707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409860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96144"/>
            <a:ext cx="324036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Spoj vynálezce a vynález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17292" y="4724428"/>
            <a:ext cx="172819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PARNÍ STROJ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98884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I. Newton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3769" y="266205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) J. Watt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3769" y="3228807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) T. A. Edison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1962" y="386104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) K. </a:t>
            </a:r>
            <a:r>
              <a:rPr lang="cs-CZ" dirty="0" err="1" smtClean="0"/>
              <a:t>Walt</a:t>
            </a:r>
            <a:endParaRPr lang="cs-CZ" dirty="0"/>
          </a:p>
        </p:txBody>
      </p:sp>
      <p:pic>
        <p:nvPicPr>
          <p:cNvPr id="2050" name="Picture 2" descr="Soubor:James Watt by Henry Howard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998" y="2293582"/>
            <a:ext cx="2460922" cy="31349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Dampfmaschinen3 brockhaus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164249"/>
            <a:ext cx="3240360" cy="50810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308304" y="496144"/>
            <a:ext cx="1368152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Vynález 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5637693"/>
            <a:ext cx="1229873" cy="2769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/>
              <a:t>b</a:t>
            </a:r>
            <a:r>
              <a:rPr lang="cs-CZ" sz="1200" dirty="0" smtClean="0"/>
              <a:t>) J. Watt</a:t>
            </a:r>
            <a:endParaRPr lang="cs-CZ" sz="1200" dirty="0"/>
          </a:p>
        </p:txBody>
      </p:sp>
      <p:pic>
        <p:nvPicPr>
          <p:cNvPr id="13" name="Picture 4" descr="budovy,ekologie,elektrárny,ikony,komíny,kouř,problémy životního prostředí,prostředí,průmysly,symboly,továrny,webové prvky,zachování,zachování životního prostředí,zelené,znečištění,znečištění ovzduší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5637693"/>
            <a:ext cx="770766" cy="7707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1597705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7974" y="664336"/>
            <a:ext cx="324036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Spoj vynálezce a vynález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4005064"/>
            <a:ext cx="158417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PAROLOĎ</a:t>
            </a:r>
            <a:endParaRPr lang="cs-CZ" dirty="0"/>
          </a:p>
        </p:txBody>
      </p:sp>
      <p:pic>
        <p:nvPicPr>
          <p:cNvPr id="6149" name="Picture 5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385" y="4503737"/>
            <a:ext cx="1422524" cy="1882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4806" y="1274610"/>
            <a:ext cx="5581650" cy="316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308304" y="496144"/>
            <a:ext cx="1368152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Vynález 4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34076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R. </a:t>
            </a:r>
            <a:r>
              <a:rPr lang="cs-CZ" dirty="0" err="1" smtClean="0"/>
              <a:t>Fulton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1954614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) G. </a:t>
            </a:r>
            <a:r>
              <a:rPr lang="cs-CZ" dirty="0" err="1" smtClean="0"/>
              <a:t>Stephenson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263691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) J. Watt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321297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) J. </a:t>
            </a:r>
            <a:r>
              <a:rPr lang="cs-CZ" dirty="0" err="1" smtClean="0"/>
              <a:t>Walt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5306724"/>
            <a:ext cx="1504586" cy="2769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a) Robert </a:t>
            </a:r>
            <a:r>
              <a:rPr lang="cs-CZ" sz="1200" dirty="0" err="1" smtClean="0"/>
              <a:t>Fulton</a:t>
            </a:r>
            <a:endParaRPr lang="cs-CZ" sz="1200" dirty="0"/>
          </a:p>
        </p:txBody>
      </p:sp>
      <p:pic>
        <p:nvPicPr>
          <p:cNvPr id="15" name="Picture 4" descr="budovy,ekologie,elektrárny,ikony,komíny,kouř,problémy životního prostředí,prostředí,průmysly,symboly,továrny,webové prvky,zachování,zachování životního prostředí,zelené,znečištění,znečištění ovzduší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3192" y="5689369"/>
            <a:ext cx="770766" cy="7707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22647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92280" y="496144"/>
            <a:ext cx="1584176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Co je to? 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5517232"/>
            <a:ext cx="2160240" cy="2769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Morseova abeceda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3140968"/>
            <a:ext cx="3456384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… / _ _ _ / …</a:t>
            </a:r>
          </a:p>
          <a:p>
            <a:r>
              <a:rPr lang="cs-CZ" dirty="0" smtClean="0"/>
              <a:t>._ / _… / . / _._. /. / _../ ._</a:t>
            </a:r>
            <a:endParaRPr lang="cs-CZ" dirty="0"/>
          </a:p>
        </p:txBody>
      </p:sp>
      <p:pic>
        <p:nvPicPr>
          <p:cNvPr id="11266" name="Picture 2" descr="Soubor:SamuelMorse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603679"/>
            <a:ext cx="2685678" cy="37446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1052736"/>
            <a:ext cx="5040560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je vyobrazeno v modrém rámečku vedle podobizny autora? </a:t>
            </a:r>
          </a:p>
          <a:p>
            <a:r>
              <a:rPr lang="cs-CZ" dirty="0" smtClean="0"/>
              <a:t>_______________________________</a:t>
            </a:r>
            <a:endParaRPr lang="cs-CZ" dirty="0"/>
          </a:p>
        </p:txBody>
      </p:sp>
      <p:pic>
        <p:nvPicPr>
          <p:cNvPr id="7" name="Picture 4" descr="budovy,ekologie,elektrárny,ikony,komíny,kouř,problémy životního prostředí,prostředí,průmysly,symboly,továrny,webové prvky,zachování,zachování životního prostředí,zelené,znečištění,znečištění ovzduší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5664146"/>
            <a:ext cx="770766" cy="7707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5444851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92280" y="496144"/>
            <a:ext cx="1584176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Co je to? 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58036" y="2059107"/>
            <a:ext cx="879617" cy="2769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Továrna</a:t>
            </a:r>
            <a:endParaRPr lang="cs-CZ" sz="1200" dirty="0"/>
          </a:p>
        </p:txBody>
      </p:sp>
      <p:pic>
        <p:nvPicPr>
          <p:cNvPr id="10243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679" y="2492896"/>
            <a:ext cx="6324600" cy="386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07348" y="1412776"/>
            <a:ext cx="2960089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Urči co je na obrázku:</a:t>
            </a:r>
          </a:p>
          <a:p>
            <a:r>
              <a:rPr lang="cs-CZ" dirty="0" smtClean="0"/>
              <a:t>_________________</a:t>
            </a:r>
            <a:endParaRPr lang="cs-CZ" dirty="0"/>
          </a:p>
        </p:txBody>
      </p:sp>
      <p:pic>
        <p:nvPicPr>
          <p:cNvPr id="7" name="Picture 4" descr="budovy,ekologie,elektrárny,ikony,komíny,kouř,problémy životního prostředí,prostředí,průmysly,symboly,továrny,webové prvky,zachování,zachování životního prostředí,zelené,znečištění,znečištění ovzduší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5682565"/>
            <a:ext cx="770766" cy="7707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471883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92280" y="496144"/>
            <a:ext cx="1584176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Co je to? 3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22892" y="1202223"/>
            <a:ext cx="1308992" cy="2769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Koněspřežka</a:t>
            </a:r>
            <a:endParaRPr lang="cs-CZ" sz="1200" dirty="0"/>
          </a:p>
        </p:txBody>
      </p:sp>
      <p:pic>
        <p:nvPicPr>
          <p:cNvPr id="9218" name="Picture 2" descr="Soubor:Konesprezna tramvaj Praha 187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97" y="1627676"/>
            <a:ext cx="7620000" cy="45339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680810"/>
            <a:ext cx="360040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vidíš na obrázku?</a:t>
            </a:r>
          </a:p>
          <a:p>
            <a:r>
              <a:rPr lang="cs-CZ" dirty="0" smtClean="0"/>
              <a:t>______________________ </a:t>
            </a:r>
            <a:endParaRPr lang="cs-CZ" dirty="0"/>
          </a:p>
        </p:txBody>
      </p:sp>
      <p:pic>
        <p:nvPicPr>
          <p:cNvPr id="6" name="Picture 4" descr="budovy,ekologie,elektrárny,ikony,komíny,kouř,problémy životního prostředí,prostředí,průmysly,symboly,továrny,webové prvky,zachování,zachování životního prostředí,zelené,znečištění,znečištění ovzduší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6424" y="5661248"/>
            <a:ext cx="770766" cy="7707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233273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92280" y="496144"/>
            <a:ext cx="1584176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Co je to? 4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086355"/>
            <a:ext cx="5400600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Jak se nazývají nájemní domy, které se stavěli v blízkosti továren? _____________________________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16116" y="2009685"/>
            <a:ext cx="1476164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Činžovní/ pavlačové domy</a:t>
            </a:r>
            <a:endParaRPr lang="cs-CZ" sz="1200" dirty="0"/>
          </a:p>
        </p:txBody>
      </p:sp>
      <p:pic>
        <p:nvPicPr>
          <p:cNvPr id="8195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302" y="2317420"/>
            <a:ext cx="3749148" cy="3844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 descr="budovy,ekologie,elektrárny,ikony,komíny,kouř,problémy životního prostředí,prostředí,průmysly,symboly,továrny,webové prvky,zachování,zachování životního prostředí,zelené,znečištění,znečištění ovzduší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6424" y="5661248"/>
            <a:ext cx="770766" cy="7707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0808474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404664"/>
            <a:ext cx="8316416" cy="86409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POUŽITÉ ZDROJE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340768"/>
            <a:ext cx="8316416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Uvedené zdroje [ on-line] </a:t>
            </a:r>
            <a:r>
              <a:rPr lang="cs-CZ" sz="1200" dirty="0" smtClean="0"/>
              <a:t>22.11.2012 </a:t>
            </a:r>
            <a:r>
              <a:rPr lang="cs-CZ" sz="1200" dirty="0"/>
              <a:t>[cit. </a:t>
            </a:r>
            <a:r>
              <a:rPr lang="cs-CZ" sz="1200" dirty="0" smtClean="0"/>
              <a:t>2012-12-10]. </a:t>
            </a:r>
            <a:r>
              <a:rPr lang="cs-CZ" sz="1200" dirty="0"/>
              <a:t>Dostupné pod licencí </a:t>
            </a:r>
            <a:r>
              <a:rPr lang="cs-CZ" sz="1200" dirty="0" err="1"/>
              <a:t>Wikimedia</a:t>
            </a:r>
            <a:r>
              <a:rPr lang="cs-CZ" sz="1200" dirty="0"/>
              <a:t>  </a:t>
            </a:r>
            <a:r>
              <a:rPr lang="cs-CZ" sz="1200" dirty="0" err="1"/>
              <a:t>Commons</a:t>
            </a:r>
            <a:r>
              <a:rPr lang="cs-CZ" sz="1200" dirty="0"/>
              <a:t> na www</a:t>
            </a:r>
            <a:r>
              <a:rPr lang="cs-CZ" sz="1200" dirty="0" smtClean="0"/>
              <a:t>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</a:t>
            </a:r>
            <a:r>
              <a:rPr lang="cs-CZ" sz="1200" dirty="0" smtClean="0">
                <a:hlinkClick r:id="rId2"/>
              </a:rPr>
              <a:t>commons.wikimedia.org/wiki/File:Davey_paxman_engine.jpg?uselang=cs</a:t>
            </a:r>
            <a:r>
              <a:rPr lang="cs-CZ" sz="1200" dirty="0" smtClean="0"/>
              <a:t> (snímek 3)</a:t>
            </a:r>
            <a:endParaRPr lang="cs-CZ" sz="1200" dirty="0" smtClean="0"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cs.wikipedia.org/wiki/Soubor:LocationEngland.png </a:t>
            </a:r>
            <a:r>
              <a:rPr lang="cs-CZ" sz="1200" dirty="0"/>
              <a:t>(snímek </a:t>
            </a:r>
            <a:r>
              <a:rPr lang="cs-CZ" sz="1200" dirty="0" smtClean="0"/>
              <a:t>4)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://cs.wikipedia.org/wiki/Soubor:Zubrnice_ml%C3%A1ti%C4%8Dka.jpg</a:t>
            </a:r>
            <a:r>
              <a:rPr lang="cs-CZ" sz="1200" dirty="0"/>
              <a:t> (snímek 5</a:t>
            </a:r>
            <a:r>
              <a:rPr lang="cs-CZ" sz="1200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4"/>
              </a:rPr>
              <a:t>http://commons.wikimedia.org/wiki/File:Sarg-Werke_bei_Calivi,_</a:t>
            </a:r>
            <a:r>
              <a:rPr lang="cs-CZ" sz="1200" dirty="0" smtClean="0">
                <a:hlinkClick r:id="rId4"/>
              </a:rPr>
              <a:t>Original.jpg?uselang=cs</a:t>
            </a:r>
            <a:r>
              <a:rPr lang="cs-CZ" sz="1200" dirty="0" smtClean="0"/>
              <a:t> (snímek 6)</a:t>
            </a:r>
            <a:endParaRPr lang="cs-CZ" sz="1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5"/>
              </a:rPr>
              <a:t>http</a:t>
            </a:r>
            <a:r>
              <a:rPr lang="cs-CZ" sz="1200" dirty="0">
                <a:hlinkClick r:id="rId5"/>
              </a:rPr>
              <a:t>://</a:t>
            </a:r>
            <a:r>
              <a:rPr lang="cs-CZ" sz="1200" dirty="0" smtClean="0">
                <a:hlinkClick r:id="rId5"/>
              </a:rPr>
              <a:t>cs.wikipedia.org/wiki/Soubor:Stephenson%27s_Rocket_drawing.jpg</a:t>
            </a:r>
            <a:r>
              <a:rPr lang="cs-CZ" sz="1200" dirty="0" smtClean="0"/>
              <a:t> (snímek 7)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commons.wikimedia.org/wiki/File:Phelps%27_Electro-motor_Printing_Telegraph.jpg?uselang=cs</a:t>
            </a:r>
            <a:r>
              <a:rPr lang="cs-CZ" sz="1200" dirty="0" smtClean="0"/>
              <a:t> (snímek 8)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7"/>
              </a:rPr>
              <a:t>http://cs.wikipedia.org/wiki/Soubor:James_Watt_by_Henry_Howard.jpg</a:t>
            </a:r>
            <a:r>
              <a:rPr lang="cs-CZ" sz="1200" dirty="0"/>
              <a:t> (snímek </a:t>
            </a:r>
            <a:r>
              <a:rPr lang="cs-CZ" sz="1200" dirty="0" smtClean="0"/>
              <a:t>9)</a:t>
            </a:r>
            <a:endParaRPr lang="cs-CZ" sz="1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8"/>
              </a:rPr>
              <a:t>http://commons.wikimedia.org/wiki/File:Dampfmaschinen3_brockhaus.jpg?uselang=cs</a:t>
            </a:r>
            <a:r>
              <a:rPr lang="cs-CZ" sz="1200" dirty="0"/>
              <a:t>  (</a:t>
            </a:r>
            <a:r>
              <a:rPr lang="cs-CZ" sz="1200" dirty="0" smtClean="0"/>
              <a:t>snímek 9)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cs.wikipedia.org/wiki/Soubor:Fulton.jpg</a:t>
            </a:r>
            <a:r>
              <a:rPr lang="cs-CZ" sz="1200" dirty="0" smtClean="0"/>
              <a:t> (snímek 10)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commons.wikimedia.org/wiki/File:Pacific_1850.jpg?uselang=cs</a:t>
            </a:r>
            <a:r>
              <a:rPr lang="cs-CZ" sz="1200" dirty="0" smtClean="0"/>
              <a:t> </a:t>
            </a:r>
            <a:r>
              <a:rPr lang="cs-CZ" sz="1200" dirty="0"/>
              <a:t>(snímek 10</a:t>
            </a:r>
            <a:r>
              <a:rPr lang="cs-CZ" sz="1200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cs.wikipedia.org/wiki/Soubor:SamuelMorse.jpg </a:t>
            </a:r>
            <a:r>
              <a:rPr lang="cs-CZ" sz="1200" dirty="0"/>
              <a:t>(snímek </a:t>
            </a:r>
            <a:r>
              <a:rPr lang="cs-CZ" sz="1200" dirty="0" smtClean="0"/>
              <a:t>11)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commons.wikimedia.org/wiki/File:BabbittsSoapManufactoring.jpg?uselang=cs</a:t>
            </a:r>
            <a:r>
              <a:rPr lang="cs-CZ" sz="1200" dirty="0" smtClean="0"/>
              <a:t> (snímek 12)</a:t>
            </a:r>
            <a:endParaRPr lang="cs-CZ" sz="1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11"/>
              </a:rPr>
              <a:t>http</a:t>
            </a:r>
            <a:r>
              <a:rPr lang="cs-CZ" sz="1200" dirty="0">
                <a:hlinkClick r:id="rId11"/>
              </a:rPr>
              <a:t>://</a:t>
            </a:r>
            <a:r>
              <a:rPr lang="cs-CZ" sz="1200" dirty="0" smtClean="0">
                <a:hlinkClick r:id="rId11"/>
              </a:rPr>
              <a:t>cs.wikipedia.org/wiki/Soubor:Konesprezna_tramvaj_Praha_1876.png</a:t>
            </a:r>
            <a:r>
              <a:rPr lang="cs-CZ" sz="1200" dirty="0" smtClean="0"/>
              <a:t> (snímek 13)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cs.wikipedia.org/wiki/Soubor:Pavla%C4%8Dov%C3%BD_d%C5%AFm_v_Brn%C4%9B.JPG</a:t>
            </a:r>
            <a:r>
              <a:rPr lang="cs-CZ" sz="1200" dirty="0" smtClean="0"/>
              <a:t> (snímek 14)</a:t>
            </a:r>
            <a:endParaRPr lang="cs-CZ" sz="1200" dirty="0"/>
          </a:p>
          <a:p>
            <a:endParaRPr lang="cs-CZ" sz="1400" dirty="0" smtClean="0"/>
          </a:p>
          <a:p>
            <a:r>
              <a:rPr lang="cs-CZ" sz="1400" dirty="0"/>
              <a:t>Klipart [ on-line] 2012 [cit. </a:t>
            </a:r>
            <a:r>
              <a:rPr lang="cs-CZ" sz="1400" dirty="0" smtClean="0"/>
              <a:t>2012-12-10]. </a:t>
            </a:r>
            <a:r>
              <a:rPr lang="cs-CZ" sz="1400" dirty="0"/>
              <a:t>Dostupné na www</a:t>
            </a:r>
            <a:r>
              <a:rPr lang="cs-CZ" sz="1400" dirty="0" smtClean="0"/>
              <a:t>:</a:t>
            </a:r>
            <a:endParaRPr lang="cs-CZ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14"/>
              </a:rPr>
              <a:t>http://office.microsoft.com/cs-cz/images/results.aspx?qu=kom%C3%ADn&amp;ex=1#ai:MC900437685</a:t>
            </a:r>
            <a:r>
              <a:rPr lang="cs-CZ" sz="1400" dirty="0" smtClean="0">
                <a:hlinkClick r:id="rId14"/>
              </a:rPr>
              <a:t>|</a:t>
            </a:r>
            <a:r>
              <a:rPr lang="cs-CZ" sz="1400" dirty="0" smtClean="0"/>
              <a:t> (snímek 3-14)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349194567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9359" y="404664"/>
            <a:ext cx="8280920" cy="86409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SHRNUTÍ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556792"/>
            <a:ext cx="7992888" cy="433965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indent="-342900">
              <a:defRPr/>
            </a:pPr>
            <a:r>
              <a:rPr lang="cs-CZ" sz="1200" b="1" dirty="0" smtClean="0"/>
              <a:t>Anotace</a:t>
            </a:r>
            <a:r>
              <a:rPr lang="cs-CZ" sz="1200" b="1" dirty="0"/>
              <a:t>		</a:t>
            </a:r>
            <a:r>
              <a:rPr lang="cs-CZ" sz="1200" b="1" dirty="0" smtClean="0"/>
              <a:t>	</a:t>
            </a:r>
            <a:r>
              <a:rPr lang="cs-CZ" sz="1200" dirty="0" smtClean="0"/>
              <a:t>Prezentace je určena pro osmý ročník ZŠ a slouží </a:t>
            </a:r>
            <a:r>
              <a:rPr lang="cs-CZ" sz="1200" dirty="0"/>
              <a:t>k </a:t>
            </a:r>
            <a:r>
              <a:rPr lang="cs-CZ" sz="1200" dirty="0" smtClean="0"/>
              <a:t>opakování 			základních informací </a:t>
            </a:r>
            <a:r>
              <a:rPr lang="cs-CZ" sz="1200" dirty="0"/>
              <a:t>o průmyslové </a:t>
            </a:r>
            <a:r>
              <a:rPr lang="cs-CZ" sz="1200" dirty="0" smtClean="0"/>
              <a:t>revoluci.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Autor		</a:t>
            </a:r>
            <a:r>
              <a:rPr lang="cs-CZ" sz="1200" b="1" dirty="0" smtClean="0"/>
              <a:t>	</a:t>
            </a:r>
            <a:r>
              <a:rPr lang="cs-CZ" sz="1200" dirty="0" smtClean="0"/>
              <a:t>Mgr</a:t>
            </a:r>
            <a:r>
              <a:rPr lang="cs-CZ" sz="1200" dirty="0"/>
              <a:t>. Sandra </a:t>
            </a:r>
            <a:r>
              <a:rPr lang="cs-CZ" sz="1200" dirty="0" smtClean="0"/>
              <a:t>Jaklová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Jazyk		</a:t>
            </a:r>
            <a:r>
              <a:rPr lang="cs-CZ" sz="1200" b="1" dirty="0" smtClean="0"/>
              <a:t>	</a:t>
            </a:r>
            <a:r>
              <a:rPr lang="cs-CZ" sz="1200" dirty="0" smtClean="0"/>
              <a:t>čeština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Očekávaný výstup	</a:t>
            </a:r>
            <a:r>
              <a:rPr lang="cs-CZ" sz="1200" b="1" dirty="0" smtClean="0"/>
              <a:t>	</a:t>
            </a:r>
            <a:r>
              <a:rPr lang="cs-CZ" sz="1200" dirty="0" smtClean="0"/>
              <a:t>Žáci uvedou podmínky pro vznik průmyslové revoluce. Žáci 			uvedou vynálezy doby.</a:t>
            </a:r>
          </a:p>
          <a:p>
            <a:pPr indent="-342900">
              <a:defRPr/>
            </a:pPr>
            <a:r>
              <a:rPr lang="cs-CZ" sz="1200" dirty="0"/>
              <a:t>	</a:t>
            </a:r>
          </a:p>
          <a:p>
            <a:pPr indent="-342900">
              <a:defRPr/>
            </a:pPr>
            <a:r>
              <a:rPr lang="cs-CZ" sz="1200" b="1" dirty="0"/>
              <a:t>Klíčová slova	</a:t>
            </a:r>
            <a:r>
              <a:rPr lang="cs-CZ" sz="1200" b="1" dirty="0" smtClean="0"/>
              <a:t>	</a:t>
            </a:r>
            <a:r>
              <a:rPr lang="cs-CZ" sz="1200" dirty="0" smtClean="0"/>
              <a:t>průmyslová revoluce, vynálezy, 19. století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učebního materiálu	</a:t>
            </a:r>
            <a:r>
              <a:rPr lang="cs-CZ" sz="1200" dirty="0" smtClean="0"/>
              <a:t>prezentace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interaktivity	</a:t>
            </a:r>
            <a:r>
              <a:rPr lang="cs-CZ" sz="1200" b="1" dirty="0" smtClean="0"/>
              <a:t>	</a:t>
            </a:r>
            <a:r>
              <a:rPr lang="cs-CZ" sz="1200" dirty="0" smtClean="0"/>
              <a:t>aktivita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Cílová skupina		</a:t>
            </a:r>
            <a:r>
              <a:rPr lang="cs-CZ" sz="1200" dirty="0" smtClean="0"/>
              <a:t>žák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Stupeň </a:t>
            </a:r>
            <a:r>
              <a:rPr lang="cs-CZ" sz="1200" b="1" dirty="0"/>
              <a:t>a typ vzdělávání	</a:t>
            </a:r>
            <a:r>
              <a:rPr lang="cs-CZ" sz="1200" dirty="0" smtClean="0"/>
              <a:t>základní </a:t>
            </a:r>
            <a:r>
              <a:rPr lang="cs-CZ" sz="1200" dirty="0"/>
              <a:t>vzdělávání – druhý </a:t>
            </a:r>
            <a:r>
              <a:rPr lang="cs-CZ" sz="1200" dirty="0" smtClean="0"/>
              <a:t>stupeň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Typická věková skupina	</a:t>
            </a:r>
            <a:r>
              <a:rPr lang="cs-CZ" sz="1200" dirty="0" smtClean="0"/>
              <a:t>13 </a:t>
            </a:r>
            <a:r>
              <a:rPr lang="cs-CZ" sz="1200" dirty="0"/>
              <a:t>– </a:t>
            </a:r>
            <a:r>
              <a:rPr lang="cs-CZ" sz="1200" dirty="0" smtClean="0"/>
              <a:t>14 let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Celková velikost	</a:t>
            </a:r>
            <a:r>
              <a:rPr lang="cs-CZ" sz="1200" dirty="0"/>
              <a:t> </a:t>
            </a:r>
            <a:r>
              <a:rPr lang="cs-CZ" sz="1200" smtClean="0"/>
              <a:t>	</a:t>
            </a:r>
            <a:r>
              <a:rPr lang="cs-CZ" sz="1200" smtClean="0"/>
              <a:t>2218 </a:t>
            </a:r>
            <a:r>
              <a:rPr lang="cs-CZ" sz="1200" dirty="0" smtClean="0"/>
              <a:t>kB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40930376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454580"/>
            <a:ext cx="8280920" cy="93610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METODICKÁ POZNÁMKA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7488832" cy="26642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Prezentaci je možné využít jako soutěž pro soutěžní týmy nebo jednoduché opakování.</a:t>
            </a:r>
          </a:p>
          <a:p>
            <a:endParaRPr lang="cs-CZ" dirty="0" smtClean="0"/>
          </a:p>
          <a:p>
            <a:r>
              <a:rPr lang="cs-CZ" dirty="0" smtClean="0"/>
              <a:t>Snímek 2- Žák označí vybranou otázku.</a:t>
            </a:r>
          </a:p>
          <a:p>
            <a:endParaRPr lang="cs-CZ" dirty="0" smtClean="0"/>
          </a:p>
          <a:p>
            <a:r>
              <a:rPr lang="cs-CZ" dirty="0" smtClean="0"/>
              <a:t>Snímek 3-14- Žáci odpoví na otázku, označením obrázku 	zelené továrny se vrátí zpět k tabulce na snímku 2.</a:t>
            </a:r>
          </a:p>
          <a:p>
            <a:r>
              <a:rPr lang="cs-CZ" dirty="0" smtClean="0"/>
              <a:t>	</a:t>
            </a:r>
            <a:r>
              <a:rPr lang="cs-CZ" smtClean="0"/>
              <a:t>Správná odpověď se </a:t>
            </a:r>
            <a:r>
              <a:rPr lang="cs-CZ" dirty="0" smtClean="0"/>
              <a:t>objeví po kliknutí na daném 	snímku.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431956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334</TotalTime>
  <Words>512</Words>
  <Application>Microsoft Office PowerPoint</Application>
  <PresentationFormat>Předvádění na obrazovce (4:3)</PresentationFormat>
  <Paragraphs>132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Aspekt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Základní škola Ostrovní</cp:lastModifiedBy>
  <cp:revision>102</cp:revision>
  <dcterms:created xsi:type="dcterms:W3CDTF">2012-11-25T17:11:33Z</dcterms:created>
  <dcterms:modified xsi:type="dcterms:W3CDTF">2012-12-19T06:44:58Z</dcterms:modified>
</cp:coreProperties>
</file>