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2" r:id="rId3"/>
    <p:sldId id="260" r:id="rId4"/>
    <p:sldId id="261" r:id="rId5"/>
    <p:sldId id="263" r:id="rId6"/>
    <p:sldId id="265" r:id="rId7"/>
    <p:sldId id="264" r:id="rId8"/>
    <p:sldId id="257" r:id="rId9"/>
    <p:sldId id="258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5FE8E-4282-4B56-808D-A237501055A8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66451-140E-4F8F-858C-9D1ECCD85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5FE8E-4282-4B56-808D-A237501055A8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66451-140E-4F8F-858C-9D1ECCD856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5FE8E-4282-4B56-808D-A237501055A8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66451-140E-4F8F-858C-9D1ECCD85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5FE8E-4282-4B56-808D-A237501055A8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66451-140E-4F8F-858C-9D1ECCD856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5FE8E-4282-4B56-808D-A237501055A8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66451-140E-4F8F-858C-9D1ECCD85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5FE8E-4282-4B56-808D-A237501055A8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66451-140E-4F8F-858C-9D1ECCD85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5FE8E-4282-4B56-808D-A237501055A8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66451-140E-4F8F-858C-9D1ECCD85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5FE8E-4282-4B56-808D-A237501055A8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66451-140E-4F8F-858C-9D1ECCD856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5FE8E-4282-4B56-808D-A237501055A8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66451-140E-4F8F-858C-9D1ECCD856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5FE8E-4282-4B56-808D-A237501055A8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66451-140E-4F8F-858C-9D1ECCD856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5FE8E-4282-4B56-808D-A237501055A8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66451-140E-4F8F-858C-9D1ECCD856A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AE25FE8E-4282-4B56-808D-A237501055A8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47666451-140E-4F8F-858C-9D1ECCD856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d/d6/ParkSlip1892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//upload.wikimedia.org/wikipedia/commons/d/d4/Karl_Marx_00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7/71/Engels.jpg" TargetMode="External"/><Relationship Id="rId5" Type="http://schemas.openxmlformats.org/officeDocument/2006/relationships/image" Target="../media/image7.gif"/><Relationship Id="rId4" Type="http://schemas.openxmlformats.org/officeDocument/2006/relationships/hyperlink" Target="//upload.wikimedia.org/wikipedia/commons/c/cd/Marx_signature.gif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9/9a/Child_laborer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b/ba/500_Schilling_Joseph_Ressel_obverse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d/de/500_Schilling_Joseph_Ressel_reverse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500_Schilling_Joseph_Ressel_reverse.jpg?uselang=cs" TargetMode="External"/><Relationship Id="rId3" Type="http://schemas.openxmlformats.org/officeDocument/2006/relationships/hyperlink" Target="http://cs.wikipedia.org/wiki/Soubor:Karl_Marx_001.jpg" TargetMode="External"/><Relationship Id="rId7" Type="http://schemas.openxmlformats.org/officeDocument/2006/relationships/hyperlink" Target="http://commons.wikimedia.org/wiki/File:500_Schilling_Joseph_Ressel_obverse.jpg?uselang=cs" TargetMode="External"/><Relationship Id="rId2" Type="http://schemas.openxmlformats.org/officeDocument/2006/relationships/hyperlink" Target="http://commons.wikimedia.org/wiki/File:ParkSlip1892.jpg?uselang=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Child_laborer.jpg" TargetMode="External"/><Relationship Id="rId5" Type="http://schemas.openxmlformats.org/officeDocument/2006/relationships/hyperlink" Target="http://cs.wikipedia.org/wiki/Soubor:Engels.jpg" TargetMode="External"/><Relationship Id="rId10" Type="http://schemas.openxmlformats.org/officeDocument/2006/relationships/hyperlink" Target="http://office.microsoft.com/cs-cz/images/results.aspx?qu=tropick%C3%A9+ovoce&amp;ex=1" TargetMode="External"/><Relationship Id="rId4" Type="http://schemas.openxmlformats.org/officeDocument/2006/relationships/hyperlink" Target="http://cs.wikipedia.org/wiki/Soubor:Marx_signature.gif" TargetMode="External"/><Relationship Id="rId9" Type="http://schemas.openxmlformats.org/officeDocument/2006/relationships/hyperlink" Target="http://office.microsoft.com/cs-cz/images/results.aspx?qu=park&amp;ex=1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-5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899592" y="404664"/>
            <a:ext cx="1811936" cy="1728192"/>
          </a:xfrm>
          <a:prstGeom prst="rect">
            <a:avLst/>
          </a:prstGeom>
          <a:noFill/>
          <a:effectLst>
            <a:glow rad="127000">
              <a:schemeClr val="accent2">
                <a:lumMod val="40000"/>
                <a:lumOff val="60000"/>
              </a:schemeClr>
            </a:glow>
            <a:outerShdw blurRad="50800" dist="50800" dir="5400000" algn="ctr" rotWithShape="0">
              <a:schemeClr val="bg1"/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3275856" y="1622764"/>
            <a:ext cx="5857872" cy="280076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1600" kern="0" dirty="0">
                <a:solidFill>
                  <a:schemeClr val="bg1"/>
                </a:solidFill>
              </a:rPr>
              <a:t>Název školy: </a:t>
            </a:r>
            <a:r>
              <a:rPr lang="cs-CZ" sz="1600" b="1" kern="0" dirty="0">
                <a:solidFill>
                  <a:schemeClr val="bg1"/>
                </a:solidFill>
              </a:rPr>
              <a:t>ZŠ Štětí, Ostrovní 300</a:t>
            </a:r>
            <a:r>
              <a:rPr lang="cs-CZ" sz="1600" kern="0" dirty="0">
                <a:solidFill>
                  <a:schemeClr val="bg1"/>
                </a:solidFill>
              </a:rPr>
              <a:t/>
            </a:r>
            <a:br>
              <a:rPr lang="cs-CZ" sz="1600" kern="0" dirty="0">
                <a:solidFill>
                  <a:schemeClr val="bg1"/>
                </a:solidFill>
              </a:rPr>
            </a:br>
            <a:r>
              <a:rPr lang="cs-CZ" sz="1600" kern="0" dirty="0">
                <a:solidFill>
                  <a:schemeClr val="bg1"/>
                </a:solidFill>
              </a:rPr>
              <a:t>Autor: </a:t>
            </a:r>
            <a:r>
              <a:rPr lang="cs-CZ" sz="1600" b="1" kern="0" dirty="0">
                <a:solidFill>
                  <a:schemeClr val="bg1"/>
                </a:solidFill>
              </a:rPr>
              <a:t>Sandra </a:t>
            </a:r>
            <a:r>
              <a:rPr lang="cs-CZ" sz="1600" b="1" kern="0" dirty="0" smtClean="0">
                <a:solidFill>
                  <a:schemeClr val="bg1"/>
                </a:solidFill>
              </a:rPr>
              <a:t>Jaklová</a:t>
            </a:r>
            <a:endParaRPr lang="cs-CZ" sz="1600" kern="0" dirty="0">
              <a:solidFill>
                <a:schemeClr val="bg1"/>
              </a:solidFill>
            </a:endParaRPr>
          </a:p>
          <a:p>
            <a:pPr lvl="0">
              <a:defRPr/>
            </a:pPr>
            <a:r>
              <a:rPr lang="cs-CZ" sz="1600" kern="0" dirty="0">
                <a:solidFill>
                  <a:schemeClr val="bg1"/>
                </a:solidFill>
              </a:rPr>
              <a:t>Název materiálu: </a:t>
            </a:r>
            <a:br>
              <a:rPr lang="cs-CZ" sz="1600" kern="0" dirty="0">
                <a:solidFill>
                  <a:schemeClr val="bg1"/>
                </a:solidFill>
              </a:rPr>
            </a:br>
            <a:r>
              <a:rPr lang="cs-CZ" sz="1600" b="1" kern="0" dirty="0" smtClean="0">
                <a:solidFill>
                  <a:schemeClr val="bg1"/>
                </a:solidFill>
              </a:rPr>
              <a:t>VY_32_INOVACE_D.8.A.14_prumyslova_revoluce_a_jeji_dusledky</a:t>
            </a:r>
            <a:endParaRPr lang="cs-CZ" sz="1600" b="1" kern="0" dirty="0">
              <a:solidFill>
                <a:schemeClr val="bg1"/>
              </a:solidFill>
            </a:endParaRPr>
          </a:p>
          <a:p>
            <a:pPr lvl="0">
              <a:defRPr/>
            </a:pPr>
            <a:r>
              <a:rPr lang="cs-CZ" sz="1600" kern="0" dirty="0">
                <a:solidFill>
                  <a:schemeClr val="bg1"/>
                </a:solidFill>
              </a:rPr>
              <a:t>Datum: </a:t>
            </a:r>
            <a:r>
              <a:rPr lang="cs-CZ" sz="1600" kern="0" dirty="0" smtClean="0">
                <a:solidFill>
                  <a:schemeClr val="bg1"/>
                </a:solidFill>
              </a:rPr>
              <a:t>14.12.2012</a:t>
            </a:r>
            <a:endParaRPr lang="cs-CZ" sz="1600" kern="0" dirty="0">
              <a:solidFill>
                <a:schemeClr val="bg1"/>
              </a:solidFill>
            </a:endParaRPr>
          </a:p>
          <a:p>
            <a:pPr lvl="0">
              <a:defRPr/>
            </a:pPr>
            <a:r>
              <a:rPr lang="cs-CZ" sz="1600" kern="0" dirty="0">
                <a:solidFill>
                  <a:schemeClr val="bg1"/>
                </a:solidFill>
              </a:rPr>
              <a:t>Ročník: </a:t>
            </a:r>
            <a:r>
              <a:rPr lang="cs-CZ" sz="1600" kern="0" dirty="0" smtClean="0">
                <a:solidFill>
                  <a:schemeClr val="bg1"/>
                </a:solidFill>
              </a:rPr>
              <a:t>osmý</a:t>
            </a:r>
            <a:endParaRPr lang="cs-CZ" sz="1600" kern="0" dirty="0">
              <a:solidFill>
                <a:schemeClr val="bg1"/>
              </a:solidFill>
            </a:endParaRPr>
          </a:p>
          <a:p>
            <a:pPr lvl="0">
              <a:defRPr/>
            </a:pPr>
            <a:r>
              <a:rPr lang="cs-CZ" sz="1600" kern="0" dirty="0">
                <a:solidFill>
                  <a:schemeClr val="bg1"/>
                </a:solidFill>
              </a:rPr>
              <a:t>Vzdělávací oblast: Člověk a společnost</a:t>
            </a:r>
          </a:p>
          <a:p>
            <a:pPr lvl="0">
              <a:defRPr/>
            </a:pPr>
            <a:r>
              <a:rPr lang="cs-CZ" sz="1600" kern="0" dirty="0">
                <a:solidFill>
                  <a:schemeClr val="bg1"/>
                </a:solidFill>
              </a:rPr>
              <a:t>Vzdělávací obor: Dějepis</a:t>
            </a:r>
            <a:br>
              <a:rPr lang="cs-CZ" sz="1600" kern="0" dirty="0">
                <a:solidFill>
                  <a:schemeClr val="bg1"/>
                </a:solidFill>
              </a:rPr>
            </a:br>
            <a:r>
              <a:rPr lang="cs-CZ" sz="1600" kern="0" dirty="0">
                <a:solidFill>
                  <a:schemeClr val="bg1"/>
                </a:solidFill>
              </a:rPr>
              <a:t>Název</a:t>
            </a:r>
            <a:r>
              <a:rPr lang="cs-CZ" sz="1600" kern="0" dirty="0" smtClean="0">
                <a:solidFill>
                  <a:schemeClr val="bg1"/>
                </a:solidFill>
              </a:rPr>
              <a:t>: Průmyslová revoluce a její důsledky </a:t>
            </a:r>
            <a:r>
              <a:rPr lang="cs-CZ" sz="1600" kern="0" dirty="0">
                <a:solidFill>
                  <a:schemeClr val="bg1"/>
                </a:solidFill>
              </a:rPr>
              <a:t/>
            </a:r>
            <a:br>
              <a:rPr lang="cs-CZ" sz="1600" kern="0" dirty="0">
                <a:solidFill>
                  <a:schemeClr val="bg1"/>
                </a:solidFill>
              </a:rPr>
            </a:br>
            <a:r>
              <a:rPr lang="cs-CZ" sz="1600" kern="0" dirty="0">
                <a:solidFill>
                  <a:schemeClr val="bg1"/>
                </a:solidFill>
              </a:rPr>
              <a:t>Číslo operačního programu: </a:t>
            </a:r>
            <a:r>
              <a:rPr lang="cs-CZ" sz="1600" b="1" kern="0" dirty="0">
                <a:solidFill>
                  <a:schemeClr val="bg1"/>
                </a:solidFill>
              </a:rPr>
              <a:t>CZ.1.07/1.4.00/21.1693</a:t>
            </a:r>
          </a:p>
          <a:p>
            <a:pPr lvl="0">
              <a:defRPr/>
            </a:pPr>
            <a:r>
              <a:rPr lang="cs-CZ" sz="1600" kern="0" dirty="0">
                <a:solidFill>
                  <a:schemeClr val="bg1"/>
                </a:solidFill>
              </a:rPr>
              <a:t>Název projektu: </a:t>
            </a:r>
            <a:r>
              <a:rPr lang="cs-CZ" sz="1600" b="1" kern="0" dirty="0">
                <a:solidFill>
                  <a:schemeClr val="bg1"/>
                </a:solidFill>
              </a:rPr>
              <a:t>PRIMA ŠKOLA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272" y="4581128"/>
            <a:ext cx="9133728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PRŮMYSLOVÁ REVOLUCE A JEJÍ DŮSLEDKY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078" y="5301208"/>
            <a:ext cx="9133727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Anotace: Prezentace je určena žákům osmého ročníku a slouží k opakování  důsledků průmyslové revoluce.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30563" y="6045922"/>
            <a:ext cx="3938023" cy="81207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286456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56176" y="519853"/>
            <a:ext cx="1332148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Doplň text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9020" y="1700808"/>
            <a:ext cx="7560840" cy="258532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Průmyslová revoluce umožnila vznik dalších společenských vrstev : (d)____________________ a (b)____________________.  </a:t>
            </a:r>
          </a:p>
          <a:p>
            <a:pPr marL="342900" indent="-342900">
              <a:buAutoNum type="arabicPeriod"/>
            </a:pPr>
            <a:r>
              <a:rPr lang="cs-CZ" dirty="0" smtClean="0"/>
              <a:t>Změnil se ráz měst . Budovaly se čtvrtě za městskými hradbami, kterým se říkalo (p)_____________________.  </a:t>
            </a:r>
          </a:p>
          <a:p>
            <a:pPr marL="342900" indent="-342900">
              <a:buAutoNum type="arabicPeriod"/>
            </a:pPr>
            <a:r>
              <a:rPr lang="cs-CZ" dirty="0" smtClean="0"/>
              <a:t>(S)____________________ byl nový filozofický směr s touhou po vytvoření spo</a:t>
            </a:r>
            <a:r>
              <a:rPr lang="cs-CZ" dirty="0"/>
              <a:t>l</a:t>
            </a:r>
            <a:r>
              <a:rPr lang="cs-CZ" dirty="0" smtClean="0"/>
              <a:t>ečnosti, kde nikdo nikoho nevykořisťuje. </a:t>
            </a: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Lidé začali více (c)____________________ pro zábavu, do přírody.</a:t>
            </a:r>
          </a:p>
          <a:p>
            <a:pPr marL="342900" indent="-342900">
              <a:buAutoNum type="arabicPeriod"/>
            </a:pPr>
            <a:r>
              <a:rPr lang="cs-CZ" dirty="0" smtClean="0"/>
              <a:t>Lidé rychleji získávali in</a:t>
            </a:r>
            <a:r>
              <a:rPr lang="cs-CZ" dirty="0"/>
              <a:t>f</a:t>
            </a:r>
            <a:r>
              <a:rPr lang="cs-CZ" dirty="0" smtClean="0"/>
              <a:t>ormace i ze vzdálených zemí, což umožnil vynález zvaný (t)_______________________. </a:t>
            </a:r>
          </a:p>
        </p:txBody>
      </p:sp>
      <p:pic>
        <p:nvPicPr>
          <p:cNvPr id="1026" name="Picture 2" descr="parkové lavičky,parky,příroda,rostliny,strom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05841" y="4437112"/>
            <a:ext cx="2303538" cy="2303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6985" y="5588877"/>
            <a:ext cx="1800200" cy="1015663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200" dirty="0" smtClean="0"/>
              <a:t>Dělníci a buržoazie</a:t>
            </a:r>
          </a:p>
          <a:p>
            <a:pPr marL="342900" indent="-342900">
              <a:buAutoNum type="arabicPeriod"/>
            </a:pPr>
            <a:r>
              <a:rPr lang="cs-CZ" sz="1200" dirty="0" smtClean="0"/>
              <a:t>Předměstí</a:t>
            </a:r>
          </a:p>
          <a:p>
            <a:pPr marL="342900" indent="-342900">
              <a:buAutoNum type="arabicPeriod"/>
            </a:pPr>
            <a:r>
              <a:rPr lang="cs-CZ" sz="1200" dirty="0" smtClean="0"/>
              <a:t>Socialismus</a:t>
            </a:r>
          </a:p>
          <a:p>
            <a:pPr marL="342900" indent="-342900">
              <a:buAutoNum type="arabicPeriod"/>
            </a:pPr>
            <a:r>
              <a:rPr lang="cs-CZ" sz="1200" dirty="0" smtClean="0"/>
              <a:t>Cestovat</a:t>
            </a:r>
          </a:p>
          <a:p>
            <a:pPr marL="342900" indent="-342900">
              <a:buAutoNum type="arabicPeriod"/>
            </a:pPr>
            <a:r>
              <a:rPr lang="cs-CZ" sz="1200" dirty="0" smtClean="0"/>
              <a:t>telegraf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889185"/>
            <a:ext cx="2376264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přinesla průmyslová revoluce</a:t>
            </a:r>
            <a:r>
              <a:rPr lang="cs-CZ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xmlns="" val="29176922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ParkSlip189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266" y="1669450"/>
            <a:ext cx="8985531" cy="5188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6453336"/>
            <a:ext cx="2152650" cy="276999"/>
          </a:xfrm>
          <a:prstGeom prst="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Práce v uhelných dolech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83768" y="332656"/>
            <a:ext cx="5894848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Zkuste odhadnout, co dokumentuje tento dobový obrázek.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43417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83829"/>
            <a:ext cx="2880320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V přesmyčkách najdi jména zakladatelů socialismu.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73700" y="1876182"/>
            <a:ext cx="1728192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LEAKRRXMA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99248" y="1876182"/>
            <a:ext cx="1872208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CHDEIBŘGSELEN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59638" y="6352695"/>
            <a:ext cx="1284362" cy="461665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Karel Marx </a:t>
            </a:r>
          </a:p>
          <a:p>
            <a:r>
              <a:rPr lang="cs-CZ" sz="1200" dirty="0" smtClean="0"/>
              <a:t>a Bedřich Engels</a:t>
            </a:r>
            <a:endParaRPr lang="cs-CZ" sz="1200" dirty="0"/>
          </a:p>
        </p:txBody>
      </p:sp>
      <p:pic>
        <p:nvPicPr>
          <p:cNvPr id="2050" name="Picture 2" descr="Soubor:Karl Marx 0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428723"/>
            <a:ext cx="2713881" cy="3861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3568" y="6450531"/>
            <a:ext cx="3275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</a:t>
            </a:r>
            <a:endParaRPr lang="cs-CZ" dirty="0"/>
          </a:p>
        </p:txBody>
      </p:sp>
      <p:pic>
        <p:nvPicPr>
          <p:cNvPr id="2052" name="Picture 4" descr="Soubor:Marx signature.gi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5890" y="5529075"/>
            <a:ext cx="2586734" cy="741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ubor:Engel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09634" y="2395988"/>
            <a:ext cx="2754468" cy="3874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584610" y="6398861"/>
            <a:ext cx="3275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2764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800" decel="100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800" decel="100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252028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Urči pravdivost tvrzení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5662" y="1556792"/>
            <a:ext cx="7726978" cy="175432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Dělníci pracovali v továrnách, hutích a dolech.</a:t>
            </a:r>
          </a:p>
          <a:p>
            <a:pPr marL="342900" indent="-342900">
              <a:buAutoNum type="arabicPeriod"/>
            </a:pPr>
            <a:r>
              <a:rPr lang="cs-CZ" dirty="0" smtClean="0"/>
              <a:t>Dělníci pracovali osm hodin a jejich plat byl dobrý. </a:t>
            </a:r>
          </a:p>
          <a:p>
            <a:pPr marL="342900" indent="-342900">
              <a:buAutoNum type="arabicPeriod"/>
            </a:pPr>
            <a:r>
              <a:rPr lang="cs-CZ" dirty="0" smtClean="0"/>
              <a:t>Pokud dělník onemocněl, dostával nemocenské dávky místo platu.</a:t>
            </a:r>
          </a:p>
          <a:p>
            <a:pPr marL="342900" indent="-342900">
              <a:buAutoNum type="arabicPeriod"/>
            </a:pPr>
            <a:r>
              <a:rPr lang="cs-CZ" dirty="0" smtClean="0"/>
              <a:t>Dělníci se báli o svá místa, a proto se stávalo, že rozbíjeli stroje, které je měly nahradit.</a:t>
            </a:r>
          </a:p>
          <a:p>
            <a:pPr marL="342900" indent="-342900">
              <a:buAutoNum type="arabicPeriod"/>
            </a:pPr>
            <a:r>
              <a:rPr lang="cs-CZ" dirty="0" smtClean="0"/>
              <a:t>Mnoho dětí nechodilo do školy, protože to rodiče nepovažovali za nutné.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80385" y="1556792"/>
            <a:ext cx="1152128" cy="175432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ANO – NE</a:t>
            </a:r>
          </a:p>
          <a:p>
            <a:r>
              <a:rPr lang="cs-CZ" dirty="0" smtClean="0"/>
              <a:t>ANO – NE</a:t>
            </a:r>
          </a:p>
          <a:p>
            <a:r>
              <a:rPr lang="cs-CZ" dirty="0" smtClean="0"/>
              <a:t>ANO – NE </a:t>
            </a:r>
          </a:p>
          <a:p>
            <a:endParaRPr lang="cs-CZ" dirty="0" smtClean="0"/>
          </a:p>
          <a:p>
            <a:r>
              <a:rPr lang="cs-CZ" dirty="0" smtClean="0"/>
              <a:t>ANO – NE</a:t>
            </a:r>
          </a:p>
          <a:p>
            <a:r>
              <a:rPr lang="cs-CZ" dirty="0" smtClean="0"/>
              <a:t>ANO - NE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96744" y="5373216"/>
            <a:ext cx="2812295" cy="1384995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1. ANO</a:t>
            </a:r>
          </a:p>
          <a:p>
            <a:r>
              <a:rPr lang="cs-CZ" sz="1200" dirty="0" smtClean="0"/>
              <a:t>2. NE – pracovali 14-16 h, platy byly velmi nízké</a:t>
            </a:r>
          </a:p>
          <a:p>
            <a:r>
              <a:rPr lang="cs-CZ" sz="1200" dirty="0" smtClean="0"/>
              <a:t>3. NE – žádné takové dávky či příspěvky neexistovaly</a:t>
            </a:r>
          </a:p>
          <a:p>
            <a:r>
              <a:rPr lang="cs-CZ" sz="1200" dirty="0" smtClean="0"/>
              <a:t> 4. ANO</a:t>
            </a:r>
          </a:p>
          <a:p>
            <a:r>
              <a:rPr lang="cs-CZ" sz="1200" dirty="0" smtClean="0"/>
              <a:t>5. NE – děti pomáhaly živit rodinu</a:t>
            </a:r>
          </a:p>
        </p:txBody>
      </p:sp>
      <p:pic>
        <p:nvPicPr>
          <p:cNvPr id="3074" name="Picture 2" descr="File:Child labor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420401"/>
            <a:ext cx="4463160" cy="3297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11639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2881" y="908720"/>
            <a:ext cx="2232248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Spoj, co k sobě patří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815245"/>
            <a:ext cx="2088232" cy="258532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1. stávky</a:t>
            </a:r>
          </a:p>
          <a:p>
            <a:endParaRPr lang="cs-CZ" dirty="0" smtClean="0"/>
          </a:p>
          <a:p>
            <a:r>
              <a:rPr lang="cs-CZ" dirty="0" smtClean="0"/>
              <a:t>2. </a:t>
            </a:r>
            <a:r>
              <a:rPr lang="cs-CZ" dirty="0"/>
              <a:t>b</a:t>
            </a:r>
            <a:r>
              <a:rPr lang="cs-CZ" dirty="0" smtClean="0"/>
              <a:t>uržoazie</a:t>
            </a:r>
          </a:p>
          <a:p>
            <a:endParaRPr lang="cs-CZ" dirty="0" smtClean="0"/>
          </a:p>
          <a:p>
            <a:r>
              <a:rPr lang="cs-CZ" dirty="0" smtClean="0"/>
              <a:t>3. </a:t>
            </a:r>
            <a:r>
              <a:rPr lang="cs-CZ" dirty="0"/>
              <a:t>č</a:t>
            </a:r>
            <a:r>
              <a:rPr lang="cs-CZ" dirty="0" smtClean="0"/>
              <a:t>inžák</a:t>
            </a:r>
          </a:p>
          <a:p>
            <a:endParaRPr lang="cs-CZ" dirty="0" smtClean="0"/>
          </a:p>
          <a:p>
            <a:r>
              <a:rPr lang="cs-CZ" dirty="0" smtClean="0"/>
              <a:t>4. </a:t>
            </a:r>
            <a:r>
              <a:rPr lang="cs-CZ" dirty="0"/>
              <a:t>s</a:t>
            </a:r>
            <a:r>
              <a:rPr lang="cs-CZ" dirty="0" smtClean="0"/>
              <a:t>tát</a:t>
            </a:r>
          </a:p>
          <a:p>
            <a:endParaRPr lang="cs-CZ" dirty="0" smtClean="0"/>
          </a:p>
          <a:p>
            <a:r>
              <a:rPr lang="cs-CZ" dirty="0" smtClean="0"/>
              <a:t>5. cizokrajné zboží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326957" y="1815246"/>
            <a:ext cx="2778999" cy="258532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a) bohaté měšťanstvo</a:t>
            </a:r>
          </a:p>
          <a:p>
            <a:endParaRPr lang="cs-CZ" dirty="0" smtClean="0"/>
          </a:p>
          <a:p>
            <a:r>
              <a:rPr lang="cs-CZ" dirty="0" smtClean="0"/>
              <a:t>b) </a:t>
            </a:r>
            <a:r>
              <a:rPr lang="cs-CZ" dirty="0"/>
              <a:t>d</a:t>
            </a:r>
            <a:r>
              <a:rPr lang="cs-CZ" dirty="0" smtClean="0"/>
              <a:t>ělnická čtvrť</a:t>
            </a:r>
          </a:p>
          <a:p>
            <a:endParaRPr lang="cs-CZ" dirty="0" smtClean="0"/>
          </a:p>
          <a:p>
            <a:r>
              <a:rPr lang="cs-CZ" dirty="0" smtClean="0"/>
              <a:t>c) levnější</a:t>
            </a:r>
          </a:p>
          <a:p>
            <a:endParaRPr lang="cs-CZ" dirty="0" smtClean="0"/>
          </a:p>
          <a:p>
            <a:r>
              <a:rPr lang="cs-CZ" dirty="0" smtClean="0"/>
              <a:t>d) </a:t>
            </a:r>
            <a:r>
              <a:rPr lang="cs-CZ" dirty="0"/>
              <a:t>d</a:t>
            </a:r>
            <a:r>
              <a:rPr lang="cs-CZ" dirty="0" smtClean="0"/>
              <a:t>ělnické spolky</a:t>
            </a:r>
          </a:p>
          <a:p>
            <a:endParaRPr lang="cs-CZ" dirty="0" smtClean="0"/>
          </a:p>
          <a:p>
            <a:r>
              <a:rPr lang="cs-CZ" dirty="0" smtClean="0"/>
              <a:t>e) zakazována práce dětí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092280" y="6021288"/>
            <a:ext cx="1829513" cy="276999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1.d); 2. a); 3. b; 4. e); 5. c)   </a:t>
            </a:r>
            <a:endParaRPr lang="cs-CZ" sz="12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42111" y="4417368"/>
            <a:ext cx="3155375" cy="2229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42655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500 Schilling Joseph Ressel obvers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0586" y="1313662"/>
            <a:ext cx="7380312" cy="3773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500 Schilling Joseph Ressel revers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3497" y="4207222"/>
            <a:ext cx="5224473" cy="2625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25574" y="323364"/>
            <a:ext cx="3816424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 můžeme vyčíst ze staré bankovky?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662" y="4929962"/>
            <a:ext cx="392155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3. Co vynalezl? ___________________</a:t>
            </a:r>
          </a:p>
        </p:txBody>
      </p:sp>
      <p:sp>
        <p:nvSpPr>
          <p:cNvPr id="4" name="Obdélník 3"/>
          <p:cNvSpPr/>
          <p:nvPr/>
        </p:nvSpPr>
        <p:spPr>
          <a:xfrm>
            <a:off x="128214" y="1124744"/>
            <a:ext cx="4155754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/>
              <a:t>1. V jakém státě platili lidé touto měnou? _________________________</a:t>
            </a:r>
          </a:p>
        </p:txBody>
      </p:sp>
      <p:sp>
        <p:nvSpPr>
          <p:cNvPr id="5" name="Obdélník 4"/>
          <p:cNvSpPr/>
          <p:nvPr/>
        </p:nvSpPr>
        <p:spPr>
          <a:xfrm>
            <a:off x="128214" y="2471071"/>
            <a:ext cx="2016223" cy="147732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/>
              <a:t>2. Jak se jmenuje </a:t>
            </a:r>
            <a:endParaRPr lang="cs-CZ" dirty="0" smtClean="0"/>
          </a:p>
          <a:p>
            <a:r>
              <a:rPr lang="cs-CZ" dirty="0" smtClean="0"/>
              <a:t>osobnost </a:t>
            </a:r>
          </a:p>
          <a:p>
            <a:r>
              <a:rPr lang="cs-CZ" dirty="0" smtClean="0"/>
              <a:t>na </a:t>
            </a:r>
            <a:r>
              <a:rPr lang="cs-CZ" dirty="0"/>
              <a:t>bankovce? </a:t>
            </a:r>
            <a:r>
              <a:rPr lang="cs-CZ" dirty="0" smtClean="0"/>
              <a:t>_______________</a:t>
            </a:r>
          </a:p>
          <a:p>
            <a:r>
              <a:rPr lang="cs-CZ" dirty="0" smtClean="0"/>
              <a:t>_______________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83662" y="5519871"/>
            <a:ext cx="4100536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/>
              <a:t>4. K čemu byl tento vynález dobrý? ________________________________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83662" y="6257636"/>
            <a:ext cx="3030540" cy="461665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1. Rakousko; 2. Josef Ressel; 3. lodní šroub; </a:t>
            </a:r>
          </a:p>
          <a:p>
            <a:r>
              <a:rPr lang="cs-CZ" sz="1200" dirty="0" smtClean="0"/>
              <a:t>4. rozvoj lodní dopravy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577855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1039154"/>
            <a:ext cx="2664296" cy="122413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>
                <a:solidFill>
                  <a:schemeClr val="bg1"/>
                </a:solidFill>
              </a:rPr>
              <a:t>POUŽITÉ ZDROJE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2492896"/>
            <a:ext cx="8712968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Uvedené zdroje [ on-line] </a:t>
            </a:r>
            <a:r>
              <a:rPr lang="cs-CZ" sz="1400" dirty="0" smtClean="0"/>
              <a:t>1.12.2012 </a:t>
            </a:r>
            <a:r>
              <a:rPr lang="cs-CZ" sz="1400" dirty="0"/>
              <a:t>[cit. </a:t>
            </a:r>
            <a:r>
              <a:rPr lang="cs-CZ" sz="1400" dirty="0" smtClean="0"/>
              <a:t>2012-12-12]. </a:t>
            </a:r>
            <a:r>
              <a:rPr lang="cs-CZ" sz="1400" dirty="0"/>
              <a:t>Dostupné pod licencí </a:t>
            </a:r>
            <a:r>
              <a:rPr lang="cs-CZ" sz="1400" dirty="0" err="1"/>
              <a:t>Wikimedia</a:t>
            </a:r>
            <a:r>
              <a:rPr lang="cs-CZ" sz="1400" dirty="0"/>
              <a:t>  </a:t>
            </a:r>
            <a:r>
              <a:rPr lang="cs-CZ" sz="1400" dirty="0" err="1"/>
              <a:t>Commons</a:t>
            </a:r>
            <a:r>
              <a:rPr lang="cs-CZ" sz="1400" dirty="0"/>
              <a:t> na www</a:t>
            </a:r>
            <a:r>
              <a:rPr lang="cs-CZ" sz="1400" dirty="0" smtClean="0"/>
              <a:t>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commons.wikimedia.org/wiki/File:ParkSlip1892.jpg?uselang=cs</a:t>
            </a:r>
            <a:r>
              <a:rPr lang="cs-CZ" sz="1400" dirty="0" smtClean="0"/>
              <a:t> (snímek 3)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cs.wikipedia.org/wiki/Soubor:Karl_Marx_001.jpg</a:t>
            </a:r>
            <a:r>
              <a:rPr lang="cs-CZ" sz="1400" dirty="0" smtClean="0"/>
              <a:t> (snímek 4)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cs.wikipedia.org/wiki/Soubor:Marx_signature.gif</a:t>
            </a:r>
            <a:r>
              <a:rPr lang="cs-CZ" sz="1400" dirty="0" smtClean="0"/>
              <a:t> (</a:t>
            </a:r>
            <a:r>
              <a:rPr lang="cs-CZ" sz="1400" dirty="0"/>
              <a:t>snímek </a:t>
            </a:r>
            <a:r>
              <a:rPr lang="cs-CZ" sz="1400" dirty="0" smtClean="0"/>
              <a:t>4)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cs.wikipedia.org/wiki/Soubor:Engels.jpg</a:t>
            </a:r>
            <a:r>
              <a:rPr lang="cs-CZ" sz="1400" dirty="0" smtClean="0"/>
              <a:t> (snímek 4)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commons.wikimedia.org/wiki/File:Child_laborer.jpg</a:t>
            </a:r>
            <a:r>
              <a:rPr lang="cs-CZ" sz="1400" dirty="0" smtClean="0"/>
              <a:t> (snímek 5)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commons.wikimedia.org/wiki/File:500_Schilling_Joseph_Ressel_obverse.jpg?uselang=cs</a:t>
            </a:r>
            <a:r>
              <a:rPr lang="cs-CZ" sz="1400" dirty="0" smtClean="0"/>
              <a:t> (snímek 7)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commons.wikimedia.org/wiki/File:500_Schilling_Joseph_Ressel_reverse.jpg?uselang=cs</a:t>
            </a:r>
            <a:r>
              <a:rPr lang="cs-CZ" sz="1400" dirty="0" smtClean="0"/>
              <a:t> (snímek 7)</a:t>
            </a:r>
            <a:endParaRPr lang="cs-CZ" sz="1400" dirty="0"/>
          </a:p>
          <a:p>
            <a:endParaRPr lang="cs-CZ" sz="1400" dirty="0" smtClean="0"/>
          </a:p>
          <a:p>
            <a:r>
              <a:rPr lang="cs-CZ" sz="1400" dirty="0"/>
              <a:t>Klipart [ on-line] 2012 [cit. </a:t>
            </a:r>
            <a:r>
              <a:rPr lang="cs-CZ" sz="1400" dirty="0" smtClean="0"/>
              <a:t>2012-12-12]. </a:t>
            </a:r>
            <a:r>
              <a:rPr lang="cs-CZ" sz="1400" dirty="0"/>
              <a:t>Dostupné na www</a:t>
            </a:r>
            <a:r>
              <a:rPr lang="cs-CZ" sz="1400" dirty="0" smtClean="0"/>
              <a:t>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9"/>
              </a:rPr>
              <a:t>http://office.microsoft.com/cs-cz/images/results.aspx?qu=park&amp;ex=1#ai:MC900293346</a:t>
            </a:r>
            <a:r>
              <a:rPr lang="cs-CZ" sz="1400" dirty="0" smtClean="0">
                <a:hlinkClick r:id="rId9"/>
              </a:rPr>
              <a:t>|</a:t>
            </a:r>
            <a:r>
              <a:rPr lang="cs-CZ" sz="1400" dirty="0" smtClean="0"/>
              <a:t>  (snímek 2)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10"/>
              </a:rPr>
              <a:t>http://office.microsoft.com/cs-cz/images/results.aspx?qu=tropick%C3%A9+ovoce&amp;ex=1#ai:MP900255640</a:t>
            </a:r>
            <a:r>
              <a:rPr lang="cs-CZ" sz="1400" dirty="0" smtClean="0">
                <a:hlinkClick r:id="rId10"/>
              </a:rPr>
              <a:t>|</a:t>
            </a:r>
            <a:r>
              <a:rPr lang="cs-CZ" sz="1400" dirty="0" smtClean="0"/>
              <a:t> (snímek 6)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3034178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908720"/>
            <a:ext cx="2970764" cy="64807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>
                <a:solidFill>
                  <a:schemeClr val="bg1"/>
                </a:solidFill>
              </a:rPr>
              <a:t>SHRNUTÍ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916832"/>
            <a:ext cx="8208912" cy="39703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indent="-342900">
              <a:defRPr/>
            </a:pPr>
            <a:r>
              <a:rPr lang="cs-CZ" sz="1200" b="1" dirty="0" smtClean="0"/>
              <a:t>Anotace</a:t>
            </a:r>
            <a:r>
              <a:rPr lang="cs-CZ" sz="1200" b="1" dirty="0"/>
              <a:t>		</a:t>
            </a:r>
            <a:r>
              <a:rPr lang="cs-CZ" sz="1200" dirty="0" smtClean="0"/>
              <a:t>Prezentace je určena pro osmý ročník ZŠ a slouží </a:t>
            </a:r>
            <a:r>
              <a:rPr lang="cs-CZ" sz="1200" dirty="0"/>
              <a:t>k </a:t>
            </a:r>
            <a:r>
              <a:rPr lang="cs-CZ" sz="1200" dirty="0" smtClean="0"/>
              <a:t>opakování důsledků průmyslové revoluce.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Autor		</a:t>
            </a:r>
            <a:r>
              <a:rPr lang="cs-CZ" sz="1200" dirty="0" smtClean="0"/>
              <a:t>Mgr</a:t>
            </a:r>
            <a:r>
              <a:rPr lang="cs-CZ" sz="1200" dirty="0"/>
              <a:t>. Sandra </a:t>
            </a:r>
            <a:r>
              <a:rPr lang="cs-CZ" sz="1200" dirty="0" smtClean="0"/>
              <a:t>Jaklová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Jazyk		č</a:t>
            </a:r>
            <a:r>
              <a:rPr lang="cs-CZ" sz="1200" dirty="0" smtClean="0"/>
              <a:t>eština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Očekávaný výstup	</a:t>
            </a:r>
            <a:r>
              <a:rPr lang="cs-CZ" sz="1200" dirty="0" smtClean="0"/>
              <a:t>Žáci uvedou </a:t>
            </a:r>
            <a:r>
              <a:rPr lang="cs-CZ" sz="1200" dirty="0"/>
              <a:t> </a:t>
            </a:r>
            <a:r>
              <a:rPr lang="cs-CZ" sz="1200" dirty="0" smtClean="0"/>
              <a:t>důsledky průmyslové revoluce.</a:t>
            </a:r>
          </a:p>
          <a:p>
            <a:pPr indent="-342900">
              <a:defRPr/>
            </a:pPr>
            <a:r>
              <a:rPr lang="cs-CZ" sz="1200" dirty="0"/>
              <a:t>	</a:t>
            </a:r>
          </a:p>
          <a:p>
            <a:pPr indent="-342900">
              <a:defRPr/>
            </a:pPr>
            <a:r>
              <a:rPr lang="cs-CZ" sz="1200" b="1" dirty="0"/>
              <a:t>Klíčová slova	</a:t>
            </a:r>
            <a:r>
              <a:rPr lang="cs-CZ" sz="1200" dirty="0"/>
              <a:t>	</a:t>
            </a:r>
            <a:r>
              <a:rPr lang="cs-CZ" sz="1200" dirty="0" smtClean="0"/>
              <a:t>průmyslová revoluce, dělník, socialismus</a:t>
            </a:r>
            <a:r>
              <a:rPr lang="cs-CZ" sz="1200" smtClean="0"/>
              <a:t>, </a:t>
            </a:r>
            <a:r>
              <a:rPr lang="cs-CZ" sz="1200" smtClean="0"/>
              <a:t>cestování, 19</a:t>
            </a:r>
            <a:r>
              <a:rPr lang="cs-CZ" sz="1200" dirty="0" smtClean="0"/>
              <a:t>. století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Druh učebního materiálu	</a:t>
            </a:r>
            <a:r>
              <a:rPr lang="cs-CZ" sz="1200" dirty="0" smtClean="0"/>
              <a:t>prezentace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Druh interaktivity	</a:t>
            </a:r>
            <a:r>
              <a:rPr lang="cs-CZ" sz="1200" dirty="0" smtClean="0"/>
              <a:t>aktivita</a:t>
            </a:r>
          </a:p>
          <a:p>
            <a:pPr indent="-342900">
              <a:defRPr/>
            </a:pPr>
            <a:endParaRPr lang="cs-CZ" sz="1200" dirty="0" smtClean="0"/>
          </a:p>
          <a:p>
            <a:pPr indent="-342900">
              <a:defRPr/>
            </a:pPr>
            <a:r>
              <a:rPr lang="cs-CZ" sz="1200" b="1" dirty="0" smtClean="0"/>
              <a:t>Cílová skupina	</a:t>
            </a:r>
            <a:r>
              <a:rPr lang="cs-CZ" sz="1200" dirty="0" smtClean="0"/>
              <a:t>žák</a:t>
            </a:r>
          </a:p>
          <a:p>
            <a:pPr indent="-342900">
              <a:defRPr/>
            </a:pPr>
            <a:endParaRPr lang="cs-CZ" sz="1200" dirty="0" smtClean="0"/>
          </a:p>
          <a:p>
            <a:pPr indent="-342900">
              <a:defRPr/>
            </a:pPr>
            <a:r>
              <a:rPr lang="cs-CZ" sz="1200" b="1" dirty="0" smtClean="0"/>
              <a:t>Stupeň </a:t>
            </a:r>
            <a:r>
              <a:rPr lang="cs-CZ" sz="1200" b="1" dirty="0"/>
              <a:t>a typ vzdělávání	</a:t>
            </a:r>
            <a:r>
              <a:rPr lang="cs-CZ" sz="1200" dirty="0" smtClean="0"/>
              <a:t>základní </a:t>
            </a:r>
            <a:r>
              <a:rPr lang="cs-CZ" sz="1200" dirty="0"/>
              <a:t>vzdělávání – druhý </a:t>
            </a:r>
            <a:r>
              <a:rPr lang="cs-CZ" sz="1200" dirty="0" smtClean="0"/>
              <a:t>stupeň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Typická věková skupina	</a:t>
            </a:r>
            <a:r>
              <a:rPr lang="cs-CZ" sz="1200" dirty="0" smtClean="0"/>
              <a:t>13 </a:t>
            </a:r>
            <a:r>
              <a:rPr lang="cs-CZ" sz="1200" dirty="0"/>
              <a:t>– </a:t>
            </a:r>
            <a:r>
              <a:rPr lang="cs-CZ" sz="1200" dirty="0" smtClean="0"/>
              <a:t>14 let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Celková velikost	</a:t>
            </a:r>
            <a:r>
              <a:rPr lang="cs-CZ" sz="1200" dirty="0"/>
              <a:t> </a:t>
            </a:r>
            <a:r>
              <a:rPr lang="cs-CZ" sz="1200" dirty="0" smtClean="0"/>
              <a:t>1087 </a:t>
            </a:r>
            <a:r>
              <a:rPr lang="cs-CZ" sz="1200" dirty="0" smtClean="0"/>
              <a:t>kB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816222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994619"/>
            <a:ext cx="2952328" cy="93610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>
                <a:solidFill>
                  <a:schemeClr val="bg1"/>
                </a:solidFill>
              </a:rPr>
              <a:t>METODICKÁ POZNÁMKA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348880"/>
            <a:ext cx="85689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Snímek 2 – Žáci doplňují věty.</a:t>
            </a:r>
          </a:p>
          <a:p>
            <a:r>
              <a:rPr lang="cs-CZ" dirty="0" smtClean="0"/>
              <a:t>Snímek 3 – Žáci se pokusí odhadnout, jakou činnost obrázek dokumentuje.</a:t>
            </a:r>
          </a:p>
          <a:p>
            <a:r>
              <a:rPr lang="cs-CZ" dirty="0" smtClean="0"/>
              <a:t>Snímek 4 – Žáci z přesmyček vytvoří jména zakladatelů socialismu.</a:t>
            </a:r>
          </a:p>
          <a:p>
            <a:r>
              <a:rPr lang="cs-CZ" dirty="0" smtClean="0"/>
              <a:t>Snímek 5 – Žáci určí pravdivost vět Snímek 6 – Žáci spojí to, co k sobě patří a zdůvodní svůj názor. </a:t>
            </a:r>
          </a:p>
          <a:p>
            <a:r>
              <a:rPr lang="cs-CZ" dirty="0" smtClean="0"/>
              <a:t>Snímek 7 – Žáci diskutují o tom, co je možné vyčíst z bankovky.</a:t>
            </a:r>
          </a:p>
          <a:p>
            <a:endParaRPr lang="cs-CZ" dirty="0"/>
          </a:p>
          <a:p>
            <a:r>
              <a:rPr lang="cs-CZ" dirty="0" smtClean="0"/>
              <a:t>Správné odpovědi jsou na každém snímku, objeví se vždy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225190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518</TotalTime>
  <Words>579</Words>
  <Application>Microsoft Office PowerPoint</Application>
  <PresentationFormat>Předvádění na obrazovce (4:3)</PresentationFormat>
  <Paragraphs>120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Základní škola Ostrovní</cp:lastModifiedBy>
  <cp:revision>82</cp:revision>
  <dcterms:created xsi:type="dcterms:W3CDTF">2012-11-25T17:16:21Z</dcterms:created>
  <dcterms:modified xsi:type="dcterms:W3CDTF">2012-12-19T06:44:17Z</dcterms:modified>
</cp:coreProperties>
</file>