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58" r:id="rId4"/>
    <p:sldId id="257" r:id="rId5"/>
    <p:sldId id="260" r:id="rId6"/>
    <p:sldId id="268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93B193-FACC-4E8C-9F0E-D01C7D0412D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1B2EAF26-99C8-420E-9047-8CE89E5386FE}">
      <dgm:prSet phldrT="[Text]"/>
      <dgm:spPr/>
      <dgm:t>
        <a:bodyPr/>
        <a:lstStyle/>
        <a:p>
          <a:r>
            <a:rPr lang="cs-CZ" dirty="0" smtClean="0"/>
            <a:t>_____</a:t>
          </a:r>
          <a:endParaRPr lang="cs-CZ" dirty="0"/>
        </a:p>
      </dgm:t>
    </dgm:pt>
    <dgm:pt modelId="{17AA4480-6694-47E8-B372-2EB0DB590517}" type="parTrans" cxnId="{B50FB9C2-5C2E-4D90-AAA2-3A6EF34E842E}">
      <dgm:prSet/>
      <dgm:spPr/>
      <dgm:t>
        <a:bodyPr/>
        <a:lstStyle/>
        <a:p>
          <a:endParaRPr lang="cs-CZ"/>
        </a:p>
      </dgm:t>
    </dgm:pt>
    <dgm:pt modelId="{739FB25E-D34E-420B-BB84-60A7AC18D368}" type="sibTrans" cxnId="{B50FB9C2-5C2E-4D90-AAA2-3A6EF34E842E}">
      <dgm:prSet/>
      <dgm:spPr/>
      <dgm:t>
        <a:bodyPr/>
        <a:lstStyle/>
        <a:p>
          <a:endParaRPr lang="cs-CZ"/>
        </a:p>
      </dgm:t>
    </dgm:pt>
    <dgm:pt modelId="{CEE01C0C-46C5-4D2F-B22B-34E2CB9752F2}">
      <dgm:prSet phldrT="[Text]"/>
      <dgm:spPr/>
      <dgm:t>
        <a:bodyPr/>
        <a:lstStyle/>
        <a:p>
          <a:r>
            <a:rPr lang="cs-CZ" dirty="0" smtClean="0"/>
            <a:t>______</a:t>
          </a:r>
          <a:endParaRPr lang="cs-CZ" dirty="0"/>
        </a:p>
      </dgm:t>
    </dgm:pt>
    <dgm:pt modelId="{C11489E0-58A9-4B05-BEAC-766497636CDF}" type="parTrans" cxnId="{5FE77E93-A531-4154-A518-25CF06BEA045}">
      <dgm:prSet/>
      <dgm:spPr/>
      <dgm:t>
        <a:bodyPr/>
        <a:lstStyle/>
        <a:p>
          <a:endParaRPr lang="cs-CZ"/>
        </a:p>
      </dgm:t>
    </dgm:pt>
    <dgm:pt modelId="{6BC994D5-99B6-4035-B010-8A8DC6F9F929}" type="sibTrans" cxnId="{5FE77E93-A531-4154-A518-25CF06BEA045}">
      <dgm:prSet/>
      <dgm:spPr/>
      <dgm:t>
        <a:bodyPr/>
        <a:lstStyle/>
        <a:p>
          <a:endParaRPr lang="cs-CZ"/>
        </a:p>
      </dgm:t>
    </dgm:pt>
    <dgm:pt modelId="{293C7DA0-1D2A-4A32-BFD9-A2CF4B72794B}">
      <dgm:prSet phldrT="[Text]"/>
      <dgm:spPr/>
      <dgm:t>
        <a:bodyPr/>
        <a:lstStyle/>
        <a:p>
          <a:r>
            <a:rPr lang="cs-CZ" dirty="0" smtClean="0"/>
            <a:t>______</a:t>
          </a:r>
          <a:endParaRPr lang="cs-CZ" dirty="0"/>
        </a:p>
      </dgm:t>
    </dgm:pt>
    <dgm:pt modelId="{F6486ED1-4B9C-45F2-B036-96E404C2562D}" type="parTrans" cxnId="{452227E1-4BE3-4CD5-8B89-5DC3CE9D31FB}">
      <dgm:prSet/>
      <dgm:spPr/>
      <dgm:t>
        <a:bodyPr/>
        <a:lstStyle/>
        <a:p>
          <a:endParaRPr lang="cs-CZ"/>
        </a:p>
      </dgm:t>
    </dgm:pt>
    <dgm:pt modelId="{5F65955D-7547-4470-8984-A8EEF3974714}" type="sibTrans" cxnId="{452227E1-4BE3-4CD5-8B89-5DC3CE9D31FB}">
      <dgm:prSet/>
      <dgm:spPr/>
      <dgm:t>
        <a:bodyPr/>
        <a:lstStyle/>
        <a:p>
          <a:endParaRPr lang="cs-CZ"/>
        </a:p>
      </dgm:t>
    </dgm:pt>
    <dgm:pt modelId="{DFBD0DCF-BCB2-4CE0-9DA6-9D69EE8CED55}">
      <dgm:prSet phldrT="[Text]"/>
      <dgm:spPr/>
      <dgm:t>
        <a:bodyPr/>
        <a:lstStyle/>
        <a:p>
          <a:r>
            <a:rPr lang="cs-CZ" dirty="0" smtClean="0"/>
            <a:t>_____</a:t>
          </a:r>
          <a:endParaRPr lang="cs-CZ" dirty="0"/>
        </a:p>
      </dgm:t>
    </dgm:pt>
    <dgm:pt modelId="{8EC4A0E0-5404-448F-93B2-380F29000097}" type="parTrans" cxnId="{AE77039D-F862-4CC8-87E3-8CE7CA05A918}">
      <dgm:prSet/>
      <dgm:spPr/>
      <dgm:t>
        <a:bodyPr/>
        <a:lstStyle/>
        <a:p>
          <a:endParaRPr lang="cs-CZ"/>
        </a:p>
      </dgm:t>
    </dgm:pt>
    <dgm:pt modelId="{3B9A4810-78DE-4C29-982E-3C95CE6A388E}" type="sibTrans" cxnId="{AE77039D-F862-4CC8-87E3-8CE7CA05A918}">
      <dgm:prSet/>
      <dgm:spPr/>
      <dgm:t>
        <a:bodyPr/>
        <a:lstStyle/>
        <a:p>
          <a:endParaRPr lang="cs-CZ"/>
        </a:p>
      </dgm:t>
    </dgm:pt>
    <dgm:pt modelId="{2F06BE8E-CF6E-4A4C-A41D-3A2F458A7F88}">
      <dgm:prSet phldrT="[Text]"/>
      <dgm:spPr/>
      <dgm:t>
        <a:bodyPr/>
        <a:lstStyle/>
        <a:p>
          <a:r>
            <a:rPr lang="cs-CZ" dirty="0" smtClean="0"/>
            <a:t>_____</a:t>
          </a:r>
          <a:endParaRPr lang="cs-CZ" dirty="0"/>
        </a:p>
      </dgm:t>
    </dgm:pt>
    <dgm:pt modelId="{23ECF62B-D582-47C5-A7FC-08AC2BBD45EB}" type="parTrans" cxnId="{3B623B7E-758C-43D2-B1CE-E1A95A639AFE}">
      <dgm:prSet/>
      <dgm:spPr/>
      <dgm:t>
        <a:bodyPr/>
        <a:lstStyle/>
        <a:p>
          <a:endParaRPr lang="cs-CZ"/>
        </a:p>
      </dgm:t>
    </dgm:pt>
    <dgm:pt modelId="{88AE07E8-1C4C-4B7F-9B20-94548BB591C8}" type="sibTrans" cxnId="{3B623B7E-758C-43D2-B1CE-E1A95A639AFE}">
      <dgm:prSet/>
      <dgm:spPr/>
      <dgm:t>
        <a:bodyPr/>
        <a:lstStyle/>
        <a:p>
          <a:endParaRPr lang="cs-CZ"/>
        </a:p>
      </dgm:t>
    </dgm:pt>
    <dgm:pt modelId="{44533D7A-0B83-4790-89AD-262278C22E36}" type="pres">
      <dgm:prSet presAssocID="{A493B193-FACC-4E8C-9F0E-D01C7D0412DC}" presName="CompostProcess" presStyleCnt="0">
        <dgm:presLayoutVars>
          <dgm:dir/>
          <dgm:resizeHandles val="exact"/>
        </dgm:presLayoutVars>
      </dgm:prSet>
      <dgm:spPr/>
    </dgm:pt>
    <dgm:pt modelId="{EF5D84FA-DCF2-42E7-92BD-2C456E2A3CFF}" type="pres">
      <dgm:prSet presAssocID="{A493B193-FACC-4E8C-9F0E-D01C7D0412DC}" presName="arrow" presStyleLbl="bgShp" presStyleIdx="0" presStyleCnt="1"/>
      <dgm:spPr/>
    </dgm:pt>
    <dgm:pt modelId="{98BDBA49-5911-4F82-81DB-C3DF3C1E03C2}" type="pres">
      <dgm:prSet presAssocID="{A493B193-FACC-4E8C-9F0E-D01C7D0412DC}" presName="linearProcess" presStyleCnt="0"/>
      <dgm:spPr/>
    </dgm:pt>
    <dgm:pt modelId="{9485A727-612C-4198-A7E3-22914D2B84A6}" type="pres">
      <dgm:prSet presAssocID="{1B2EAF26-99C8-420E-9047-8CE89E5386FE}" presName="textNode" presStyleLbl="node1" presStyleIdx="0" presStyleCnt="5" custScaleX="37412" custScaleY="1016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D68BCF-D0EA-4067-8D97-1D82CB89D1D6}" type="pres">
      <dgm:prSet presAssocID="{739FB25E-D34E-420B-BB84-60A7AC18D368}" presName="sibTrans" presStyleCnt="0"/>
      <dgm:spPr/>
    </dgm:pt>
    <dgm:pt modelId="{F7733015-24BE-47FE-A43F-CBC31792D9CB}" type="pres">
      <dgm:prSet presAssocID="{DFBD0DCF-BCB2-4CE0-9DA6-9D69EE8CED55}" presName="textNode" presStyleLbl="node1" presStyleIdx="1" presStyleCnt="5" custScaleX="37412" custScaleY="1016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6E974E-7C5E-4FD6-BDBA-B2B53E282810}" type="pres">
      <dgm:prSet presAssocID="{3B9A4810-78DE-4C29-982E-3C95CE6A388E}" presName="sibTrans" presStyleCnt="0"/>
      <dgm:spPr/>
    </dgm:pt>
    <dgm:pt modelId="{BB7952F6-DD52-40F0-A3E1-6F0133B4D1AD}" type="pres">
      <dgm:prSet presAssocID="{2F06BE8E-CF6E-4A4C-A41D-3A2F458A7F88}" presName="textNode" presStyleLbl="node1" presStyleIdx="2" presStyleCnt="5" custScaleX="37412" custScaleY="1016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1729C5-70A6-4879-A950-CA28505E31E0}" type="pres">
      <dgm:prSet presAssocID="{88AE07E8-1C4C-4B7F-9B20-94548BB591C8}" presName="sibTrans" presStyleCnt="0"/>
      <dgm:spPr/>
    </dgm:pt>
    <dgm:pt modelId="{D6B89EFF-F1CE-4A0C-AA88-F8E10D076A61}" type="pres">
      <dgm:prSet presAssocID="{CEE01C0C-46C5-4D2F-B22B-34E2CB9752F2}" presName="textNode" presStyleLbl="node1" presStyleIdx="3" presStyleCnt="5" custScaleX="40895" custScaleY="1016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90FA02-EC72-4CCE-8899-BCD76B96718B}" type="pres">
      <dgm:prSet presAssocID="{6BC994D5-99B6-4035-B010-8A8DC6F9F929}" presName="sibTrans" presStyleCnt="0"/>
      <dgm:spPr/>
    </dgm:pt>
    <dgm:pt modelId="{E8525D43-64F5-4A38-A0C8-410F7D9411C6}" type="pres">
      <dgm:prSet presAssocID="{293C7DA0-1D2A-4A32-BFD9-A2CF4B72794B}" presName="textNode" presStyleLbl="node1" presStyleIdx="4" presStyleCnt="5" custScaleX="36647" custScaleY="1016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E77039D-F862-4CC8-87E3-8CE7CA05A918}" srcId="{A493B193-FACC-4E8C-9F0E-D01C7D0412DC}" destId="{DFBD0DCF-BCB2-4CE0-9DA6-9D69EE8CED55}" srcOrd="1" destOrd="0" parTransId="{8EC4A0E0-5404-448F-93B2-380F29000097}" sibTransId="{3B9A4810-78DE-4C29-982E-3C95CE6A388E}"/>
    <dgm:cxn modelId="{3B623B7E-758C-43D2-B1CE-E1A95A639AFE}" srcId="{A493B193-FACC-4E8C-9F0E-D01C7D0412DC}" destId="{2F06BE8E-CF6E-4A4C-A41D-3A2F458A7F88}" srcOrd="2" destOrd="0" parTransId="{23ECF62B-D582-47C5-A7FC-08AC2BBD45EB}" sibTransId="{88AE07E8-1C4C-4B7F-9B20-94548BB591C8}"/>
    <dgm:cxn modelId="{5FE77E93-A531-4154-A518-25CF06BEA045}" srcId="{A493B193-FACC-4E8C-9F0E-D01C7D0412DC}" destId="{CEE01C0C-46C5-4D2F-B22B-34E2CB9752F2}" srcOrd="3" destOrd="0" parTransId="{C11489E0-58A9-4B05-BEAC-766497636CDF}" sibTransId="{6BC994D5-99B6-4035-B010-8A8DC6F9F929}"/>
    <dgm:cxn modelId="{893D907D-4711-4505-B95A-E6261AF79926}" type="presOf" srcId="{293C7DA0-1D2A-4A32-BFD9-A2CF4B72794B}" destId="{E8525D43-64F5-4A38-A0C8-410F7D9411C6}" srcOrd="0" destOrd="0" presId="urn:microsoft.com/office/officeart/2005/8/layout/hProcess9"/>
    <dgm:cxn modelId="{7D1121CA-FF71-4875-AD48-B933B3CE2EB5}" type="presOf" srcId="{A493B193-FACC-4E8C-9F0E-D01C7D0412DC}" destId="{44533D7A-0B83-4790-89AD-262278C22E36}" srcOrd="0" destOrd="0" presId="urn:microsoft.com/office/officeart/2005/8/layout/hProcess9"/>
    <dgm:cxn modelId="{70582C0D-675E-436D-A99C-084E2C5C652F}" type="presOf" srcId="{2F06BE8E-CF6E-4A4C-A41D-3A2F458A7F88}" destId="{BB7952F6-DD52-40F0-A3E1-6F0133B4D1AD}" srcOrd="0" destOrd="0" presId="urn:microsoft.com/office/officeart/2005/8/layout/hProcess9"/>
    <dgm:cxn modelId="{B50FB9C2-5C2E-4D90-AAA2-3A6EF34E842E}" srcId="{A493B193-FACC-4E8C-9F0E-D01C7D0412DC}" destId="{1B2EAF26-99C8-420E-9047-8CE89E5386FE}" srcOrd="0" destOrd="0" parTransId="{17AA4480-6694-47E8-B372-2EB0DB590517}" sibTransId="{739FB25E-D34E-420B-BB84-60A7AC18D368}"/>
    <dgm:cxn modelId="{42BD719B-2AF7-4D5B-AD26-DC54922CF0A1}" type="presOf" srcId="{DFBD0DCF-BCB2-4CE0-9DA6-9D69EE8CED55}" destId="{F7733015-24BE-47FE-A43F-CBC31792D9CB}" srcOrd="0" destOrd="0" presId="urn:microsoft.com/office/officeart/2005/8/layout/hProcess9"/>
    <dgm:cxn modelId="{452227E1-4BE3-4CD5-8B89-5DC3CE9D31FB}" srcId="{A493B193-FACC-4E8C-9F0E-D01C7D0412DC}" destId="{293C7DA0-1D2A-4A32-BFD9-A2CF4B72794B}" srcOrd="4" destOrd="0" parTransId="{F6486ED1-4B9C-45F2-B036-96E404C2562D}" sibTransId="{5F65955D-7547-4470-8984-A8EEF3974714}"/>
    <dgm:cxn modelId="{B6EAAED7-6DF6-40CE-BBFA-4145730CC900}" type="presOf" srcId="{1B2EAF26-99C8-420E-9047-8CE89E5386FE}" destId="{9485A727-612C-4198-A7E3-22914D2B84A6}" srcOrd="0" destOrd="0" presId="urn:microsoft.com/office/officeart/2005/8/layout/hProcess9"/>
    <dgm:cxn modelId="{D89F1509-5733-4DA8-99D8-31BF4DE7EEF5}" type="presOf" srcId="{CEE01C0C-46C5-4D2F-B22B-34E2CB9752F2}" destId="{D6B89EFF-F1CE-4A0C-AA88-F8E10D076A61}" srcOrd="0" destOrd="0" presId="urn:microsoft.com/office/officeart/2005/8/layout/hProcess9"/>
    <dgm:cxn modelId="{63326C67-0E1F-4D84-89A7-50CF603CE799}" type="presParOf" srcId="{44533D7A-0B83-4790-89AD-262278C22E36}" destId="{EF5D84FA-DCF2-42E7-92BD-2C456E2A3CFF}" srcOrd="0" destOrd="0" presId="urn:microsoft.com/office/officeart/2005/8/layout/hProcess9"/>
    <dgm:cxn modelId="{63A339BA-70A7-47E4-8201-AE277AE73ACB}" type="presParOf" srcId="{44533D7A-0B83-4790-89AD-262278C22E36}" destId="{98BDBA49-5911-4F82-81DB-C3DF3C1E03C2}" srcOrd="1" destOrd="0" presId="urn:microsoft.com/office/officeart/2005/8/layout/hProcess9"/>
    <dgm:cxn modelId="{0728AC22-4A7C-4050-990F-2E43DBEB2E07}" type="presParOf" srcId="{98BDBA49-5911-4F82-81DB-C3DF3C1E03C2}" destId="{9485A727-612C-4198-A7E3-22914D2B84A6}" srcOrd="0" destOrd="0" presId="urn:microsoft.com/office/officeart/2005/8/layout/hProcess9"/>
    <dgm:cxn modelId="{0D05DF24-7E61-41F1-9184-84A9388E3463}" type="presParOf" srcId="{98BDBA49-5911-4F82-81DB-C3DF3C1E03C2}" destId="{4AD68BCF-D0EA-4067-8D97-1D82CB89D1D6}" srcOrd="1" destOrd="0" presId="urn:microsoft.com/office/officeart/2005/8/layout/hProcess9"/>
    <dgm:cxn modelId="{09D623D7-FAAE-4F59-847B-2A4203DF84BA}" type="presParOf" srcId="{98BDBA49-5911-4F82-81DB-C3DF3C1E03C2}" destId="{F7733015-24BE-47FE-A43F-CBC31792D9CB}" srcOrd="2" destOrd="0" presId="urn:microsoft.com/office/officeart/2005/8/layout/hProcess9"/>
    <dgm:cxn modelId="{C7BBA881-EE79-46C3-94B1-6FF8582B1392}" type="presParOf" srcId="{98BDBA49-5911-4F82-81DB-C3DF3C1E03C2}" destId="{BD6E974E-7C5E-4FD6-BDBA-B2B53E282810}" srcOrd="3" destOrd="0" presId="urn:microsoft.com/office/officeart/2005/8/layout/hProcess9"/>
    <dgm:cxn modelId="{B754B824-1132-420F-8438-7847F8670D80}" type="presParOf" srcId="{98BDBA49-5911-4F82-81DB-C3DF3C1E03C2}" destId="{BB7952F6-DD52-40F0-A3E1-6F0133B4D1AD}" srcOrd="4" destOrd="0" presId="urn:microsoft.com/office/officeart/2005/8/layout/hProcess9"/>
    <dgm:cxn modelId="{0EF158D9-30CD-49DC-9078-445223CE9925}" type="presParOf" srcId="{98BDBA49-5911-4F82-81DB-C3DF3C1E03C2}" destId="{B41729C5-70A6-4879-A950-CA28505E31E0}" srcOrd="5" destOrd="0" presId="urn:microsoft.com/office/officeart/2005/8/layout/hProcess9"/>
    <dgm:cxn modelId="{D4756F4D-C77B-4630-8640-8A3A3A3F6F18}" type="presParOf" srcId="{98BDBA49-5911-4F82-81DB-C3DF3C1E03C2}" destId="{D6B89EFF-F1CE-4A0C-AA88-F8E10D076A61}" srcOrd="6" destOrd="0" presId="urn:microsoft.com/office/officeart/2005/8/layout/hProcess9"/>
    <dgm:cxn modelId="{8DD85BA0-4F17-4F4B-892B-83A4FD9B4F6E}" type="presParOf" srcId="{98BDBA49-5911-4F82-81DB-C3DF3C1E03C2}" destId="{6B90FA02-EC72-4CCE-8899-BCD76B96718B}" srcOrd="7" destOrd="0" presId="urn:microsoft.com/office/officeart/2005/8/layout/hProcess9"/>
    <dgm:cxn modelId="{BD1C9BB6-6669-4C08-A348-9C8068022545}" type="presParOf" srcId="{98BDBA49-5911-4F82-81DB-C3DF3C1E03C2}" destId="{E8525D43-64F5-4A38-A0C8-410F7D9411C6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D84FA-DCF2-42E7-92BD-2C456E2A3CFF}">
      <dsp:nvSpPr>
        <dsp:cNvPr id="0" name=""/>
        <dsp:cNvSpPr/>
      </dsp:nvSpPr>
      <dsp:spPr>
        <a:xfrm>
          <a:off x="588665" y="0"/>
          <a:ext cx="6671540" cy="102388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85A727-612C-4198-A7E3-22914D2B84A6}">
      <dsp:nvSpPr>
        <dsp:cNvPr id="0" name=""/>
        <dsp:cNvSpPr/>
      </dsp:nvSpPr>
      <dsp:spPr>
        <a:xfrm>
          <a:off x="905233" y="303805"/>
          <a:ext cx="880925" cy="416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_____</a:t>
          </a:r>
          <a:endParaRPr lang="cs-CZ" sz="1700" kern="1200" dirty="0"/>
        </a:p>
      </dsp:txBody>
      <dsp:txXfrm>
        <a:off x="925554" y="324126"/>
        <a:ext cx="840283" cy="375634"/>
      </dsp:txXfrm>
    </dsp:sp>
    <dsp:sp modelId="{F7733015-24BE-47FE-A43F-CBC31792D9CB}">
      <dsp:nvSpPr>
        <dsp:cNvPr id="0" name=""/>
        <dsp:cNvSpPr/>
      </dsp:nvSpPr>
      <dsp:spPr>
        <a:xfrm>
          <a:off x="2178603" y="303805"/>
          <a:ext cx="880925" cy="416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_____</a:t>
          </a:r>
          <a:endParaRPr lang="cs-CZ" sz="1700" kern="1200" dirty="0"/>
        </a:p>
      </dsp:txBody>
      <dsp:txXfrm>
        <a:off x="2198924" y="324126"/>
        <a:ext cx="840283" cy="375634"/>
      </dsp:txXfrm>
    </dsp:sp>
    <dsp:sp modelId="{BB7952F6-DD52-40F0-A3E1-6F0133B4D1AD}">
      <dsp:nvSpPr>
        <dsp:cNvPr id="0" name=""/>
        <dsp:cNvSpPr/>
      </dsp:nvSpPr>
      <dsp:spPr>
        <a:xfrm>
          <a:off x="3451972" y="303805"/>
          <a:ext cx="880925" cy="416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_____</a:t>
          </a:r>
          <a:endParaRPr lang="cs-CZ" sz="1700" kern="1200" dirty="0"/>
        </a:p>
      </dsp:txBody>
      <dsp:txXfrm>
        <a:off x="3472293" y="324126"/>
        <a:ext cx="840283" cy="375634"/>
      </dsp:txXfrm>
    </dsp:sp>
    <dsp:sp modelId="{D6B89EFF-F1CE-4A0C-AA88-F8E10D076A61}">
      <dsp:nvSpPr>
        <dsp:cNvPr id="0" name=""/>
        <dsp:cNvSpPr/>
      </dsp:nvSpPr>
      <dsp:spPr>
        <a:xfrm>
          <a:off x="4725342" y="303805"/>
          <a:ext cx="962938" cy="416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______</a:t>
          </a:r>
          <a:endParaRPr lang="cs-CZ" sz="1700" kern="1200" dirty="0"/>
        </a:p>
      </dsp:txBody>
      <dsp:txXfrm>
        <a:off x="4745663" y="324126"/>
        <a:ext cx="922296" cy="375634"/>
      </dsp:txXfrm>
    </dsp:sp>
    <dsp:sp modelId="{E8525D43-64F5-4A38-A0C8-410F7D9411C6}">
      <dsp:nvSpPr>
        <dsp:cNvPr id="0" name=""/>
        <dsp:cNvSpPr/>
      </dsp:nvSpPr>
      <dsp:spPr>
        <a:xfrm>
          <a:off x="6080724" y="303805"/>
          <a:ext cx="862912" cy="416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______</a:t>
          </a:r>
          <a:endParaRPr lang="cs-CZ" sz="1700" kern="1200" dirty="0"/>
        </a:p>
      </dsp:txBody>
      <dsp:txXfrm>
        <a:off x="6101045" y="324126"/>
        <a:ext cx="822270" cy="375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609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39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831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110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38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7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1093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541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202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681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160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C8A2D-E8A9-45E0-8245-2021F490B801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A7C92-4CC5-4078-ABA2-CB2ACC60FB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2754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11.xml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r%C3%A1me%C4%8Dek&amp;ex=2" TargetMode="External"/><Relationship Id="rId7" Type="http://schemas.openxmlformats.org/officeDocument/2006/relationships/hyperlink" Target="http://commons.wikimedia.org/wiki/File:R%C3%A9volution_de_1830_-_Combat_devant_l'h%C3%B4tel_de_ville_-_28.07.1830.jpg?uselang=c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Russians_at_navarino.jpg" TargetMode="External"/><Relationship Id="rId5" Type="http://schemas.openxmlformats.org/officeDocument/2006/relationships/hyperlink" Target="http://cs.wikipedia.org/wiki/Soubor:Sultan_Mahmud_II.jpg" TargetMode="External"/><Relationship Id="rId4" Type="http://schemas.openxmlformats.org/officeDocument/2006/relationships/hyperlink" Target="http://office.microsoft.com/cs-cz/images/results.aspx?qu=noviny&amp;ex=1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00260" y="-1125193"/>
            <a:ext cx="7002135" cy="9252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347864" y="842089"/>
            <a:ext cx="4824536" cy="3046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1600" kern="0" dirty="0"/>
              <a:t>Název školy: </a:t>
            </a:r>
            <a:r>
              <a:rPr lang="cs-CZ" sz="1600" b="1" kern="0" dirty="0"/>
              <a:t>ZŠ Štětí, Ostrovní 300</a:t>
            </a:r>
            <a:r>
              <a:rPr lang="cs-CZ" sz="1600" kern="0" dirty="0"/>
              <a:t/>
            </a:r>
            <a:br>
              <a:rPr lang="cs-CZ" sz="1600" kern="0" dirty="0"/>
            </a:br>
            <a:r>
              <a:rPr lang="cs-CZ" sz="1600" kern="0" dirty="0"/>
              <a:t>Autor: </a:t>
            </a:r>
            <a:r>
              <a:rPr lang="cs-CZ" sz="1600" b="1" kern="0" dirty="0"/>
              <a:t>Sandra </a:t>
            </a:r>
            <a:r>
              <a:rPr lang="cs-CZ" sz="1600" b="1" kern="0" dirty="0" smtClean="0"/>
              <a:t>Jaklová</a:t>
            </a:r>
            <a:endParaRPr lang="cs-CZ" sz="1600" kern="0" dirty="0"/>
          </a:p>
          <a:p>
            <a:pPr lvl="0">
              <a:defRPr/>
            </a:pPr>
            <a:r>
              <a:rPr lang="cs-CZ" sz="1600" kern="0" dirty="0"/>
              <a:t>Název materiálu: </a:t>
            </a:r>
            <a:br>
              <a:rPr lang="cs-CZ" sz="1600" kern="0" dirty="0"/>
            </a:br>
            <a:r>
              <a:rPr lang="cs-CZ" sz="1600" b="1" kern="0" dirty="0" smtClean="0"/>
              <a:t>VY_32_INOVACE_D.8.A.15_evropske_staty_v_1._polovine_19._stoleti</a:t>
            </a:r>
            <a:endParaRPr lang="cs-CZ" sz="1600" b="1" kern="0" dirty="0">
              <a:solidFill>
                <a:srgbClr val="FF0000"/>
              </a:solidFill>
            </a:endParaRPr>
          </a:p>
          <a:p>
            <a:pPr lvl="0">
              <a:defRPr/>
            </a:pPr>
            <a:r>
              <a:rPr lang="cs-CZ" sz="1600" kern="0" dirty="0"/>
              <a:t>Datum: </a:t>
            </a:r>
            <a:r>
              <a:rPr lang="cs-CZ" sz="1600" kern="0" dirty="0" smtClean="0"/>
              <a:t>9.1.2012</a:t>
            </a:r>
            <a:endParaRPr lang="cs-CZ" sz="1600" kern="0" dirty="0"/>
          </a:p>
          <a:p>
            <a:pPr lvl="0">
              <a:defRPr/>
            </a:pPr>
            <a:r>
              <a:rPr lang="cs-CZ" sz="1600" kern="0" dirty="0"/>
              <a:t>Ročník: </a:t>
            </a:r>
            <a:r>
              <a:rPr lang="cs-CZ" sz="1600" kern="0" dirty="0" smtClean="0"/>
              <a:t>osmý</a:t>
            </a:r>
            <a:endParaRPr lang="cs-CZ" sz="1600" kern="0" dirty="0"/>
          </a:p>
          <a:p>
            <a:pPr lvl="0">
              <a:defRPr/>
            </a:pPr>
            <a:r>
              <a:rPr lang="cs-CZ" sz="1600" kern="0" dirty="0"/>
              <a:t>Vzdělávací oblast: Člověk a společnost</a:t>
            </a:r>
          </a:p>
          <a:p>
            <a:pPr lvl="0">
              <a:defRPr/>
            </a:pPr>
            <a:r>
              <a:rPr lang="cs-CZ" sz="1600" kern="0" dirty="0"/>
              <a:t>Vzdělávací obor: Dějepis</a:t>
            </a:r>
            <a:br>
              <a:rPr lang="cs-CZ" sz="1600" kern="0" dirty="0"/>
            </a:br>
            <a:r>
              <a:rPr lang="cs-CZ" sz="1600" kern="0" dirty="0"/>
              <a:t>Název: </a:t>
            </a:r>
            <a:r>
              <a:rPr lang="cs-CZ" sz="1600" kern="0" dirty="0" smtClean="0"/>
              <a:t>Evropské státy v 1. polovině 19. století</a:t>
            </a:r>
            <a:r>
              <a:rPr lang="cs-CZ" sz="1600" kern="0" dirty="0"/>
              <a:t/>
            </a:r>
            <a:br>
              <a:rPr lang="cs-CZ" sz="1600" kern="0" dirty="0"/>
            </a:br>
            <a:r>
              <a:rPr lang="cs-CZ" sz="1600" kern="0" dirty="0"/>
              <a:t>Číslo operačního programu: </a:t>
            </a:r>
            <a:r>
              <a:rPr lang="cs-CZ" sz="1600" b="1" kern="0" dirty="0"/>
              <a:t>CZ.1.07/1.4.00/21.1693</a:t>
            </a:r>
          </a:p>
          <a:p>
            <a:pPr lvl="0">
              <a:defRPr/>
            </a:pPr>
            <a:r>
              <a:rPr lang="cs-CZ" sz="1600" kern="0" dirty="0"/>
              <a:t>Název projektu: </a:t>
            </a:r>
            <a:r>
              <a:rPr lang="cs-CZ" sz="1600" b="1" kern="0" dirty="0"/>
              <a:t>PRIMA ŠKOLA</a:t>
            </a: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43608" y="1016612"/>
            <a:ext cx="1811936" cy="1728192"/>
          </a:xfrm>
          <a:prstGeom prst="rect">
            <a:avLst/>
          </a:prstGeom>
          <a:noFill/>
          <a:effectLst>
            <a:glow rad="127000">
              <a:schemeClr val="bg1"/>
            </a:glow>
            <a:outerShdw blurRad="50800" dist="50800" dir="5400000" algn="ctr" rotWithShape="0">
              <a:schemeClr val="bg1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899592" y="4653136"/>
            <a:ext cx="7272808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cs-CZ" dirty="0" smtClean="0"/>
              <a:t>Anotace: Prezentace je určena žákům osmého ročníku a slouží k opakování národních hnutí velkých a malých národů v 1. polovině 19. století.</a:t>
            </a:r>
            <a:endParaRPr lang="cs-CZ" dirty="0"/>
          </a:p>
        </p:txBody>
      </p:sp>
      <p:pic>
        <p:nvPicPr>
          <p:cNvPr id="9" name="Obrázek 2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517232"/>
            <a:ext cx="3145935" cy="64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1259632" y="4039008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EVROPSKÉ STÁTY V 1. POLOVINĚ 19. STOLETÍ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5339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1340768"/>
            <a:ext cx="67687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Situace v zemích Evropy v 1. polovině 19. století se vyznačovala snahou o (z)____________________ (n) ________________, které byly pod nadvládou jiných států.  Každý národ žil v jiných podmínkách, jejich (e)_______________ se projevovala různě. Na (B) ________________ došlo k boji se zbraní v ruce. V našich zemích šlo o jazykové, kulturní a později politické zrovnoprávnění.  (N) ______________________ a (I) ______________________ toužili po sjednoceném státě.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660232" y="83671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Doplňte  text</a:t>
            </a:r>
            <a:endParaRPr lang="cs-CZ" dirty="0"/>
          </a:p>
        </p:txBody>
      </p:sp>
      <p:pic>
        <p:nvPicPr>
          <p:cNvPr id="1026" name="Picture 2" descr="Soubor:Naval Battle of Navarino by Garneray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01066"/>
            <a:ext cx="3647728" cy="235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23728" y="5805265"/>
            <a:ext cx="252028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Boje o samostatnost v Osmanské říši</a:t>
            </a:r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00192" y="4992151"/>
            <a:ext cx="1656184" cy="830997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/>
              <a:t>z</a:t>
            </a:r>
            <a:r>
              <a:rPr lang="cs-CZ" sz="1200" dirty="0" smtClean="0"/>
              <a:t>rovnoprávnění národů</a:t>
            </a:r>
          </a:p>
          <a:p>
            <a:r>
              <a:rPr lang="cs-CZ" sz="1200" dirty="0"/>
              <a:t>e</a:t>
            </a:r>
            <a:r>
              <a:rPr lang="cs-CZ" sz="1200" dirty="0" smtClean="0"/>
              <a:t>mancipace</a:t>
            </a:r>
          </a:p>
          <a:p>
            <a:r>
              <a:rPr lang="cs-CZ" sz="1200" dirty="0" smtClean="0"/>
              <a:t>Balkánu</a:t>
            </a:r>
          </a:p>
          <a:p>
            <a:r>
              <a:rPr lang="cs-CZ" sz="1200" dirty="0" smtClean="0"/>
              <a:t>Němci a Italové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84168" y="76470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Zeměpisné znalosti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23728" y="1134036"/>
            <a:ext cx="36724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Ve které části Evropy najdete:</a:t>
            </a:r>
          </a:p>
          <a:p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000" dirty="0" smtClean="0"/>
              <a:t>Francii 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000" dirty="0" smtClean="0"/>
              <a:t>Belgické království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000" dirty="0" smtClean="0"/>
              <a:t>Papežský stát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000" dirty="0" smtClean="0"/>
              <a:t>Osmanskou říši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2000" dirty="0" smtClean="0"/>
              <a:t>České země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59632" y="501317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Uvedené země vyznačte na mapě Evropy. </a:t>
            </a:r>
            <a:endParaRPr lang="cs-CZ" dirty="0"/>
          </a:p>
        </p:txBody>
      </p:sp>
      <p:pic>
        <p:nvPicPr>
          <p:cNvPr id="6" name="Picture 2" descr="Evropa,evropský,geografie,kontinenty,mapy,země nebo oblasti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30149"/>
            <a:ext cx="1230772" cy="93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 descr="Evropa,evropský,geografie,kontinenty,mapy,země nebo oblasti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63"/>
            <a:ext cx="7200800" cy="5472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79912" y="977783"/>
            <a:ext cx="40324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Vyznačte na mapě Evropy uvedené země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Štěpán\Pictures\mapa 002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0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75755" y="1454352"/>
            <a:ext cx="24797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a) Francii</a:t>
            </a:r>
          </a:p>
          <a:p>
            <a:r>
              <a:rPr lang="cs-CZ" sz="2000" dirty="0" smtClean="0"/>
              <a:t> 	</a:t>
            </a:r>
          </a:p>
          <a:p>
            <a:endParaRPr lang="cs-CZ" sz="2000" dirty="0" smtClean="0"/>
          </a:p>
          <a:p>
            <a:r>
              <a:rPr lang="cs-CZ" sz="2000" dirty="0" smtClean="0"/>
              <a:t>b) Belgické království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r>
              <a:rPr lang="cs-CZ" sz="2000" dirty="0" smtClean="0"/>
              <a:t>c) Papežský stát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r>
              <a:rPr lang="cs-CZ" sz="2000" dirty="0" smtClean="0"/>
              <a:t>d) Osmanskou říši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r>
              <a:rPr lang="cs-CZ" sz="2000" dirty="0" smtClean="0"/>
              <a:t>e) České země </a:t>
            </a:r>
          </a:p>
        </p:txBody>
      </p:sp>
      <p:pic>
        <p:nvPicPr>
          <p:cNvPr id="3074" name="Picture 2" descr="Soubor:Ottoman flag.sv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197" y="3597030"/>
            <a:ext cx="1134006" cy="75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Znak ZKC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400" y="821941"/>
            <a:ext cx="1481600" cy="170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oubor:Emblem of the Papacy SE.sv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373" y="2593757"/>
            <a:ext cx="1285337" cy="1741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Soubor:Coats of arms of Belgium Government.sv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726" y="4518610"/>
            <a:ext cx="1331628" cy="173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oubor:Flag of France.sv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196" y="2663204"/>
            <a:ext cx="1134007" cy="755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602105" y="794783"/>
            <a:ext cx="2477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Přiřaď symboly k zemím: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021788" y="922388"/>
            <a:ext cx="47393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35719" y="2646970"/>
            <a:ext cx="47393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01718" y="3584503"/>
            <a:ext cx="47393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27354" y="2626053"/>
            <a:ext cx="47393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5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21788" y="4603993"/>
            <a:ext cx="47393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4</a:t>
            </a:r>
            <a:r>
              <a:rPr lang="cs-CZ" dirty="0" smtClean="0"/>
              <a:t>.</a:t>
            </a:r>
            <a:endParaRPr lang="cs-CZ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782703"/>
              </p:ext>
            </p:extLst>
          </p:nvPr>
        </p:nvGraphicFramePr>
        <p:xfrm>
          <a:off x="7084494" y="2854556"/>
          <a:ext cx="887760" cy="182922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43880"/>
                <a:gridCol w="443880"/>
              </a:tblGrid>
              <a:tr h="365845">
                <a:tc>
                  <a:txBody>
                    <a:bodyPr/>
                    <a:lstStyle/>
                    <a:p>
                      <a:r>
                        <a:rPr lang="cs-CZ" b="0" dirty="0" smtClean="0"/>
                        <a:t>1.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5845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845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845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5845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564734"/>
              </p:ext>
            </p:extLst>
          </p:nvPr>
        </p:nvGraphicFramePr>
        <p:xfrm>
          <a:off x="7524328" y="4888614"/>
          <a:ext cx="650094" cy="13716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325047"/>
                <a:gridCol w="325047"/>
              </a:tblGrid>
              <a:tr h="246667"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1.</a:t>
                      </a:r>
                      <a:endParaRPr lang="cs-CZ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e)</a:t>
                      </a:r>
                      <a:endParaRPr lang="cs-CZ" sz="1200" b="0" dirty="0"/>
                    </a:p>
                  </a:txBody>
                  <a:tcPr/>
                </a:tc>
              </a:tr>
              <a:tr h="24666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a)</a:t>
                      </a:r>
                      <a:endParaRPr lang="cs-CZ" sz="1200" dirty="0"/>
                    </a:p>
                  </a:txBody>
                  <a:tcPr/>
                </a:tc>
              </a:tr>
              <a:tr h="24666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d)</a:t>
                      </a:r>
                      <a:endParaRPr lang="cs-CZ" sz="1200" dirty="0"/>
                    </a:p>
                  </a:txBody>
                  <a:tcPr/>
                </a:tc>
              </a:tr>
              <a:tr h="24666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b)</a:t>
                      </a:r>
                      <a:endParaRPr lang="cs-CZ" sz="1200" dirty="0"/>
                    </a:p>
                  </a:txBody>
                  <a:tcPr/>
                </a:tc>
              </a:tr>
              <a:tr h="24666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c)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550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608112" y="817322"/>
            <a:ext cx="2560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Spojte pojmy a vysvětlení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52254" y="1356847"/>
            <a:ext cx="1368152" cy="381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karbonáři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20406" y="1354127"/>
            <a:ext cx="1508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děkabristé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79864" y="1318282"/>
            <a:ext cx="1583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  <a:r>
              <a:rPr lang="cs-CZ" dirty="0" smtClean="0"/>
              <a:t>. emancipace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3197" y="1318282"/>
            <a:ext cx="1215996" cy="378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  <a:r>
              <a:rPr lang="cs-CZ" dirty="0" smtClean="0"/>
              <a:t>. cenzura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91800" y="1318282"/>
            <a:ext cx="1364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</a:t>
            </a:r>
            <a:r>
              <a:rPr lang="cs-CZ" dirty="0" smtClean="0"/>
              <a:t>. rusifikace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15616" y="1931405"/>
            <a:ext cx="69127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dirty="0" smtClean="0"/>
              <a:t>Znamená to, že úřední řečí i vyučovacím jazykem byla ruština, knihy </a:t>
            </a:r>
          </a:p>
          <a:p>
            <a:r>
              <a:rPr lang="cs-CZ" dirty="0" smtClean="0"/>
              <a:t>a noviny vycházely převážně v ruštině.</a:t>
            </a:r>
          </a:p>
          <a:p>
            <a:endParaRPr lang="cs-CZ" dirty="0" smtClean="0"/>
          </a:p>
          <a:p>
            <a:r>
              <a:rPr lang="cs-CZ" dirty="0" smtClean="0"/>
              <a:t>b) Tajný spolek, který chtěl bojovat za sjednocení Itálie. </a:t>
            </a:r>
          </a:p>
          <a:p>
            <a:endParaRPr lang="cs-CZ" dirty="0"/>
          </a:p>
          <a:p>
            <a:r>
              <a:rPr lang="cs-CZ" dirty="0" smtClean="0"/>
              <a:t>c) Je to zrovnoprávnění, vymanění se z něčí moci.</a:t>
            </a:r>
          </a:p>
          <a:p>
            <a:endParaRPr lang="cs-CZ" dirty="0"/>
          </a:p>
          <a:p>
            <a:r>
              <a:rPr lang="cs-CZ" dirty="0" smtClean="0"/>
              <a:t>d) Úřední kontrola tisku (např. novin, knih) před zveřejněním.</a:t>
            </a:r>
          </a:p>
          <a:p>
            <a:endParaRPr lang="cs-CZ" dirty="0"/>
          </a:p>
          <a:p>
            <a:r>
              <a:rPr lang="cs-CZ" dirty="0" smtClean="0"/>
              <a:t>e) Pojmenování lidí, kteří se účastnili prosincového povstání proti caru Mikuláši I.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963788"/>
              </p:ext>
            </p:extLst>
          </p:nvPr>
        </p:nvGraphicFramePr>
        <p:xfrm>
          <a:off x="1096271" y="5229200"/>
          <a:ext cx="2448270" cy="7315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89654"/>
                <a:gridCol w="489654"/>
                <a:gridCol w="489654"/>
                <a:gridCol w="489654"/>
                <a:gridCol w="489654"/>
              </a:tblGrid>
              <a:tr h="298398">
                <a:tc>
                  <a:txBody>
                    <a:bodyPr/>
                    <a:lstStyle/>
                    <a:p>
                      <a:r>
                        <a:rPr lang="cs-CZ" dirty="0" smtClean="0"/>
                        <a:t>1.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2983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443293"/>
              </p:ext>
            </p:extLst>
          </p:nvPr>
        </p:nvGraphicFramePr>
        <p:xfrm>
          <a:off x="6170207" y="5445224"/>
          <a:ext cx="1872210" cy="64807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74442"/>
                <a:gridCol w="374442"/>
                <a:gridCol w="374442"/>
                <a:gridCol w="374442"/>
                <a:gridCol w="374442"/>
              </a:tblGrid>
              <a:tr h="32403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1. 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32403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b)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e)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c)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d)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a)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emotikony,emoce,příspěvky,noviny,čtení,čte,pousmání,veselý obličej,usmívající se obličeje,smajlíci,smajlík,ksichtík,usměvavé obličeje,smějící se obličeje,symboly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193" y="2564904"/>
            <a:ext cx="1367434" cy="136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Přímá spojnice 15">
            <a:hlinkClick r:id="rId3" action="ppaction://hlinksldjump"/>
          </p:cNvPr>
          <p:cNvCxnSpPr/>
          <p:nvPr/>
        </p:nvCxnSpPr>
        <p:spPr>
          <a:xfrm>
            <a:off x="7016228" y="3201287"/>
            <a:ext cx="180323" cy="25244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7016228" y="3248621"/>
            <a:ext cx="180323" cy="157777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87062" y="836712"/>
            <a:ext cx="4185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Označte stát, který je zde charakterizován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93403" y="1484784"/>
            <a:ext cx="60486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Tato říše získala území ve východní Evropě už v 15. století. Žilo zde mnoho národů s různým vyznáním. Spojence tento stát našel v západoevropských mocnostech. Známe ho také pod označením „nemocný muž na Bosporu“.</a:t>
            </a:r>
          </a:p>
          <a:p>
            <a:endParaRPr lang="cs-CZ" dirty="0" smtClean="0"/>
          </a:p>
          <a:p>
            <a:r>
              <a:rPr lang="cs-CZ" dirty="0" smtClean="0"/>
              <a:t>O jaký stát se jedná?</a:t>
            </a:r>
          </a:p>
          <a:p>
            <a:endParaRPr lang="cs-CZ" dirty="0"/>
          </a:p>
          <a:p>
            <a:r>
              <a:rPr lang="cs-CZ" dirty="0" smtClean="0"/>
              <a:t>		</a:t>
            </a:r>
          </a:p>
          <a:p>
            <a:r>
              <a:rPr lang="cs-CZ" dirty="0" smtClean="0"/>
              <a:t>____________________________</a:t>
            </a:r>
            <a:endParaRPr lang="cs-CZ" dirty="0"/>
          </a:p>
        </p:txBody>
      </p:sp>
      <p:pic>
        <p:nvPicPr>
          <p:cNvPr id="2050" name="Picture 2" descr="Soubor:Sultan Mahmud II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506" y="2924944"/>
            <a:ext cx="31908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79681" y="5910793"/>
            <a:ext cx="139987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Sultán </a:t>
            </a:r>
            <a:r>
              <a:rPr lang="cs-CZ" sz="1200" dirty="0" err="1" smtClean="0"/>
              <a:t>Mahmud</a:t>
            </a:r>
            <a:r>
              <a:rPr lang="cs-CZ" sz="1200" dirty="0" smtClean="0"/>
              <a:t> II. </a:t>
            </a:r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03848" y="4477762"/>
            <a:ext cx="156642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Osmanská říše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092850" y="869860"/>
            <a:ext cx="401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Seřaďte roky a události do časové osy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762792380"/>
              </p:ext>
            </p:extLst>
          </p:nvPr>
        </p:nvGraphicFramePr>
        <p:xfrm>
          <a:off x="755576" y="1613024"/>
          <a:ext cx="7848871" cy="102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034087" y="2947859"/>
            <a:ext cx="24836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 Povstání v Itálii</a:t>
            </a:r>
          </a:p>
          <a:p>
            <a:r>
              <a:rPr lang="cs-CZ" dirty="0" smtClean="0"/>
              <a:t>B) Samostatné Řecko</a:t>
            </a:r>
          </a:p>
          <a:p>
            <a:r>
              <a:rPr lang="cs-CZ" dirty="0" smtClean="0"/>
              <a:t>C) Drinopolský mír</a:t>
            </a:r>
          </a:p>
          <a:p>
            <a:r>
              <a:rPr lang="cs-CZ" dirty="0" smtClean="0"/>
              <a:t>D) Belgické království</a:t>
            </a:r>
          </a:p>
          <a:p>
            <a:r>
              <a:rPr lang="cs-CZ" dirty="0" smtClean="0"/>
              <a:t>E) Povstání Řeků</a:t>
            </a:r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2987824" y="4901166"/>
            <a:ext cx="849777" cy="416276"/>
            <a:chOff x="667402" y="303805"/>
            <a:chExt cx="849777" cy="416276"/>
          </a:xfrm>
        </p:grpSpPr>
        <p:sp>
          <p:nvSpPr>
            <p:cNvPr id="7" name="Zaoblený obdélník 6"/>
            <p:cNvSpPr/>
            <p:nvPr/>
          </p:nvSpPr>
          <p:spPr>
            <a:xfrm>
              <a:off x="667402" y="303805"/>
              <a:ext cx="849777" cy="41627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Zaoblený obdélník 4"/>
            <p:cNvSpPr/>
            <p:nvPr/>
          </p:nvSpPr>
          <p:spPr>
            <a:xfrm>
              <a:off x="687723" y="324126"/>
              <a:ext cx="809135" cy="375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700" kern="1200" dirty="0" smtClean="0"/>
                <a:t>1821</a:t>
              </a:r>
              <a:endParaRPr lang="cs-CZ" sz="1700" kern="1200" dirty="0"/>
            </a:p>
          </p:txBody>
        </p:sp>
      </p:grpSp>
      <p:sp>
        <p:nvSpPr>
          <p:cNvPr id="10" name="Zaoblený obdélník 9"/>
          <p:cNvSpPr/>
          <p:nvPr/>
        </p:nvSpPr>
        <p:spPr>
          <a:xfrm>
            <a:off x="6323439" y="4925116"/>
            <a:ext cx="849777" cy="416276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1831</a:t>
            </a:r>
            <a:endParaRPr lang="cs-CZ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4092850" y="4906361"/>
            <a:ext cx="849777" cy="416276"/>
            <a:chOff x="667402" y="303805"/>
            <a:chExt cx="849777" cy="416276"/>
          </a:xfrm>
        </p:grpSpPr>
        <p:sp>
          <p:nvSpPr>
            <p:cNvPr id="13" name="Zaoblený obdélník 12"/>
            <p:cNvSpPr/>
            <p:nvPr/>
          </p:nvSpPr>
          <p:spPr>
            <a:xfrm>
              <a:off x="667402" y="303805"/>
              <a:ext cx="849777" cy="41627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cs-CZ" dirty="0" smtClean="0"/>
                <a:t>1829</a:t>
              </a:r>
              <a:endParaRPr lang="cs-CZ" dirty="0"/>
            </a:p>
          </p:txBody>
        </p:sp>
        <p:sp>
          <p:nvSpPr>
            <p:cNvPr id="14" name="Zaoblený obdélník 4"/>
            <p:cNvSpPr/>
            <p:nvPr/>
          </p:nvSpPr>
          <p:spPr>
            <a:xfrm>
              <a:off x="687723" y="324126"/>
              <a:ext cx="809135" cy="375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700" kern="1200" dirty="0" smtClean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187868" y="4905435"/>
            <a:ext cx="849777" cy="416276"/>
            <a:chOff x="667402" y="303805"/>
            <a:chExt cx="849777" cy="416276"/>
          </a:xfrm>
        </p:grpSpPr>
        <p:sp>
          <p:nvSpPr>
            <p:cNvPr id="16" name="Zaoblený obdélník 15"/>
            <p:cNvSpPr/>
            <p:nvPr/>
          </p:nvSpPr>
          <p:spPr>
            <a:xfrm>
              <a:off x="667402" y="303805"/>
              <a:ext cx="849777" cy="41627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687723" y="324126"/>
              <a:ext cx="809135" cy="375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700" dirty="0" smtClean="0"/>
                <a:t>1830</a:t>
              </a:r>
              <a:endParaRPr lang="cs-CZ" sz="1700" kern="1200" dirty="0"/>
            </a:p>
          </p:txBody>
        </p:sp>
      </p:grpSp>
      <p:sp>
        <p:nvSpPr>
          <p:cNvPr id="25" name="Zaoblený obdélník 24"/>
          <p:cNvSpPr/>
          <p:nvPr/>
        </p:nvSpPr>
        <p:spPr>
          <a:xfrm>
            <a:off x="1835696" y="4925116"/>
            <a:ext cx="849777" cy="416276"/>
          </a:xfrm>
          <a:prstGeom prst="roundRect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1820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5661248"/>
            <a:ext cx="6048673" cy="461665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1820 A)- povstání </a:t>
            </a:r>
            <a:r>
              <a:rPr lang="cs-CZ" sz="1200" dirty="0" err="1" smtClean="0"/>
              <a:t>vna</a:t>
            </a:r>
            <a:r>
              <a:rPr lang="cs-CZ" sz="1200" dirty="0" smtClean="0"/>
              <a:t> území budoucí Itálie;  1821 E)- Povstání Řeků; 1829 C)- Drinopolský mír; 1830 B)- samostatné Řecko; 1831 D)- Belgické království</a:t>
            </a:r>
            <a:endParaRPr lang="cs-CZ" sz="1200" dirty="0"/>
          </a:p>
        </p:txBody>
      </p:sp>
      <p:pic>
        <p:nvPicPr>
          <p:cNvPr id="3074" name="Picture 2" descr="Soubor:Russians at navarino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923" y="2578388"/>
            <a:ext cx="2674429" cy="184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65924" y="4417139"/>
            <a:ext cx="2746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Osmansko-egyptská námořnictvo proti flotile Ruska, Velké Británie a France.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02291 -0.5108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6" y="-2555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-0.01476 -0.5074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7" y="-2537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00608 -0.5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-2541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85185E-6 L 0.04375 -0.508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-2541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06302 -0.5108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-2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5" grpId="0" animBg="1"/>
      <p:bldP spid="2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1" y="-1125192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788024" y="83671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Urči, která z tvrzení jsou pravdivá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377407"/>
            <a:ext cx="58326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Rusko a Polsko tvořily po vídeňském kongresu personální unii.  						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2. Srbové získali v roce 1829 samostatnost.	</a:t>
            </a:r>
          </a:p>
          <a:p>
            <a:endParaRPr lang="cs-CZ" dirty="0"/>
          </a:p>
          <a:p>
            <a:r>
              <a:rPr lang="cs-CZ" dirty="0" smtClean="0"/>
              <a:t>3. Jedním z prvních kroků k sjednocení německých zemí </a:t>
            </a:r>
          </a:p>
          <a:p>
            <a:r>
              <a:rPr lang="cs-CZ" dirty="0" smtClean="0"/>
              <a:t>v jeden stát, bylo vytvoření celního spolku v roce 1834.	</a:t>
            </a:r>
          </a:p>
          <a:p>
            <a:endParaRPr lang="cs-CZ" dirty="0" smtClean="0"/>
          </a:p>
          <a:p>
            <a:r>
              <a:rPr lang="cs-CZ" dirty="0" smtClean="0"/>
              <a:t>4. Svatá aliance potlačila povstání vyvolané </a:t>
            </a:r>
            <a:r>
              <a:rPr lang="cs-CZ" dirty="0" err="1" smtClean="0"/>
              <a:t>karbonáry</a:t>
            </a:r>
            <a:r>
              <a:rPr lang="cs-CZ" dirty="0" smtClean="0"/>
              <a:t> v Itálii v roce 1820. 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959721"/>
              </p:ext>
            </p:extLst>
          </p:nvPr>
        </p:nvGraphicFramePr>
        <p:xfrm>
          <a:off x="7236296" y="4941168"/>
          <a:ext cx="779748" cy="115898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89874"/>
                <a:gridCol w="389874"/>
              </a:tblGrid>
              <a:tr h="294888"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1.</a:t>
                      </a:r>
                      <a:endParaRPr lang="cs-CZ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A</a:t>
                      </a:r>
                      <a:endParaRPr lang="cs-CZ" sz="1200" b="0" dirty="0"/>
                    </a:p>
                  </a:txBody>
                  <a:tcPr/>
                </a:tc>
              </a:tr>
              <a:tr h="29488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</a:t>
                      </a:r>
                      <a:endParaRPr lang="cs-CZ" sz="1200" dirty="0"/>
                    </a:p>
                  </a:txBody>
                  <a:tcPr/>
                </a:tc>
              </a:tr>
              <a:tr h="29488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</a:t>
                      </a:r>
                      <a:endParaRPr lang="cs-CZ" sz="1200" dirty="0"/>
                    </a:p>
                  </a:txBody>
                  <a:tcPr/>
                </a:tc>
              </a:tr>
              <a:tr h="26632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4. 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A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File:Révolution de 1830 - Combat devant l'hôtel de ville - 28.07.183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187" y="4149080"/>
            <a:ext cx="2157555" cy="197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858901"/>
              </p:ext>
            </p:extLst>
          </p:nvPr>
        </p:nvGraphicFramePr>
        <p:xfrm>
          <a:off x="7164288" y="1772816"/>
          <a:ext cx="851756" cy="2232249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25878"/>
                <a:gridCol w="425878"/>
              </a:tblGrid>
              <a:tr h="567966">
                <a:tc>
                  <a:txBody>
                    <a:bodyPr/>
                    <a:lstStyle/>
                    <a:p>
                      <a:r>
                        <a:rPr lang="cs-CZ" sz="1200" b="0" dirty="0" smtClean="0"/>
                        <a:t>1.</a:t>
                      </a:r>
                      <a:endParaRPr lang="cs-CZ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b="0" dirty="0"/>
                    </a:p>
                  </a:txBody>
                  <a:tcPr/>
                </a:tc>
              </a:tr>
              <a:tr h="56796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dirty="0"/>
                    </a:p>
                  </a:txBody>
                  <a:tcPr/>
                </a:tc>
              </a:tr>
              <a:tr h="56796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dirty="0"/>
                    </a:p>
                  </a:txBody>
                  <a:tcPr/>
                </a:tc>
              </a:tr>
              <a:tr h="5283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4. 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7020272" y="1377407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ANO/NE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24521" y="5949280"/>
            <a:ext cx="258288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Červencová revoluce 1830 v Paříži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43608" y="1403487"/>
            <a:ext cx="71465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Kolektiv autorů. </a:t>
            </a:r>
            <a:r>
              <a:rPr lang="cs-CZ" sz="1400" i="1" dirty="0" smtClean="0"/>
              <a:t>Školní atlas světových dějin</a:t>
            </a:r>
            <a:r>
              <a:rPr lang="cs-CZ" sz="1400" dirty="0" smtClean="0"/>
              <a:t>. 13. vyd. Praha : Geodetický a kartografický podnik v Praze, 1984. s. 29</a:t>
            </a:r>
          </a:p>
          <a:p>
            <a:r>
              <a:rPr lang="cs-CZ" sz="1400" dirty="0" smtClean="0"/>
              <a:t>VÁLKOVÁ, V. </a:t>
            </a:r>
            <a:r>
              <a:rPr lang="cs-CZ" sz="1400" i="1" dirty="0" smtClean="0"/>
              <a:t>Dějepis 8 – novověk</a:t>
            </a:r>
            <a:r>
              <a:rPr lang="cs-CZ" sz="1400" dirty="0" smtClean="0"/>
              <a:t>. 1. vyd. Praha : SNP, 2008. ISBN 978-80-7235-404-7.</a:t>
            </a:r>
          </a:p>
          <a:p>
            <a:endParaRPr lang="cs-CZ" sz="1400" dirty="0" smtClean="0"/>
          </a:p>
          <a:p>
            <a:r>
              <a:rPr lang="cs-CZ" sz="1400" dirty="0" smtClean="0"/>
              <a:t>Klipart [ on-line] 2012 [cit. 2012-01-07]. Dostupné na www: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>
                <a:hlinkClick r:id="rId3"/>
              </a:rPr>
              <a:t>http://office.microsoft.com/cs-cz/images/results.aspx?qu=r%C3%A1me%C4%8Dek&amp;ex=2#ai:MC900027890</a:t>
            </a:r>
            <a:r>
              <a:rPr lang="cs-CZ" sz="1400" dirty="0" smtClean="0"/>
              <a:t> (pozadí snímků)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4"/>
              </a:rPr>
              <a:t>http://office.microsoft.com/cs-cz/images/results.aspx?qu=noviny&amp;ex=1#ai:MC900442030</a:t>
            </a:r>
            <a:r>
              <a:rPr lang="cs-CZ" sz="1400" dirty="0" smtClean="0">
                <a:hlinkClick r:id="rId4"/>
              </a:rPr>
              <a:t>|</a:t>
            </a:r>
            <a:r>
              <a:rPr lang="cs-CZ" sz="1400" dirty="0" smtClean="0"/>
              <a:t> </a:t>
            </a:r>
          </a:p>
          <a:p>
            <a:endParaRPr lang="cs-CZ" sz="1400" dirty="0" smtClean="0"/>
          </a:p>
          <a:p>
            <a:r>
              <a:rPr lang="cs-CZ" sz="1400" dirty="0"/>
              <a:t>Uvedené zdroje [ on-line] </a:t>
            </a:r>
            <a:r>
              <a:rPr lang="cs-CZ" sz="1400" dirty="0" smtClean="0"/>
              <a:t>2.1.2013 </a:t>
            </a:r>
            <a:r>
              <a:rPr lang="cs-CZ" sz="1400" dirty="0"/>
              <a:t>[cit. </a:t>
            </a:r>
            <a:r>
              <a:rPr lang="cs-CZ" sz="1400" dirty="0" smtClean="0"/>
              <a:t>2012-01-07]. </a:t>
            </a:r>
            <a:r>
              <a:rPr lang="cs-CZ" sz="1400" dirty="0"/>
              <a:t>Dostupné pod licencí </a:t>
            </a:r>
            <a:r>
              <a:rPr lang="cs-CZ" sz="1400" dirty="0" err="1"/>
              <a:t>Wikimedia</a:t>
            </a:r>
            <a:r>
              <a:rPr lang="cs-CZ" sz="1400" dirty="0"/>
              <a:t>  </a:t>
            </a:r>
            <a:r>
              <a:rPr lang="cs-CZ" sz="1400" dirty="0" err="1"/>
              <a:t>Commons</a:t>
            </a:r>
            <a:r>
              <a:rPr lang="cs-CZ" sz="1400" dirty="0"/>
              <a:t> na www</a:t>
            </a:r>
            <a:r>
              <a:rPr lang="cs-CZ" sz="1400" dirty="0" smtClean="0"/>
              <a:t>:</a:t>
            </a:r>
            <a:endParaRPr lang="cs-CZ" sz="1400" dirty="0" smtClean="0">
              <a:hlinkClick r:id="rId5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cs.wikipedia.org/wiki/Soubor:Naval_Battle_of_Navarino_by_Garneray.jpg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>
                <a:hlinkClick r:id="rId5"/>
              </a:rPr>
              <a:t>http</a:t>
            </a:r>
            <a:r>
              <a:rPr lang="cs-CZ" sz="1400" dirty="0">
                <a:hlinkClick r:id="rId5"/>
              </a:rPr>
              <a:t>://cs.wikipedia.org/wiki/Soubor:Coats_of_arms_of_Belgium_Government.svg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>
                <a:hlinkClick r:id="rId5"/>
              </a:rPr>
              <a:t>http</a:t>
            </a:r>
            <a:r>
              <a:rPr lang="cs-CZ" sz="1400" dirty="0">
                <a:hlinkClick r:id="rId5"/>
              </a:rPr>
              <a:t>://cs.wikipedia.org/wiki/Soubor:Emblem_of_the_Papacy_SE.svg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>
                <a:hlinkClick r:id="rId5"/>
              </a:rPr>
              <a:t>http</a:t>
            </a:r>
            <a:r>
              <a:rPr lang="cs-CZ" sz="1400" dirty="0">
                <a:hlinkClick r:id="rId5"/>
              </a:rPr>
              <a:t>://</a:t>
            </a:r>
            <a:r>
              <a:rPr lang="cs-CZ" sz="1400" dirty="0" smtClean="0">
                <a:hlinkClick r:id="rId5"/>
              </a:rPr>
              <a:t>cs.wikipedia.org/wiki/Soubor:Znak_ZKC.png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5"/>
              </a:rPr>
              <a:t>http://cs.wikipedia.org/wiki/Soubor:Flag_of_France.svg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>
                <a:hlinkClick r:id="rId5"/>
              </a:rPr>
              <a:t>http</a:t>
            </a:r>
            <a:r>
              <a:rPr lang="cs-CZ" sz="1400" dirty="0">
                <a:hlinkClick r:id="rId5"/>
              </a:rPr>
              <a:t>://</a:t>
            </a:r>
            <a:r>
              <a:rPr lang="cs-CZ" sz="1400" dirty="0" smtClean="0">
                <a:hlinkClick r:id="rId5"/>
              </a:rPr>
              <a:t>cs.wikipedia.org/wiki/Soubor:Ottoman_flag.svg</a:t>
            </a:r>
            <a:endParaRPr lang="cs-CZ" sz="1400" dirty="0">
              <a:hlinkClick r:id="rId5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>
                <a:hlinkClick r:id="rId5"/>
              </a:rPr>
              <a:t>http</a:t>
            </a:r>
            <a:r>
              <a:rPr lang="cs-CZ" sz="1400" dirty="0">
                <a:hlinkClick r:id="rId5"/>
              </a:rPr>
              <a:t>://</a:t>
            </a:r>
            <a:r>
              <a:rPr lang="cs-CZ" sz="1400" dirty="0" smtClean="0">
                <a:hlinkClick r:id="rId5"/>
              </a:rPr>
              <a:t>cs.wikipedia.org/wiki/Soubor:Sultan_Mahmud_II.jpg</a:t>
            </a:r>
            <a:r>
              <a:rPr lang="cs-CZ" sz="1400" dirty="0" smtClean="0"/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cs.wikipedia.org/wiki/Soubor:Russians_at_navarino.jpg</a:t>
            </a:r>
            <a:r>
              <a:rPr lang="cs-CZ" sz="1400" dirty="0" smtClean="0"/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>
                <a:hlinkClick r:id="rId7"/>
              </a:rPr>
              <a:t>http://commons.wikimedia.org/wiki/File:R%C3%A9volution_de_1830_-_Combat_devant_l%27h%C3%B4tel_de_ville_-_</a:t>
            </a:r>
            <a:r>
              <a:rPr lang="cs-CZ" sz="1400" dirty="0" smtClean="0">
                <a:hlinkClick r:id="rId7"/>
              </a:rPr>
              <a:t>28.07.1830.jpg?uselang=cs</a:t>
            </a:r>
            <a:r>
              <a:rPr lang="cs-CZ" sz="1400" dirty="0" smtClean="0"/>
              <a:t> 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25852" y="8367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POUŽITÉ ZDROJE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660232" y="764704"/>
            <a:ext cx="14975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SHRNUTÍ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991879" y="1700808"/>
            <a:ext cx="7165879" cy="415498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indent="-342900">
              <a:defRPr/>
            </a:pPr>
            <a:r>
              <a:rPr lang="cs-CZ" sz="1200" b="1" dirty="0" smtClean="0"/>
              <a:t>Anotace</a:t>
            </a:r>
            <a:r>
              <a:rPr lang="cs-CZ" sz="1200" b="1" dirty="0"/>
              <a:t>		</a:t>
            </a:r>
            <a:r>
              <a:rPr lang="cs-CZ" sz="1200" dirty="0"/>
              <a:t>Prezentace je určena žákům osmého ročníku a slouží k opakování národních hnutí </a:t>
            </a:r>
            <a:r>
              <a:rPr lang="cs-CZ" sz="1200" dirty="0" smtClean="0"/>
              <a:t>		velkých </a:t>
            </a:r>
            <a:r>
              <a:rPr lang="cs-CZ" sz="1200" dirty="0"/>
              <a:t>a malých národů v 1. polovině 19. století</a:t>
            </a:r>
            <a:r>
              <a:rPr lang="cs-CZ" sz="1200" dirty="0" smtClean="0"/>
              <a:t>.</a:t>
            </a:r>
            <a:endParaRPr lang="cs-CZ" sz="1200" dirty="0"/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Autor		</a:t>
            </a:r>
            <a:r>
              <a:rPr lang="cs-CZ" sz="1200" dirty="0" smtClean="0"/>
              <a:t>Mgr</a:t>
            </a:r>
            <a:r>
              <a:rPr lang="cs-CZ" sz="1200" dirty="0"/>
              <a:t>. Sandra </a:t>
            </a:r>
            <a:r>
              <a:rPr lang="cs-CZ" sz="1200" dirty="0" smtClean="0"/>
              <a:t>Jaklová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Jazyk		č</a:t>
            </a:r>
            <a:r>
              <a:rPr lang="cs-CZ" sz="1200" dirty="0" smtClean="0"/>
              <a:t>eština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Očekávaný výstup	</a:t>
            </a:r>
            <a:r>
              <a:rPr lang="cs-CZ" sz="1200" dirty="0" smtClean="0"/>
              <a:t>Žáci uvedou , co bylo typického pro dění v Evropě v 1. polovině 19. století. </a:t>
            </a:r>
            <a:endParaRPr lang="cs-CZ" sz="1200" dirty="0" smtClean="0">
              <a:solidFill>
                <a:srgbClr val="FF0000"/>
              </a:solidFill>
            </a:endParaRPr>
          </a:p>
          <a:p>
            <a:pPr indent="-342900">
              <a:defRPr/>
            </a:pPr>
            <a:r>
              <a:rPr lang="cs-CZ" sz="1200" dirty="0"/>
              <a:t>	</a:t>
            </a:r>
          </a:p>
          <a:p>
            <a:pPr indent="-342900">
              <a:defRPr/>
            </a:pPr>
            <a:r>
              <a:rPr lang="cs-CZ" sz="1200" b="1" dirty="0"/>
              <a:t>Klíčová slova	</a:t>
            </a:r>
            <a:r>
              <a:rPr lang="cs-CZ" sz="1200" dirty="0"/>
              <a:t>	</a:t>
            </a:r>
            <a:r>
              <a:rPr lang="cs-CZ" sz="1200" dirty="0" smtClean="0"/>
              <a:t>Evropa, 19. století, povstání, karbonáři, děkabristé, Balkán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Druh učebního materiálu	</a:t>
            </a:r>
            <a:r>
              <a:rPr lang="cs-CZ" sz="1200" dirty="0" smtClean="0"/>
              <a:t>prezentace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Druh interaktivity	</a:t>
            </a:r>
            <a:r>
              <a:rPr lang="cs-CZ" sz="1200" dirty="0" smtClean="0"/>
              <a:t>aktivita</a:t>
            </a:r>
          </a:p>
          <a:p>
            <a:pPr indent="-342900">
              <a:defRPr/>
            </a:pPr>
            <a:endParaRPr lang="cs-CZ" sz="1200" dirty="0" smtClean="0"/>
          </a:p>
          <a:p>
            <a:pPr indent="-342900">
              <a:defRPr/>
            </a:pPr>
            <a:r>
              <a:rPr lang="cs-CZ" sz="1200" b="1" dirty="0" smtClean="0"/>
              <a:t>Cílová skupina		</a:t>
            </a:r>
            <a:r>
              <a:rPr lang="cs-CZ" sz="1200" dirty="0" smtClean="0"/>
              <a:t>žák</a:t>
            </a:r>
          </a:p>
          <a:p>
            <a:pPr indent="-342900">
              <a:defRPr/>
            </a:pPr>
            <a:endParaRPr lang="cs-CZ" sz="1200" dirty="0" smtClean="0"/>
          </a:p>
          <a:p>
            <a:pPr indent="-342900">
              <a:defRPr/>
            </a:pPr>
            <a:r>
              <a:rPr lang="cs-CZ" sz="1200" b="1" dirty="0" smtClean="0"/>
              <a:t>Stupeň </a:t>
            </a:r>
            <a:r>
              <a:rPr lang="cs-CZ" sz="1200" b="1" dirty="0"/>
              <a:t>a typ vzdělávání	</a:t>
            </a:r>
            <a:r>
              <a:rPr lang="cs-CZ" sz="1200" dirty="0" smtClean="0"/>
              <a:t>základní </a:t>
            </a:r>
            <a:r>
              <a:rPr lang="cs-CZ" sz="1200" dirty="0"/>
              <a:t>vzdělávání – druhý </a:t>
            </a:r>
            <a:r>
              <a:rPr lang="cs-CZ" sz="1200" dirty="0" smtClean="0"/>
              <a:t>stupeň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Typická věková skupina	</a:t>
            </a:r>
            <a:r>
              <a:rPr lang="cs-CZ" sz="1200" dirty="0" smtClean="0"/>
              <a:t>13 </a:t>
            </a:r>
            <a:r>
              <a:rPr lang="cs-CZ" sz="1200" dirty="0"/>
              <a:t>– </a:t>
            </a:r>
            <a:r>
              <a:rPr lang="cs-CZ" sz="1200" dirty="0" smtClean="0"/>
              <a:t>14 let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Celková velikost	</a:t>
            </a:r>
            <a:r>
              <a:rPr lang="cs-CZ" sz="1200" dirty="0" smtClean="0"/>
              <a:t>2340 </a:t>
            </a:r>
            <a:r>
              <a:rPr lang="cs-CZ" sz="1200" dirty="0" smtClean="0"/>
              <a:t>kB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16672" y="-1125194"/>
            <a:ext cx="7002135" cy="9252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55785" y="836712"/>
            <a:ext cx="37745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METODICKÁ POZNÁMKA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700808"/>
            <a:ext cx="60486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Správné odpovědi jsou uvedeny na každém snímku, po kliknutí se na snímku objeví.</a:t>
            </a:r>
          </a:p>
          <a:p>
            <a:r>
              <a:rPr lang="cs-CZ" dirty="0" smtClean="0"/>
              <a:t>Snímek 2- Žáci doplňují text.</a:t>
            </a:r>
          </a:p>
          <a:p>
            <a:r>
              <a:rPr lang="cs-CZ" dirty="0" smtClean="0"/>
              <a:t>Snímek 3, 4- Žáci ústně odpoví na otázky, po označení obrázku (mapa Evropy) také zakreslí, kde tyto země najdeme. </a:t>
            </a:r>
          </a:p>
          <a:p>
            <a:r>
              <a:rPr lang="cs-CZ" dirty="0" smtClean="0"/>
              <a:t>Snímek 5 slouží pro kontrolu snímků 3,4. Je zde mapa Evropy z 1. poloviny 19. století.</a:t>
            </a:r>
          </a:p>
          <a:p>
            <a:r>
              <a:rPr lang="cs-CZ" dirty="0" smtClean="0"/>
              <a:t>Snímek 6- Žáci podle svých znalostí doplňují symboly k daným zemím. </a:t>
            </a:r>
          </a:p>
          <a:p>
            <a:r>
              <a:rPr lang="cs-CZ" dirty="0" smtClean="0"/>
              <a:t>Snímek 7- Žáci spojují pojmy a vysvětlení. </a:t>
            </a:r>
          </a:p>
          <a:p>
            <a:r>
              <a:rPr lang="cs-CZ" dirty="0" smtClean="0"/>
              <a:t>Snímek 8- Žáci určí stát, který je popsán. </a:t>
            </a:r>
          </a:p>
          <a:p>
            <a:r>
              <a:rPr lang="cs-CZ" dirty="0" smtClean="0"/>
              <a:t>Snímek 9- Žáci řadí uvedené události </a:t>
            </a:r>
            <a:r>
              <a:rPr lang="cs-CZ" smtClean="0"/>
              <a:t>do časové osy. </a:t>
            </a:r>
            <a:endParaRPr lang="cs-CZ" dirty="0" smtClean="0"/>
          </a:p>
          <a:p>
            <a:r>
              <a:rPr lang="cs-CZ" dirty="0" smtClean="0"/>
              <a:t>Snímek 10- Žáci určují pravdivost tvrzení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759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770</Words>
  <Application>Microsoft Office PowerPoint</Application>
  <PresentationFormat>Předvádění na obrazovce (4:3)</PresentationFormat>
  <Paragraphs>195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Štěpán</dc:creator>
  <cp:lastModifiedBy>Štěpán</cp:lastModifiedBy>
  <cp:revision>86</cp:revision>
  <dcterms:created xsi:type="dcterms:W3CDTF">2013-01-07T17:08:35Z</dcterms:created>
  <dcterms:modified xsi:type="dcterms:W3CDTF">2013-01-08T18:58:40Z</dcterms:modified>
</cp:coreProperties>
</file>