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D7589-1936-4BAF-A99A-897E4C581C52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A7A28-9142-4C4A-A743-4B94195C7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3464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D7589-1936-4BAF-A99A-897E4C581C52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A7A28-9142-4C4A-A743-4B94195C7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2917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D7589-1936-4BAF-A99A-897E4C581C52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A7A28-9142-4C4A-A743-4B94195C7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49799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D7589-1936-4BAF-A99A-897E4C581C52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A7A28-9142-4C4A-A743-4B94195C7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70002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D7589-1936-4BAF-A99A-897E4C581C52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A7A28-9142-4C4A-A743-4B94195C7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91195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D7589-1936-4BAF-A99A-897E4C581C52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A7A28-9142-4C4A-A743-4B94195C7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687845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D7589-1936-4BAF-A99A-897E4C581C52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A7A28-9142-4C4A-A743-4B94195C7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487556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D7589-1936-4BAF-A99A-897E4C581C52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A7A28-9142-4C4A-A743-4B94195C7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6912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D7589-1936-4BAF-A99A-897E4C581C52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A7A28-9142-4C4A-A743-4B94195C7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33390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D7589-1936-4BAF-A99A-897E4C581C52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A7A28-9142-4C4A-A743-4B94195C7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900596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D7589-1936-4BAF-A99A-897E4C581C52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A7A28-9142-4C4A-A743-4B94195C7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17508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DD7589-1936-4BAF-A99A-897E4C581C52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DA7A28-9142-4C4A-A743-4B94195C7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83866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e/Prise_de_la_Bastille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5dLf-vGvrg8" TargetMode="External"/><Relationship Id="rId7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5" Type="http://schemas.openxmlformats.org/officeDocument/2006/relationships/hyperlink" Target="http://www.youtube.com/watch?v=yDCzf6X_OKc" TargetMode="External"/><Relationship Id="rId4" Type="http://schemas.openxmlformats.org/officeDocument/2006/relationships/hyperlink" Target="http://www.youtube.com/watch?v=QpjHNs3RQvA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at%C4%9Bj_Kopeck%C3%BD" TargetMode="External"/><Relationship Id="rId3" Type="http://schemas.openxmlformats.org/officeDocument/2006/relationships/hyperlink" Target="http://office.microsoft.com/cs-cz/images/results.aspx?qu=pozad%C3%AD&amp;ex=2" TargetMode="External"/><Relationship Id="rId7" Type="http://schemas.openxmlformats.org/officeDocument/2006/relationships/hyperlink" Target="http://commons.wikimedia.org/wiki/File:Prag_St%C3%A4ndetheater_c1898.jpg?uselang=cs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Stavovsk%C3%A9_divadlo.gif?uselang=cs" TargetMode="External"/><Relationship Id="rId11" Type="http://schemas.openxmlformats.org/officeDocument/2006/relationships/hyperlink" Target="http://www.youtube.com/watch?v=yDCzf6X_OKc" TargetMode="External"/><Relationship Id="rId5" Type="http://schemas.openxmlformats.org/officeDocument/2006/relationships/hyperlink" Target="http://cs.wikipedia.org/wiki/Soubor:Skroup-Anthem.jpg" TargetMode="External"/><Relationship Id="rId10" Type="http://schemas.openxmlformats.org/officeDocument/2006/relationships/hyperlink" Target="http://www.youtube.com/watch?v=QpjHNs3RQvA" TargetMode="External"/><Relationship Id="rId4" Type="http://schemas.openxmlformats.org/officeDocument/2006/relationships/hyperlink" Target="http://office.microsoft.com/cs-cz/images/results.aspx?qu=kniha&amp;ex=2" TargetMode="External"/><Relationship Id="rId9" Type="http://schemas.openxmlformats.org/officeDocument/2006/relationships/hyperlink" Target="http://www.youtube.com/watch?v=5dLf-vGvrg8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461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139952" y="606142"/>
            <a:ext cx="4320479" cy="329320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1600" kern="0" dirty="0"/>
              <a:t>Název školy: </a:t>
            </a:r>
            <a:r>
              <a:rPr lang="cs-CZ" sz="1600" b="1" kern="0" dirty="0"/>
              <a:t>ZŠ Štětí, Ostrovní 300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Autor: </a:t>
            </a:r>
            <a:r>
              <a:rPr lang="cs-CZ" sz="1600" b="1" kern="0" dirty="0"/>
              <a:t>Sandra </a:t>
            </a:r>
            <a:r>
              <a:rPr lang="cs-CZ" sz="1600" b="1" kern="0" dirty="0" smtClean="0"/>
              <a:t>Jaklová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Název materiálu: </a:t>
            </a:r>
            <a:br>
              <a:rPr lang="cs-CZ" sz="1600" kern="0" dirty="0"/>
            </a:br>
            <a:r>
              <a:rPr lang="cs-CZ" sz="1600" b="1" kern="0" dirty="0" smtClean="0"/>
              <a:t>VY_32_INOVACE_D.8.A.16_pocatky_narodniho_obrozeni</a:t>
            </a:r>
            <a:endParaRPr lang="cs-CZ" sz="1600" b="1" kern="0" dirty="0"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cs-CZ" sz="1600" kern="0" dirty="0"/>
              <a:t>Datum: </a:t>
            </a:r>
            <a:r>
              <a:rPr lang="cs-CZ" sz="1600" kern="0" dirty="0" smtClean="0"/>
              <a:t>16.1.2013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Ročník: </a:t>
            </a:r>
            <a:r>
              <a:rPr lang="cs-CZ" sz="1600" kern="0" dirty="0" smtClean="0"/>
              <a:t>osmý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Vzdělávací oblast: Člověk a společnost</a:t>
            </a:r>
          </a:p>
          <a:p>
            <a:pPr lvl="0">
              <a:defRPr/>
            </a:pPr>
            <a:r>
              <a:rPr lang="cs-CZ" sz="1600" kern="0" dirty="0"/>
              <a:t>Vzdělávací obor: Dějepis</a:t>
            </a:r>
            <a:br>
              <a:rPr lang="cs-CZ" sz="1600" kern="0" dirty="0"/>
            </a:br>
            <a:r>
              <a:rPr lang="cs-CZ" sz="1600" kern="0" dirty="0"/>
              <a:t>Název: </a:t>
            </a:r>
            <a:r>
              <a:rPr lang="cs-CZ" sz="1600" kern="0" dirty="0" smtClean="0"/>
              <a:t>Počátky národního obrození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Číslo operačního programu: </a:t>
            </a:r>
            <a:r>
              <a:rPr lang="cs-CZ" sz="1600" b="1" kern="0" dirty="0"/>
              <a:t>CZ.1.07/1.4.00/21.1693</a:t>
            </a:r>
          </a:p>
          <a:p>
            <a:pPr lvl="0">
              <a:defRPr/>
            </a:pPr>
            <a:r>
              <a:rPr lang="cs-CZ" sz="1600" kern="0" dirty="0"/>
              <a:t>Název projektu: </a:t>
            </a:r>
            <a:r>
              <a:rPr lang="cs-CZ" sz="1600" b="1" kern="0" dirty="0"/>
              <a:t>PRIMA ŠKOLA</a:t>
            </a:r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115616" y="692696"/>
            <a:ext cx="1811936" cy="1728192"/>
          </a:xfrm>
          <a:prstGeom prst="rect">
            <a:avLst/>
          </a:prstGeom>
          <a:noFill/>
          <a:effectLst>
            <a:glow rad="127000">
              <a:schemeClr val="bg1"/>
            </a:glow>
            <a:outerShdw blurRad="50800" dist="50800" dir="5400000" algn="ctr" rotWithShape="0">
              <a:schemeClr val="bg1"/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499087" y="4077072"/>
            <a:ext cx="8136904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POČÁTKY NÁRODNÍHO OBROZENÍ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1635425" y="4681560"/>
            <a:ext cx="5873148" cy="64633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s-CZ" dirty="0" smtClean="0"/>
              <a:t>Anotace: Prezentace je určena žákům osmého ročníku </a:t>
            </a:r>
          </a:p>
          <a:p>
            <a:r>
              <a:rPr lang="cs-CZ" dirty="0" smtClean="0"/>
              <a:t>a slouží k opakování počátku českého národního obrození.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23496" y="5549260"/>
            <a:ext cx="3938023" cy="81207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="" xmlns:p14="http://schemas.microsoft.com/office/powerpoint/2010/main" val="391869954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297869945"/>
              </p:ext>
            </p:extLst>
          </p:nvPr>
        </p:nvGraphicFramePr>
        <p:xfrm>
          <a:off x="755576" y="1281684"/>
          <a:ext cx="4488160" cy="4294631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448816"/>
                <a:gridCol w="448816"/>
                <a:gridCol w="448816"/>
                <a:gridCol w="448816"/>
                <a:gridCol w="448816"/>
                <a:gridCol w="448816"/>
                <a:gridCol w="448816"/>
                <a:gridCol w="448816"/>
                <a:gridCol w="448816"/>
                <a:gridCol w="448816"/>
              </a:tblGrid>
              <a:tr h="39042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/>
                </a:tc>
              </a:tr>
              <a:tr h="39042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/>
                </a:tc>
              </a:tr>
              <a:tr h="39042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 anchor="ctr"/>
                </a:tc>
              </a:tr>
              <a:tr h="39042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Ý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/>
                </a:tc>
              </a:tr>
              <a:tr h="39042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/>
                </a:tc>
              </a:tr>
              <a:tr h="39042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/>
                </a:tc>
              </a:tr>
              <a:tr h="39042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/>
                </a:tc>
              </a:tr>
              <a:tr h="39042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/>
                </a:tc>
              </a:tr>
              <a:tr h="39042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Ý</a:t>
                      </a:r>
                      <a:endParaRPr lang="cs-CZ" b="1" dirty="0"/>
                    </a:p>
                  </a:txBody>
                  <a:tcPr anchor="ctr"/>
                </a:tc>
              </a:tr>
              <a:tr h="39042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 anchor="ctr"/>
                </a:tc>
              </a:tr>
              <a:tr h="39042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55575" y="584742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VYSVĚTLETE, JAK POJEM SOUVISÍ S NÁRODNÍM OBROZENÍM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72441" y="1844824"/>
            <a:ext cx="223224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SLOVNÍKY</a:t>
            </a:r>
          </a:p>
          <a:p>
            <a:r>
              <a:rPr lang="cs-CZ" dirty="0" smtClean="0"/>
              <a:t>NĚMČINA</a:t>
            </a:r>
          </a:p>
          <a:p>
            <a:r>
              <a:rPr lang="cs-CZ" dirty="0" smtClean="0"/>
              <a:t>NOVINY</a:t>
            </a:r>
          </a:p>
          <a:p>
            <a:r>
              <a:rPr lang="cs-CZ" dirty="0" smtClean="0"/>
              <a:t>EMANCIPACE</a:t>
            </a:r>
          </a:p>
          <a:p>
            <a:r>
              <a:rPr lang="cs-CZ" dirty="0" smtClean="0"/>
              <a:t>LÁSKA K VLASTI</a:t>
            </a:r>
          </a:p>
          <a:p>
            <a:r>
              <a:rPr lang="cs-CZ" dirty="0" smtClean="0"/>
              <a:t>KNĚZ</a:t>
            </a:r>
          </a:p>
          <a:p>
            <a:r>
              <a:rPr lang="cs-CZ" dirty="0" smtClean="0"/>
              <a:t>DOBROVSKÝ</a:t>
            </a:r>
          </a:p>
          <a:p>
            <a:r>
              <a:rPr lang="cs-CZ" dirty="0" smtClean="0"/>
              <a:t>TYL</a:t>
            </a:r>
          </a:p>
          <a:p>
            <a:r>
              <a:rPr lang="cs-CZ" dirty="0" smtClean="0"/>
              <a:t>V. THÁM</a:t>
            </a:r>
          </a:p>
          <a:p>
            <a:r>
              <a:rPr lang="cs-CZ" dirty="0" smtClean="0"/>
              <a:t>DIVADLO</a:t>
            </a:r>
          </a:p>
          <a:p>
            <a:r>
              <a:rPr lang="cs-CZ" dirty="0" smtClean="0"/>
              <a:t>OVOCNÝ TRH</a:t>
            </a:r>
          </a:p>
          <a:p>
            <a:r>
              <a:rPr lang="cs-CZ" dirty="0" smtClean="0"/>
              <a:t>BOUDA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0" y="5733257"/>
            <a:ext cx="8064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Tajenka skrývá odpověď na otázku: </a:t>
            </a:r>
            <a:r>
              <a:rPr lang="cs-CZ" b="1" dirty="0" smtClean="0"/>
              <a:t>Co bylo cílem národního obrození z počátku?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6464308"/>
            <a:ext cx="2304256" cy="27699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Jazyková a kulturní emancipace</a:t>
            </a:r>
            <a:endParaRPr lang="cs-CZ" sz="1200" dirty="0"/>
          </a:p>
        </p:txBody>
      </p:sp>
      <p:pic>
        <p:nvPicPr>
          <p:cNvPr id="12" name="Picture 8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210017"/>
            <a:ext cx="1174056" cy="8069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14089910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5432" y="620687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URČI, CO NEPATŘÍ DO ŘÁDKU A PROČ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52693" y="3773395"/>
            <a:ext cx="4824536" cy="369332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err="1" smtClean="0"/>
              <a:t>J.K.Tyl</a:t>
            </a:r>
            <a:r>
              <a:rPr lang="cs-CZ" dirty="0" smtClean="0"/>
              <a:t> – Kde domov můj – Bouda – F. Škroup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647821" y="4243121"/>
            <a:ext cx="4824536" cy="369332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2.   právo - knihy – noviny – divadelní hry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29742" y="5272416"/>
            <a:ext cx="7074593" cy="369332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.   Bouda – Nosticovo divadlo – Kajetánské divadlo – Národní divadlo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47821" y="4725888"/>
            <a:ext cx="5688631" cy="369332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3.   vlastenectví – emancipace – cenzura – národní hrdost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39" y="5959827"/>
            <a:ext cx="6480720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1. Bouda, Kde domov můj zazněl od těchto autorů ve Stavovském divadle; 2. právo, ostatní jsou prostředky pro šíření češtiny mezi lidmi; 3. cenzura, nebyla obrozenci probouzena mezi obyčejnými českými lidmi; 4. Národní divadlo, vzniklo později</a:t>
            </a:r>
            <a:endParaRPr lang="cs-CZ" sz="1200" dirty="0"/>
          </a:p>
        </p:txBody>
      </p:sp>
      <p:pic>
        <p:nvPicPr>
          <p:cNvPr id="10242" name="Picture 2" descr="Soubor:Skroup-Anthem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5671" y="1230870"/>
            <a:ext cx="3379387" cy="213062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7" name="Picture 7" descr="File:Stavovské divadlo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665" y="1219571"/>
            <a:ext cx="2945560" cy="213062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520143" y="3361493"/>
            <a:ext cx="133214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Stavovské divadlo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60188" y="3350193"/>
            <a:ext cx="2376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Originál zápisu „Kde domov můj“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391869954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692696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URČI PRAVDIVOST TVRZENÍ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154360"/>
            <a:ext cx="56166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Učenci, kteří se začali věnovat českému jazyku, publikovali své znalosti v němčině. </a:t>
            </a:r>
          </a:p>
          <a:p>
            <a:endParaRPr lang="cs-CZ" dirty="0"/>
          </a:p>
          <a:p>
            <a:r>
              <a:rPr lang="cs-CZ" dirty="0" smtClean="0"/>
              <a:t>2. Lidé nečetli české knihy z lenosti, proto k šíření češtiny přispěly spíše kočovné divadelní společnosti.</a:t>
            </a:r>
          </a:p>
          <a:p>
            <a:endParaRPr lang="cs-CZ" dirty="0"/>
          </a:p>
          <a:p>
            <a:r>
              <a:rPr lang="cs-CZ" dirty="0" smtClean="0"/>
              <a:t>3. Čeština se používala především jako spisovný jazyk, ale chybělo jí mnoho odborných výrazů.</a:t>
            </a:r>
          </a:p>
          <a:p>
            <a:endParaRPr lang="cs-CZ" dirty="0"/>
          </a:p>
          <a:p>
            <a:r>
              <a:rPr lang="cs-CZ" dirty="0" smtClean="0"/>
              <a:t>4.  V době, kdy se u nás národní obrození začínalo projevovat, došlo ve Francii k revoluci. </a:t>
            </a:r>
          </a:p>
          <a:p>
            <a:endParaRPr lang="cs-CZ" dirty="0"/>
          </a:p>
          <a:p>
            <a:r>
              <a:rPr lang="cs-CZ" dirty="0" smtClean="0"/>
              <a:t>5</a:t>
            </a:r>
            <a:r>
              <a:rPr lang="cs-CZ" dirty="0"/>
              <a:t>. </a:t>
            </a:r>
            <a:r>
              <a:rPr lang="cs-CZ" dirty="0" smtClean="0"/>
              <a:t>Od počátku chtěli vůdčí osobnosti národního obrození dosáhnout samostatnosti českého státu. 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660620335"/>
              </p:ext>
            </p:extLst>
          </p:nvPr>
        </p:nvGraphicFramePr>
        <p:xfrm>
          <a:off x="708248" y="5229200"/>
          <a:ext cx="6096000" cy="7366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475656" y="6093296"/>
            <a:ext cx="6264696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1.ANO; 2. NE- mnoho lidí ještě neumělo číst; 3. NE- hovorový jazyk; 4. ANO; </a:t>
            </a:r>
          </a:p>
          <a:p>
            <a:r>
              <a:rPr lang="cs-CZ" sz="1200" dirty="0" smtClean="0"/>
              <a:t>5. NE- jejich cíle byly zpočátku pouze jazykové a kulturní, o osamostatnění neusilovali</a:t>
            </a:r>
            <a:endParaRPr lang="cs-CZ" sz="1200" dirty="0"/>
          </a:p>
        </p:txBody>
      </p:sp>
      <p:pic>
        <p:nvPicPr>
          <p:cNvPr id="1026" name="Picture 2" descr="Soubor:Prise de la Bastill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076" y="2712918"/>
            <a:ext cx="2411558" cy="18109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1869954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764704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SPOJ, CO K SOBĚ PATŘÍ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9170" y="1247393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Josef Dobrovský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70893" y="1245743"/>
            <a:ext cx="2677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Václav Matěj Kramerius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80709" y="1290154"/>
            <a:ext cx="19115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. Matěj Kopecký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92278" y="1303525"/>
            <a:ext cx="1774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. Václav Thám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49859" y="4693786"/>
            <a:ext cx="34649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Český básník, dramatik a herec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98959" y="5068871"/>
            <a:ext cx="3096346" cy="3808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Nevěřil ve vzkříšení češtiny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87723" y="5399181"/>
            <a:ext cx="39604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Český spisovatel, nakladatel a novinář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81300" y="5768513"/>
            <a:ext cx="28803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D) Český loutkový divadelník </a:t>
            </a:r>
            <a:endParaRPr lang="cs-CZ" dirty="0"/>
          </a:p>
        </p:txBody>
      </p:sp>
      <p:pic>
        <p:nvPicPr>
          <p:cNvPr id="8194" name="Picture 2" descr="Soubor:Matěj Kopecký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7549" y="1697725"/>
            <a:ext cx="1817527" cy="26728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File:Josef Dobrovský Slawist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97725"/>
            <a:ext cx="1764197" cy="26331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4286" y="1674507"/>
            <a:ext cx="1770383" cy="27157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027705092"/>
              </p:ext>
            </p:extLst>
          </p:nvPr>
        </p:nvGraphicFramePr>
        <p:xfrm>
          <a:off x="7492069" y="4390240"/>
          <a:ext cx="974958" cy="1617292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487479"/>
                <a:gridCol w="487479"/>
              </a:tblGrid>
              <a:tr h="40432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40432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40432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40432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3419872" y="6453336"/>
            <a:ext cx="1583374" cy="27699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1. B); 2. C); 3. D); 4. A)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391869954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62068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620688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URČI, CO JE NA OBRÁZKU</a:t>
            </a:r>
            <a:endParaRPr lang="cs-CZ" sz="2400" dirty="0"/>
          </a:p>
        </p:txBody>
      </p:sp>
      <p:pic>
        <p:nvPicPr>
          <p:cNvPr id="7171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080718"/>
            <a:ext cx="4752528" cy="5054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91880" y="6485444"/>
            <a:ext cx="1800200" cy="27699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Stavovské divadlo v Praze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391869954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 rot="21265373">
            <a:off x="2255912" y="4143680"/>
            <a:ext cx="50223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http://www.youtube.com/watch?v=5dLf-vGvrg8</a:t>
            </a:r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533278" y="1269012"/>
            <a:ext cx="423685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/>
              <a:t>F.L. Věk</a:t>
            </a:r>
          </a:p>
          <a:p>
            <a:endParaRPr lang="cs-CZ" sz="2400" b="1" u="sng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historický román Aloise Jiráska</a:t>
            </a:r>
          </a:p>
          <a:p>
            <a:pPr marL="285750" indent="-285750">
              <a:buFontTx/>
              <a:buChar char="-"/>
            </a:pPr>
            <a:r>
              <a:rPr lang="cs-CZ" dirty="0"/>
              <a:t>č</a:t>
            </a:r>
            <a:r>
              <a:rPr lang="cs-CZ" dirty="0" smtClean="0"/>
              <a:t>eský seriál </a:t>
            </a:r>
          </a:p>
          <a:p>
            <a:pPr marL="285750" indent="-285750"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dehrává se v době národního obrození ve 2. polovině 18. století a počátku 19. století.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 rot="284161">
            <a:off x="539550" y="4828340"/>
            <a:ext cx="52565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4"/>
              </a:rPr>
              <a:t>http://www.youtube.com/watch?v=QpjHNs3RQvA</a:t>
            </a:r>
            <a:r>
              <a:rPr lang="cs-CZ" dirty="0" smtClean="0"/>
              <a:t> </a:t>
            </a:r>
          </a:p>
        </p:txBody>
      </p:sp>
      <p:sp>
        <p:nvSpPr>
          <p:cNvPr id="6" name="Obdélník 5"/>
          <p:cNvSpPr/>
          <p:nvPr/>
        </p:nvSpPr>
        <p:spPr>
          <a:xfrm>
            <a:off x="2243716" y="5414047"/>
            <a:ext cx="50405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5"/>
              </a:rPr>
              <a:t>http://www.youtube.com/watch?v=yDCzf6X_OKc</a:t>
            </a:r>
            <a:endParaRPr lang="cs-CZ" dirty="0" smtClean="0"/>
          </a:p>
        </p:txBody>
      </p:sp>
      <p:pic>
        <p:nvPicPr>
          <p:cNvPr id="6145" name="Picture 1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649658"/>
            <a:ext cx="3214256" cy="31777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1869954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7544" y="1268760"/>
            <a:ext cx="813690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VÁLKOVÁ, V. </a:t>
            </a:r>
            <a:r>
              <a:rPr lang="cs-CZ" sz="1400" i="1" dirty="0" smtClean="0"/>
              <a:t>Dějepis 8 - novověk</a:t>
            </a:r>
            <a:r>
              <a:rPr lang="cs-CZ" sz="1400" dirty="0" smtClean="0"/>
              <a:t>. 1. vyd. Praha : SNP, 2008.</a:t>
            </a:r>
            <a:r>
              <a:rPr lang="cs-CZ" sz="1400" dirty="0">
                <a:solidFill>
                  <a:srgbClr val="FF0000"/>
                </a:solidFill>
              </a:rPr>
              <a:t> </a:t>
            </a:r>
            <a:r>
              <a:rPr lang="cs-CZ" sz="1400" dirty="0" smtClean="0"/>
              <a:t>ISBN 978-80-7235-404-7</a:t>
            </a:r>
          </a:p>
          <a:p>
            <a:endParaRPr lang="cs-CZ" sz="1400" dirty="0" smtClean="0"/>
          </a:p>
          <a:p>
            <a:r>
              <a:rPr lang="cs-CZ" sz="1400" dirty="0" smtClean="0"/>
              <a:t>Klipart [ on-line] 2013 [cit. 2013-01-14]. Dostupné na www: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hlinkClick r:id="rId3"/>
              </a:rPr>
              <a:t>http://office.microsoft.com/cs-cz/images/results.aspx?qu=pozad%C3%AD&amp;ex=2#ai:MP900439192|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hlinkClick r:id="rId4"/>
              </a:rPr>
              <a:t>http://office.microsoft.com/cs-cz/images/results.aspx?qu=kniha&amp;ex=2#ai:MC900441734|</a:t>
            </a:r>
            <a:r>
              <a:rPr lang="cs-CZ" sz="1400" dirty="0" smtClean="0"/>
              <a:t> </a:t>
            </a:r>
          </a:p>
          <a:p>
            <a:endParaRPr lang="cs-CZ" sz="1400" dirty="0" smtClean="0"/>
          </a:p>
          <a:p>
            <a:r>
              <a:rPr lang="cs-CZ" sz="1400" dirty="0" smtClean="0"/>
              <a:t>Uvedené zdroje [ on-line] 24.7.2012 [cit. 2013-01-14]. Dostupné pod licencí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hlinkClick r:id="rId5"/>
              </a:rPr>
              <a:t>http://cs.wikipedia.org/wiki/Soubor:Skroup-Anthem.jpg</a:t>
            </a:r>
            <a:r>
              <a:rPr lang="cs-CZ" sz="1400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hlinkClick r:id="rId6"/>
              </a:rPr>
              <a:t>http://commons.wikimedia.org/wiki/File:Stavovsk%C3%A9_divadlo.gif?uselang=cs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hlinkClick r:id="rId7"/>
              </a:rPr>
              <a:t>http://commons.wikimedia.org/wiki/File:Prag_St%C3%A4ndetheater_c1898.jpg?uselang=cs</a:t>
            </a:r>
            <a:r>
              <a:rPr lang="cs-CZ" sz="1400" dirty="0" smtClean="0"/>
              <a:t> 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8"/>
              </a:rPr>
              <a:t>http://cs.wikipedia.org/wiki/Soubor:Prise_de_la_Bastille.jpg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hlinkClick r:id="rId8"/>
              </a:rPr>
              <a:t>http://commons.wikimedia.org/wiki/Category:Josef_Dobrovsk%C3%BD?uselang=cs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hlinkClick r:id="rId8"/>
              </a:rPr>
              <a:t>http://cs.wikipedia.org/wiki/V%C3%A1clav_Mat%C4%9Bj_Kramerius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hlinkClick r:id="rId8"/>
              </a:rPr>
              <a:t>http://cs.wikipedia.org/wiki/Mat%C4%9Bj_Kopeck%C3%BD</a:t>
            </a:r>
            <a:r>
              <a:rPr lang="cs-CZ" sz="1400" dirty="0" smtClean="0"/>
              <a:t> </a:t>
            </a:r>
          </a:p>
          <a:p>
            <a:endParaRPr lang="cs-CZ" sz="1400" dirty="0"/>
          </a:p>
          <a:p>
            <a:r>
              <a:rPr lang="cs-CZ" sz="1400" dirty="0" smtClean="0"/>
              <a:t>Fotogalerie autora,  Litoměřice 14.1.2013 [cit. 2012-01-14]</a:t>
            </a:r>
          </a:p>
          <a:p>
            <a:r>
              <a:rPr lang="cs-CZ" sz="1400" dirty="0" smtClean="0"/>
              <a:t>- Snímek 7</a:t>
            </a:r>
          </a:p>
          <a:p>
            <a:endParaRPr lang="cs-CZ" sz="1400" dirty="0"/>
          </a:p>
          <a:p>
            <a:r>
              <a:rPr lang="cs-CZ" sz="1400" dirty="0" smtClean="0"/>
              <a:t>Doporučené zdroje: </a:t>
            </a:r>
          </a:p>
          <a:p>
            <a:r>
              <a:rPr lang="cs-CZ" sz="1400" dirty="0" smtClean="0">
                <a:hlinkClick r:id="rId9"/>
              </a:rPr>
              <a:t>http://www.youtube.com/watch?v=5dLf-vGvrg8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http://www.youtube.com/watch?v=QpjHNs3RQvA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http://www.youtube.com/watch?v=yDCzf6X_OKc</a:t>
            </a:r>
            <a:endParaRPr lang="cs-CZ" sz="1400" dirty="0" smtClean="0"/>
          </a:p>
          <a:p>
            <a:r>
              <a:rPr lang="cs-CZ" sz="1400" dirty="0" smtClean="0"/>
              <a:t> </a:t>
            </a:r>
          </a:p>
          <a:p>
            <a:endParaRPr lang="cs-CZ" sz="14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6372200" y="570887"/>
            <a:ext cx="2016224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POUŽITÉ ZDROJE</a:t>
            </a:r>
            <a:endParaRPr lang="cs-CZ" sz="2000" b="1" dirty="0"/>
          </a:p>
        </p:txBody>
      </p:sp>
    </p:spTree>
    <p:extLst>
      <p:ext uri="{BB962C8B-B14F-4D97-AF65-F5344CB8AC3E}">
        <p14:creationId xmlns="" xmlns:p14="http://schemas.microsoft.com/office/powerpoint/2010/main" val="391869954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55576" y="1556792"/>
            <a:ext cx="7386086" cy="415498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indent="-342900">
              <a:defRPr/>
            </a:pPr>
            <a:r>
              <a:rPr lang="cs-CZ" sz="1200" b="1" dirty="0" smtClean="0"/>
              <a:t>Anotace</a:t>
            </a:r>
            <a:r>
              <a:rPr lang="cs-CZ" sz="1200" b="1" dirty="0"/>
              <a:t>		</a:t>
            </a:r>
            <a:r>
              <a:rPr lang="cs-CZ" sz="1200" dirty="0" smtClean="0"/>
              <a:t>Prezentace je určena pro osmý ročník ZŠ a slouží </a:t>
            </a:r>
            <a:r>
              <a:rPr lang="cs-CZ" sz="1200" dirty="0"/>
              <a:t>k </a:t>
            </a:r>
            <a:r>
              <a:rPr lang="cs-CZ" sz="1200" dirty="0" smtClean="0"/>
              <a:t>opakování</a:t>
            </a:r>
            <a:r>
              <a:rPr lang="cs-CZ" sz="1200" dirty="0"/>
              <a:t> </a:t>
            </a:r>
            <a:r>
              <a:rPr lang="cs-CZ" sz="1200" dirty="0" smtClean="0"/>
              <a:t>počátku českého		 národního obrození.</a:t>
            </a:r>
            <a:endParaRPr lang="cs-CZ" sz="1200" dirty="0"/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Autor		</a:t>
            </a:r>
            <a:r>
              <a:rPr lang="cs-CZ" sz="1200" dirty="0" smtClean="0"/>
              <a:t>Mgr</a:t>
            </a:r>
            <a:r>
              <a:rPr lang="cs-CZ" sz="1200" dirty="0"/>
              <a:t>. Sandra </a:t>
            </a:r>
            <a:r>
              <a:rPr lang="cs-CZ" sz="1200" dirty="0" smtClean="0"/>
              <a:t>Jaklová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Jazyk		</a:t>
            </a:r>
            <a:r>
              <a:rPr lang="cs-CZ" sz="1200" dirty="0"/>
              <a:t>č</a:t>
            </a:r>
            <a:r>
              <a:rPr lang="cs-CZ" sz="1200" dirty="0" smtClean="0"/>
              <a:t>eština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Očekávaný výstup	</a:t>
            </a:r>
            <a:r>
              <a:rPr lang="cs-CZ" sz="1200" dirty="0" smtClean="0"/>
              <a:t>Žáci charakterizuje období počátku národního obrození, uvede významné osobnosti.</a:t>
            </a:r>
          </a:p>
          <a:p>
            <a:pPr indent="-342900">
              <a:defRPr/>
            </a:pPr>
            <a:r>
              <a:rPr lang="cs-CZ" sz="1200" dirty="0"/>
              <a:t>		</a:t>
            </a:r>
          </a:p>
          <a:p>
            <a:pPr indent="-342900">
              <a:defRPr/>
            </a:pPr>
            <a:r>
              <a:rPr lang="cs-CZ" sz="1200" b="1" dirty="0"/>
              <a:t>Klíčová slova	</a:t>
            </a:r>
            <a:r>
              <a:rPr lang="cs-CZ" sz="1200" b="1" dirty="0" smtClean="0"/>
              <a:t>	</a:t>
            </a:r>
            <a:r>
              <a:rPr lang="cs-CZ" sz="1200" dirty="0" smtClean="0"/>
              <a:t>české národní obrození, český jazyk, divadlo, Josef Dobrovský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Druh učebního materiálu	</a:t>
            </a:r>
            <a:r>
              <a:rPr lang="cs-CZ" sz="1200" dirty="0" smtClean="0"/>
              <a:t>prezentace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Druh interaktivity	</a:t>
            </a:r>
            <a:r>
              <a:rPr lang="cs-CZ" sz="1200" dirty="0" smtClean="0"/>
              <a:t>aktivita</a:t>
            </a:r>
          </a:p>
          <a:p>
            <a:pPr indent="-342900">
              <a:defRPr/>
            </a:pPr>
            <a:endParaRPr lang="cs-CZ" sz="1200" dirty="0" smtClean="0"/>
          </a:p>
          <a:p>
            <a:pPr indent="-342900">
              <a:defRPr/>
            </a:pPr>
            <a:r>
              <a:rPr lang="cs-CZ" sz="1200" b="1" dirty="0" smtClean="0"/>
              <a:t>Cílová skupina		</a:t>
            </a:r>
            <a:r>
              <a:rPr lang="cs-CZ" sz="1200" dirty="0" smtClean="0"/>
              <a:t>žák</a:t>
            </a:r>
          </a:p>
          <a:p>
            <a:pPr indent="-342900">
              <a:defRPr/>
            </a:pPr>
            <a:endParaRPr lang="cs-CZ" sz="1200" dirty="0" smtClean="0"/>
          </a:p>
          <a:p>
            <a:pPr indent="-342900">
              <a:defRPr/>
            </a:pPr>
            <a:r>
              <a:rPr lang="cs-CZ" sz="1200" b="1" dirty="0" smtClean="0"/>
              <a:t>Stupeň </a:t>
            </a:r>
            <a:r>
              <a:rPr lang="cs-CZ" sz="1200" b="1" dirty="0"/>
              <a:t>a typ vzdělávání	</a:t>
            </a:r>
            <a:r>
              <a:rPr lang="cs-CZ" sz="1200" dirty="0" smtClean="0"/>
              <a:t>základní </a:t>
            </a:r>
            <a:r>
              <a:rPr lang="cs-CZ" sz="1200" dirty="0"/>
              <a:t>vzdělávání – druhý </a:t>
            </a:r>
            <a:r>
              <a:rPr lang="cs-CZ" sz="1200" dirty="0" smtClean="0"/>
              <a:t>stupeň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Typická věková skupina	</a:t>
            </a:r>
            <a:r>
              <a:rPr lang="cs-CZ" sz="1200" dirty="0" smtClean="0"/>
              <a:t>13 </a:t>
            </a:r>
            <a:r>
              <a:rPr lang="cs-CZ" sz="1200" dirty="0"/>
              <a:t>– </a:t>
            </a:r>
            <a:r>
              <a:rPr lang="cs-CZ" sz="1200" dirty="0" smtClean="0"/>
              <a:t>14 let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Celková velikost	</a:t>
            </a:r>
            <a:r>
              <a:rPr lang="cs-CZ" sz="1200"/>
              <a:t> </a:t>
            </a:r>
            <a:r>
              <a:rPr lang="cs-CZ" sz="1200" smtClean="0"/>
              <a:t>2546 </a:t>
            </a:r>
            <a:r>
              <a:rPr lang="cs-CZ" sz="1200" dirty="0" smtClean="0"/>
              <a:t>kB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20272" y="573738"/>
            <a:ext cx="1296144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SHRNUTÍ</a:t>
            </a:r>
            <a:endParaRPr lang="cs-CZ" sz="2000" b="1" dirty="0"/>
          </a:p>
        </p:txBody>
      </p:sp>
    </p:spTree>
    <p:extLst>
      <p:ext uri="{BB962C8B-B14F-4D97-AF65-F5344CB8AC3E}">
        <p14:creationId xmlns="" xmlns:p14="http://schemas.microsoft.com/office/powerpoint/2010/main" val="391869954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436096" y="570887"/>
            <a:ext cx="2952328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METODICKÁ POZNÁMKA</a:t>
            </a:r>
            <a:endParaRPr lang="cs-CZ" sz="2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1115616" y="1412776"/>
            <a:ext cx="698477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Správné odpovědi jsou uvedeny vždy na snímku, objeví se po „kliknutí“.</a:t>
            </a:r>
          </a:p>
          <a:p>
            <a:endParaRPr lang="cs-CZ" dirty="0" smtClean="0"/>
          </a:p>
          <a:p>
            <a:r>
              <a:rPr lang="cs-CZ" dirty="0" smtClean="0"/>
              <a:t>Snímek 2- Žáci hledají pojmy v </a:t>
            </a:r>
            <a:r>
              <a:rPr lang="cs-CZ" dirty="0" err="1" smtClean="0"/>
              <a:t>osmisměrce</a:t>
            </a:r>
            <a:r>
              <a:rPr lang="cs-CZ" dirty="0" smtClean="0"/>
              <a:t> a vysvětlují, jak souvisí s národním obrozením. </a:t>
            </a:r>
          </a:p>
          <a:p>
            <a:endParaRPr lang="cs-CZ" dirty="0" smtClean="0"/>
          </a:p>
          <a:p>
            <a:r>
              <a:rPr lang="cs-CZ" dirty="0" smtClean="0"/>
              <a:t>Snímek 3- Žáci podtrhnou pojem, který do řádku nepatří a vysvětlí proč.</a:t>
            </a:r>
          </a:p>
          <a:p>
            <a:endParaRPr lang="cs-CZ" dirty="0" smtClean="0"/>
          </a:p>
          <a:p>
            <a:r>
              <a:rPr lang="cs-CZ" dirty="0" smtClean="0"/>
              <a:t>Snímek 4- Žáci zapisují do tabulky ANO/NE a špatné tvrzení opraví.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Snímek 5- Žáci spojují osobnost s oblastí, ve které působila.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Snímek 6- Žáci pojmenují budovu v Praze a vysvětlí, jak souvisí s národním obrozením.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Snímek 7- Žáci se mohou podívat na ukázky ze seriálu F. L. Věk, poté mohou diskutovat o tom, co je zaujalo- jazyk, oblečení, témata hovoru apod.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1869954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</TotalTime>
  <Words>777</Words>
  <Application>Microsoft Office PowerPoint</Application>
  <PresentationFormat>Předvádění na obrazovce (4:3)</PresentationFormat>
  <Paragraphs>244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Základní škola Ostrovní</cp:lastModifiedBy>
  <cp:revision>46</cp:revision>
  <dcterms:created xsi:type="dcterms:W3CDTF">2013-01-14T14:39:31Z</dcterms:created>
  <dcterms:modified xsi:type="dcterms:W3CDTF">2013-01-17T06:25:00Z</dcterms:modified>
</cp:coreProperties>
</file>