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61" r:id="rId4"/>
    <p:sldId id="262" r:id="rId5"/>
    <p:sldId id="263" r:id="rId6"/>
    <p:sldId id="266" r:id="rId7"/>
    <p:sldId id="265" r:id="rId8"/>
    <p:sldId id="264" r:id="rId9"/>
    <p:sldId id="257" r:id="rId10"/>
    <p:sldId id="258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E3FDE45-AF77-4B5C-9715-49D594BDF05E}" styleName="Světlý styl 1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F9753-CC91-4D2C-82F4-B056C21C390E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294F0-CB24-44FE-B7A3-CB45F2806F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090050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F9753-CC91-4D2C-82F4-B056C21C390E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294F0-CB24-44FE-B7A3-CB45F2806F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760972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F9753-CC91-4D2C-82F4-B056C21C390E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294F0-CB24-44FE-B7A3-CB45F2806F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84292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F9753-CC91-4D2C-82F4-B056C21C390E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294F0-CB24-44FE-B7A3-CB45F2806F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35838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F9753-CC91-4D2C-82F4-B056C21C390E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294F0-CB24-44FE-B7A3-CB45F2806F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47745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F9753-CC91-4D2C-82F4-B056C21C390E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294F0-CB24-44FE-B7A3-CB45F2806F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643768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F9753-CC91-4D2C-82F4-B056C21C390E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294F0-CB24-44FE-B7A3-CB45F2806F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576267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F9753-CC91-4D2C-82F4-B056C21C390E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294F0-CB24-44FE-B7A3-CB45F2806F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60682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F9753-CC91-4D2C-82F4-B056C21C390E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294F0-CB24-44FE-B7A3-CB45F2806F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110636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F9753-CC91-4D2C-82F4-B056C21C390E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294F0-CB24-44FE-B7A3-CB45F2806F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484618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F9753-CC91-4D2C-82F4-B056C21C390E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294F0-CB24-44FE-B7A3-CB45F2806F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658185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6F9753-CC91-4D2C-82F4-B056C21C390E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D294F0-CB24-44FE-B7A3-CB45F2806F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59301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Vaclav_Matej_Kramerius_Zoula.png" TargetMode="External"/><Relationship Id="rId3" Type="http://schemas.openxmlformats.org/officeDocument/2006/relationships/hyperlink" Target="http://office.microsoft.com/cs-cz/images/results.aspx?qu=pozad%C3%AD&amp;ex=2" TargetMode="External"/><Relationship Id="rId7" Type="http://schemas.openxmlformats.org/officeDocument/2006/relationships/hyperlink" Target="http://cs.wikipedia.org/wiki/Soubor:Josef_Jungmann_CT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Josef_Dobrovsky_Vilimek.jpg" TargetMode="External"/><Relationship Id="rId5" Type="http://schemas.openxmlformats.org/officeDocument/2006/relationships/hyperlink" Target="http://cs.wikipedia.org/wiki/Franti%C5%A1ek_Palack%C3%BD" TargetMode="External"/><Relationship Id="rId4" Type="http://schemas.openxmlformats.org/officeDocument/2006/relationships/hyperlink" Target="http://office.microsoft.com/cs-cz/images/results.aspx?qu=KNIHA&amp;ex=2" TargetMode="External"/><Relationship Id="rId9" Type="http://schemas.openxmlformats.org/officeDocument/2006/relationships/hyperlink" Target="http://cs.wikipedia.org/wiki/Soubor:Prag_Museum_1900.jpg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pozadí,lesy,zelená,ilustrace,puntíkovaný,padající sníh,zima,roční období,borovice,příroda,motiv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592"/>
            <a:ext cx="9144000" cy="684075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logo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6715092" y="108323"/>
            <a:ext cx="1283455" cy="1224136"/>
          </a:xfrm>
          <a:prstGeom prst="rect">
            <a:avLst/>
          </a:prstGeom>
          <a:noFill/>
          <a:effectLst>
            <a:outerShdw blurRad="50800" dist="50800" dir="5400000" algn="ctr" rotWithShape="0">
              <a:srgbClr val="FFFF00"/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503548" y="4358627"/>
            <a:ext cx="8136904" cy="584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NÁRODNÍ OBROZENÍ PO ROCE 1815</a:t>
            </a:r>
            <a:endParaRPr lang="cs-CZ" sz="3200" b="1" dirty="0"/>
          </a:p>
        </p:txBody>
      </p:sp>
      <p:sp>
        <p:nvSpPr>
          <p:cNvPr id="8" name="Obdélník 7"/>
          <p:cNvSpPr/>
          <p:nvPr/>
        </p:nvSpPr>
        <p:spPr>
          <a:xfrm>
            <a:off x="1043608" y="5157192"/>
            <a:ext cx="7236804" cy="64633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dirty="0" smtClean="0"/>
              <a:t>Anotace: Prezentace je určena žákům osmého ročníku a slouží k opakování podstatných informací o národním obrození po roce 1815.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9" name="Obrázek 2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0602" y="6041272"/>
            <a:ext cx="3938023" cy="81207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4" name="Mrak 3"/>
          <p:cNvSpPr/>
          <p:nvPr/>
        </p:nvSpPr>
        <p:spPr>
          <a:xfrm>
            <a:off x="0" y="108323"/>
            <a:ext cx="6692791" cy="3851557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defRPr/>
            </a:pPr>
            <a:r>
              <a:rPr lang="cs-CZ" sz="1400" kern="0" dirty="0">
                <a:solidFill>
                  <a:schemeClr val="tx1"/>
                </a:solidFill>
              </a:rPr>
              <a:t>Název školy: </a:t>
            </a:r>
            <a:r>
              <a:rPr lang="cs-CZ" sz="1400" b="1" kern="0" dirty="0">
                <a:solidFill>
                  <a:schemeClr val="tx1"/>
                </a:solidFill>
              </a:rPr>
              <a:t>ZŠ Štětí, Ostrovní 300</a:t>
            </a:r>
            <a:r>
              <a:rPr lang="cs-CZ" sz="1400" kern="0" dirty="0">
                <a:solidFill>
                  <a:schemeClr val="tx1"/>
                </a:solidFill>
              </a:rPr>
              <a:t/>
            </a:r>
            <a:br>
              <a:rPr lang="cs-CZ" sz="1400" kern="0" dirty="0">
                <a:solidFill>
                  <a:schemeClr val="tx1"/>
                </a:solidFill>
              </a:rPr>
            </a:br>
            <a:r>
              <a:rPr lang="cs-CZ" sz="1400" kern="0" dirty="0">
                <a:solidFill>
                  <a:schemeClr val="tx1"/>
                </a:solidFill>
              </a:rPr>
              <a:t>Autor: </a:t>
            </a:r>
            <a:r>
              <a:rPr lang="cs-CZ" sz="1400" b="1" kern="0" dirty="0">
                <a:solidFill>
                  <a:schemeClr val="tx1"/>
                </a:solidFill>
              </a:rPr>
              <a:t>Sandra Jaklová</a:t>
            </a:r>
            <a:endParaRPr lang="cs-CZ" sz="1400" kern="0" dirty="0">
              <a:solidFill>
                <a:schemeClr val="tx1"/>
              </a:solidFill>
            </a:endParaRPr>
          </a:p>
          <a:p>
            <a:pPr lvl="0">
              <a:defRPr/>
            </a:pPr>
            <a:r>
              <a:rPr lang="cs-CZ" sz="1400" kern="0" dirty="0">
                <a:solidFill>
                  <a:schemeClr val="tx1"/>
                </a:solidFill>
              </a:rPr>
              <a:t>Název materiálu: </a:t>
            </a:r>
            <a:r>
              <a:rPr lang="cs-CZ" sz="1400" kern="0">
                <a:solidFill>
                  <a:schemeClr val="tx1"/>
                </a:solidFill>
              </a:rPr>
              <a:t/>
            </a:r>
            <a:br>
              <a:rPr lang="cs-CZ" sz="1400" kern="0">
                <a:solidFill>
                  <a:schemeClr val="tx1"/>
                </a:solidFill>
              </a:rPr>
            </a:br>
            <a:r>
              <a:rPr lang="cs-CZ" sz="1400" b="1" kern="0" smtClean="0">
                <a:solidFill>
                  <a:schemeClr val="tx1"/>
                </a:solidFill>
              </a:rPr>
              <a:t>VY_32_INOVACE_D.8.A.17_narodni_oborzeni_po_roce_1815</a:t>
            </a:r>
            <a:endParaRPr lang="cs-CZ" sz="1400" b="1" kern="0" dirty="0">
              <a:solidFill>
                <a:schemeClr val="tx1"/>
              </a:solidFill>
            </a:endParaRPr>
          </a:p>
          <a:p>
            <a:pPr lvl="0">
              <a:defRPr/>
            </a:pPr>
            <a:r>
              <a:rPr lang="cs-CZ" sz="1400" kern="0" dirty="0">
                <a:solidFill>
                  <a:schemeClr val="tx1"/>
                </a:solidFill>
              </a:rPr>
              <a:t>Datum: </a:t>
            </a:r>
            <a:r>
              <a:rPr lang="cs-CZ" sz="1400" kern="0" dirty="0" smtClean="0">
                <a:solidFill>
                  <a:schemeClr val="tx1"/>
                </a:solidFill>
              </a:rPr>
              <a:t>18.1.2013</a:t>
            </a:r>
            <a:endParaRPr lang="cs-CZ" sz="1400" kern="0" dirty="0">
              <a:solidFill>
                <a:schemeClr val="tx1"/>
              </a:solidFill>
            </a:endParaRPr>
          </a:p>
          <a:p>
            <a:pPr lvl="0">
              <a:defRPr/>
            </a:pPr>
            <a:r>
              <a:rPr lang="cs-CZ" sz="1400" kern="0" dirty="0">
                <a:solidFill>
                  <a:schemeClr val="tx1"/>
                </a:solidFill>
              </a:rPr>
              <a:t>Ročník: osmý</a:t>
            </a:r>
          </a:p>
          <a:p>
            <a:pPr lvl="0">
              <a:defRPr/>
            </a:pPr>
            <a:r>
              <a:rPr lang="cs-CZ" sz="1400" kern="0" dirty="0">
                <a:solidFill>
                  <a:schemeClr val="tx1"/>
                </a:solidFill>
              </a:rPr>
              <a:t>Vzdělávací oblast: Člověk a společnost</a:t>
            </a:r>
          </a:p>
          <a:p>
            <a:pPr lvl="0">
              <a:defRPr/>
            </a:pPr>
            <a:r>
              <a:rPr lang="cs-CZ" sz="1400" kern="0" dirty="0">
                <a:solidFill>
                  <a:schemeClr val="tx1"/>
                </a:solidFill>
              </a:rPr>
              <a:t>Vzdělávací obor: Dějepis</a:t>
            </a:r>
            <a:br>
              <a:rPr lang="cs-CZ" sz="1400" kern="0" dirty="0">
                <a:solidFill>
                  <a:schemeClr val="tx1"/>
                </a:solidFill>
              </a:rPr>
            </a:br>
            <a:r>
              <a:rPr lang="cs-CZ" sz="1400" kern="0" dirty="0">
                <a:solidFill>
                  <a:schemeClr val="tx1"/>
                </a:solidFill>
              </a:rPr>
              <a:t>Název: </a:t>
            </a:r>
            <a:r>
              <a:rPr lang="cs-CZ" sz="1400" kern="0" dirty="0" smtClean="0">
                <a:solidFill>
                  <a:schemeClr val="tx1"/>
                </a:solidFill>
              </a:rPr>
              <a:t>Národní obrození po roce 1815</a:t>
            </a:r>
            <a:r>
              <a:rPr lang="cs-CZ" sz="1400" kern="0" dirty="0">
                <a:solidFill>
                  <a:schemeClr val="tx1"/>
                </a:solidFill>
              </a:rPr>
              <a:t/>
            </a:r>
            <a:br>
              <a:rPr lang="cs-CZ" sz="1400" kern="0" dirty="0">
                <a:solidFill>
                  <a:schemeClr val="tx1"/>
                </a:solidFill>
              </a:rPr>
            </a:br>
            <a:r>
              <a:rPr lang="cs-CZ" sz="1400" kern="0" dirty="0">
                <a:solidFill>
                  <a:schemeClr val="tx1"/>
                </a:solidFill>
              </a:rPr>
              <a:t>Číslo operačního programu: </a:t>
            </a:r>
            <a:r>
              <a:rPr lang="cs-CZ" sz="1400" b="1" kern="0" dirty="0">
                <a:solidFill>
                  <a:schemeClr val="tx1"/>
                </a:solidFill>
              </a:rPr>
              <a:t>CZ.1.07/1.4.00/21.1693</a:t>
            </a:r>
          </a:p>
          <a:p>
            <a:pPr lvl="0">
              <a:defRPr/>
            </a:pPr>
            <a:r>
              <a:rPr lang="cs-CZ" sz="1400" kern="0" dirty="0">
                <a:solidFill>
                  <a:schemeClr val="tx1"/>
                </a:solidFill>
              </a:rPr>
              <a:t>Název projektu: </a:t>
            </a:r>
            <a:r>
              <a:rPr lang="cs-CZ" sz="1400" b="1" kern="0" dirty="0">
                <a:solidFill>
                  <a:schemeClr val="tx1"/>
                </a:solidFill>
              </a:rPr>
              <a:t>PRIMA ŠKOLA</a:t>
            </a:r>
          </a:p>
        </p:txBody>
      </p:sp>
    </p:spTree>
    <p:extLst>
      <p:ext uri="{BB962C8B-B14F-4D97-AF65-F5344CB8AC3E}">
        <p14:creationId xmlns="" xmlns:p14="http://schemas.microsoft.com/office/powerpoint/2010/main" val="10771913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pozadí,lesy,zelená,ilustrace,puntíkovaný,padající sníh,zima,roční období,borovice,příroda,motiv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592"/>
            <a:ext cx="9144000" cy="684075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445" y="1628800"/>
            <a:ext cx="3438525" cy="5067300"/>
          </a:xfrm>
          <a:prstGeom prst="rect">
            <a:avLst/>
          </a:prstGeom>
          <a:noFill/>
          <a:ln w="9525">
            <a:solidFill>
              <a:schemeClr val="accent3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572000" y="6237312"/>
            <a:ext cx="2016224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František Palacký</a:t>
            </a:r>
            <a:endParaRPr lang="cs-CZ" dirty="0"/>
          </a:p>
        </p:txBody>
      </p:sp>
      <p:sp>
        <p:nvSpPr>
          <p:cNvPr id="4" name="Mrak 3"/>
          <p:cNvSpPr/>
          <p:nvPr/>
        </p:nvSpPr>
        <p:spPr>
          <a:xfrm>
            <a:off x="418002" y="166574"/>
            <a:ext cx="3051410" cy="638780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O KOM SE V TEXTU HOVOŘÍ</a:t>
            </a:r>
            <a:endParaRPr lang="cs-CZ" dirty="0"/>
          </a:p>
        </p:txBody>
      </p:sp>
      <p:sp>
        <p:nvSpPr>
          <p:cNvPr id="7" name="Vývojový diagram: děrná páska 6"/>
          <p:cNvSpPr/>
          <p:nvPr/>
        </p:nvSpPr>
        <p:spPr>
          <a:xfrm rot="21296397">
            <a:off x="3799003" y="1969242"/>
            <a:ext cx="4635860" cy="4113863"/>
          </a:xfrm>
          <a:prstGeom prst="flowChartPunchedTap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Tento muž žil v letech 1798-1876. </a:t>
            </a:r>
            <a:r>
              <a:rPr lang="cs-CZ" dirty="0">
                <a:solidFill>
                  <a:schemeClr val="tx1"/>
                </a:solidFill>
              </a:rPr>
              <a:t>N</a:t>
            </a:r>
            <a:r>
              <a:rPr lang="cs-CZ" dirty="0" smtClean="0">
                <a:solidFill>
                  <a:schemeClr val="tx1"/>
                </a:solidFill>
              </a:rPr>
              <a:t>arodil se 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v Hodslavicích na východní Moravě. Byl vychovatelem ve šlechtických rodinách. Pak působil jako rodinný archivář u Šternberků. Oženil se s Terezií Měchurovou. Jeho zetěm byl František Ladislav Rieger. Podílel se na vzniku Matice české. Z politického hlediska prosazoval myšlenku Rakouské monarchie jako federace rovnoprávných národů (tzv. austroslavismus).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1066594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pozadí,lesy,zelená,ilustrace,puntíkovaný,padající sníh,zima,roční období,borovice,příroda,motiv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592"/>
            <a:ext cx="9144000" cy="684075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170" y="1556792"/>
            <a:ext cx="3267075" cy="50196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572000" y="6237312"/>
            <a:ext cx="2016224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Josef Dobrovský</a:t>
            </a:r>
            <a:endParaRPr lang="cs-CZ" dirty="0"/>
          </a:p>
        </p:txBody>
      </p:sp>
      <p:sp>
        <p:nvSpPr>
          <p:cNvPr id="9" name="Mrak 8"/>
          <p:cNvSpPr/>
          <p:nvPr/>
        </p:nvSpPr>
        <p:spPr>
          <a:xfrm>
            <a:off x="418002" y="166574"/>
            <a:ext cx="3051410" cy="638780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O KOM SE V TEXTU HOVOŘÍ</a:t>
            </a:r>
            <a:endParaRPr lang="cs-CZ" dirty="0"/>
          </a:p>
        </p:txBody>
      </p:sp>
      <p:sp>
        <p:nvSpPr>
          <p:cNvPr id="10" name="Vývojový diagram: děrná páska 9"/>
          <p:cNvSpPr/>
          <p:nvPr/>
        </p:nvSpPr>
        <p:spPr>
          <a:xfrm rot="21267236">
            <a:off x="3738855" y="2052593"/>
            <a:ext cx="4492210" cy="3976697"/>
          </a:xfrm>
          <a:prstGeom prst="flowChartPunchedTap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Tento muž žil v letech 1753-1829, narodil se na území dnešního Maďarska. Vyrůstal 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v Horšovském Týně, v rodině se mluvilo německy, česky se naučil během studia v Havlíčkově Brodě. Dokončil studium teologie. Pomohl založit Národní muzeum. Byl to jazykovědec a historik. Publikoval v němčině 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a nevěřil, že by se český jazyk mohl zařadit 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k rozvinutým evropským jazykům.  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5454446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pozadí,lesy,zelená,ilustrace,puntíkovaný,padající sníh,zima,roční období,borovice,příroda,motiv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592"/>
            <a:ext cx="9144000" cy="684075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Soubor:Josef Jungmann CT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712" y="1628800"/>
            <a:ext cx="3795672" cy="4824536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572000" y="6237312"/>
            <a:ext cx="2016224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Josef Jungmann</a:t>
            </a:r>
            <a:endParaRPr lang="cs-CZ" dirty="0"/>
          </a:p>
        </p:txBody>
      </p:sp>
      <p:sp>
        <p:nvSpPr>
          <p:cNvPr id="8" name="Mrak 7"/>
          <p:cNvSpPr/>
          <p:nvPr/>
        </p:nvSpPr>
        <p:spPr>
          <a:xfrm>
            <a:off x="418002" y="166574"/>
            <a:ext cx="3051410" cy="638780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O KOM SE V TEXTU HOVOŘÍ</a:t>
            </a:r>
            <a:endParaRPr lang="cs-CZ" dirty="0"/>
          </a:p>
        </p:txBody>
      </p:sp>
      <p:sp>
        <p:nvSpPr>
          <p:cNvPr id="9" name="Vývojový diagram: děrná páska 8"/>
          <p:cNvSpPr/>
          <p:nvPr/>
        </p:nvSpPr>
        <p:spPr>
          <a:xfrm rot="21216932">
            <a:off x="4193919" y="2151451"/>
            <a:ext cx="4392488" cy="3096344"/>
          </a:xfrm>
          <a:prstGeom prst="flowChartPunchedTap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Narodil se v Hudlicích u Berouna v roce 1773 a zemřel v Praze v roce 1847. Studoval práva, ale nedokončil je a začal pracovat jako učitel. Působil na gymnáziu v Litoměřicích, pak </a:t>
            </a:r>
            <a:r>
              <a:rPr lang="cs-CZ" dirty="0" smtClean="0">
                <a:solidFill>
                  <a:schemeClr val="tx1"/>
                </a:solidFill>
              </a:rPr>
              <a:t>                    v </a:t>
            </a:r>
            <a:r>
              <a:rPr lang="cs-CZ" dirty="0" smtClean="0">
                <a:solidFill>
                  <a:schemeClr val="tx1"/>
                </a:solidFill>
              </a:rPr>
              <a:t>Praze. Nakonec byl rektorem pražské univerzity. Zasloužil se o založení časopisu Krok. Vydal pětidílný Slovník česko-německý.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5454446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pozadí,lesy,zelená,ilustrace,puntíkovaný,padající sníh,zima,roční období,borovice,příroda,motiv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592"/>
            <a:ext cx="9144000" cy="684075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532" y="1628800"/>
            <a:ext cx="3168352" cy="486019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572000" y="6237312"/>
            <a:ext cx="2448272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Václav Matěj Kramerius</a:t>
            </a:r>
            <a:endParaRPr lang="cs-CZ" dirty="0"/>
          </a:p>
        </p:txBody>
      </p:sp>
      <p:sp>
        <p:nvSpPr>
          <p:cNvPr id="8" name="Mrak 7"/>
          <p:cNvSpPr/>
          <p:nvPr/>
        </p:nvSpPr>
        <p:spPr>
          <a:xfrm>
            <a:off x="418002" y="166574"/>
            <a:ext cx="3051410" cy="638780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O KOM SE V TEXTU HOVOŘÍ</a:t>
            </a:r>
            <a:endParaRPr lang="cs-CZ" dirty="0"/>
          </a:p>
        </p:txBody>
      </p:sp>
      <p:sp>
        <p:nvSpPr>
          <p:cNvPr id="9" name="Vývojový diagram: děrná páska 8"/>
          <p:cNvSpPr/>
          <p:nvPr/>
        </p:nvSpPr>
        <p:spPr>
          <a:xfrm rot="21262577">
            <a:off x="3669026" y="2196609"/>
            <a:ext cx="4392488" cy="3096344"/>
          </a:xfrm>
          <a:prstGeom prst="flowChartPunchedTap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Tento muž žil v letech 1753-1808. Narodil se v Klatovech. Studoval v Praze filozofii a právo. Vydával vlastní noviny s názvem Pražské poštovní noviny, které později nesly jeho jméno v názvu.  Založil  první ryze české nakladatelství, Česká expedice 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5454446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pozadí,lesy,zelená,ilustrace,puntíkovaný,padající sníh,zima,roční období,borovice,příroda,motiv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704" y="0"/>
            <a:ext cx="9144000" cy="684075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92080" y="2497953"/>
            <a:ext cx="309634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UcParenR"/>
            </a:pPr>
            <a:r>
              <a:rPr lang="cs-CZ" dirty="0" smtClean="0"/>
              <a:t>JOSEF DOBROVSKÝ</a:t>
            </a:r>
          </a:p>
          <a:p>
            <a:pPr marL="342900" indent="-342900">
              <a:buAutoNum type="alphaUcParenR"/>
            </a:pPr>
            <a:endParaRPr lang="cs-CZ" dirty="0" smtClean="0"/>
          </a:p>
          <a:p>
            <a:pPr marL="342900" indent="-342900">
              <a:buAutoNum type="alphaUcParenR"/>
            </a:pPr>
            <a:r>
              <a:rPr lang="cs-CZ" dirty="0" smtClean="0"/>
              <a:t>VÁCLAV THÁM</a:t>
            </a:r>
          </a:p>
          <a:p>
            <a:pPr marL="342900" indent="-342900">
              <a:buAutoNum type="alphaUcParenR"/>
            </a:pPr>
            <a:endParaRPr lang="cs-CZ" dirty="0" smtClean="0"/>
          </a:p>
          <a:p>
            <a:pPr marL="342900" indent="-342900">
              <a:buAutoNum type="alphaUcParenR"/>
            </a:pPr>
            <a:r>
              <a:rPr lang="cs-CZ" dirty="0" smtClean="0"/>
              <a:t>JOSEF JUNGMANN</a:t>
            </a:r>
          </a:p>
          <a:p>
            <a:pPr marL="342900" indent="-342900">
              <a:buAutoNum type="alphaUcParenR"/>
            </a:pPr>
            <a:endParaRPr lang="cs-CZ" dirty="0" smtClean="0"/>
          </a:p>
          <a:p>
            <a:r>
              <a:rPr lang="cs-CZ" dirty="0"/>
              <a:t>D</a:t>
            </a:r>
            <a:r>
              <a:rPr lang="cs-CZ" dirty="0" smtClean="0"/>
              <a:t>)   FRANTIŠEK PALACKÝ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503928"/>
            <a:ext cx="45365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DĚJINY NÁRODU ČESKÉHO V ČECHÁCH      A V MORAVĚ</a:t>
            </a:r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SLOVNÍK ČESKO-NĚMECKÝ</a:t>
            </a:r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ZEVRUBNÁ MLUVNICE JAZYKA ČESKÉHO</a:t>
            </a:r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Hra- BŘETISLAV A JITKA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849805127"/>
              </p:ext>
            </p:extLst>
          </p:nvPr>
        </p:nvGraphicFramePr>
        <p:xfrm>
          <a:off x="3473044" y="6021288"/>
          <a:ext cx="2154504" cy="640086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538626"/>
                <a:gridCol w="538626"/>
                <a:gridCol w="538626"/>
                <a:gridCol w="538626"/>
              </a:tblGrid>
              <a:tr h="320043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1.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2.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3.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4.</a:t>
                      </a:r>
                      <a:endParaRPr lang="cs-CZ" sz="1200" dirty="0"/>
                    </a:p>
                  </a:txBody>
                  <a:tcPr/>
                </a:tc>
              </a:tr>
              <a:tr h="320043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D)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C)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A)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B)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561210715"/>
              </p:ext>
            </p:extLst>
          </p:nvPr>
        </p:nvGraphicFramePr>
        <p:xfrm>
          <a:off x="2699792" y="4941167"/>
          <a:ext cx="4464496" cy="73152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1116124"/>
                <a:gridCol w="1116124"/>
                <a:gridCol w="1116124"/>
                <a:gridCol w="1116124"/>
              </a:tblGrid>
              <a:tr h="28313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345458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Picture 2" descr="academic,books,knihy,škola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941168"/>
            <a:ext cx="1547813" cy="15478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Mrak 9"/>
          <p:cNvSpPr/>
          <p:nvPr/>
        </p:nvSpPr>
        <p:spPr>
          <a:xfrm>
            <a:off x="179512" y="236902"/>
            <a:ext cx="3744416" cy="638780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/>
              <a:t>SPOJ DÍLO A AUTORA 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355454446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pozadí,lesy,zelená,ilustrace,puntíkovaný,padající sníh,zima,roční období,borovice,příroda,motiv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280" y="-28254"/>
            <a:ext cx="9144000" cy="684075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Mrak 4"/>
          <p:cNvSpPr/>
          <p:nvPr/>
        </p:nvSpPr>
        <p:spPr>
          <a:xfrm>
            <a:off x="418002" y="166574"/>
            <a:ext cx="5882190" cy="638780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ZE ZPŘEHÁZENÝCH PÍSMEN VYTVOŘ SLOVA, KTERÁ SOUVISÍ S UČIVEM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6308" y="2204863"/>
            <a:ext cx="2410664" cy="646331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A) SLCVETAETNVÍ</a:t>
            </a:r>
          </a:p>
          <a:p>
            <a:r>
              <a:rPr lang="cs-CZ" dirty="0" smtClean="0"/>
              <a:t>__________________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31640" y="6165304"/>
            <a:ext cx="5544616" cy="27699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/>
              <a:t>a</a:t>
            </a:r>
            <a:r>
              <a:rPr lang="cs-CZ" sz="1200" dirty="0" smtClean="0"/>
              <a:t>) vlastenectví; b) obrození; c) Matice česká; d) Národní muzeum; e) divadlo; f) Bouda   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2695" y="3056768"/>
            <a:ext cx="2387178" cy="646331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B) RZBÍOONE</a:t>
            </a:r>
          </a:p>
          <a:p>
            <a:r>
              <a:rPr lang="cs-CZ" dirty="0" smtClean="0"/>
              <a:t>________________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5373216"/>
            <a:ext cx="3232789" cy="646331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C) KČSEÁTIMCAE</a:t>
            </a:r>
          </a:p>
          <a:p>
            <a:r>
              <a:rPr lang="cs-CZ" dirty="0" smtClean="0"/>
              <a:t>_________________________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92080" y="5373216"/>
            <a:ext cx="3456384" cy="646331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D) ÍONRÁNDUUZMEM</a:t>
            </a:r>
          </a:p>
          <a:p>
            <a:r>
              <a:rPr lang="cs-CZ" dirty="0" smtClean="0"/>
              <a:t>___________________________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36725" y="2122540"/>
            <a:ext cx="2052736" cy="646331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E) DLDIAVO</a:t>
            </a:r>
          </a:p>
          <a:p>
            <a:r>
              <a:rPr lang="cs-CZ" dirty="0" smtClean="0"/>
              <a:t>________________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936725" y="3019575"/>
            <a:ext cx="2052736" cy="646331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F) DUOAB</a:t>
            </a:r>
          </a:p>
          <a:p>
            <a:r>
              <a:rPr lang="cs-CZ" dirty="0" smtClean="0"/>
              <a:t>________________</a:t>
            </a:r>
            <a:endParaRPr lang="cs-CZ" dirty="0"/>
          </a:p>
        </p:txBody>
      </p:sp>
      <p:pic>
        <p:nvPicPr>
          <p:cNvPr id="12" name="Picture 2" descr="Soubor:Prag Museum 1900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136395"/>
            <a:ext cx="4248472" cy="312793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55454446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pozadí,lesy,zelená,ilustrace,puntíkovaný,padající sníh,zima,roční období,borovice,příroda,motiv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592"/>
            <a:ext cx="9144000" cy="684075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Mrak 4"/>
          <p:cNvSpPr/>
          <p:nvPr/>
        </p:nvSpPr>
        <p:spPr>
          <a:xfrm>
            <a:off x="418002" y="166574"/>
            <a:ext cx="3051410" cy="638780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DOPLŇ TEXT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2348880"/>
            <a:ext cx="590465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Národní obrození bylo obdobím, kdy z_______________ K___________ č_____________ patřily </a:t>
            </a:r>
          </a:p>
          <a:p>
            <a:r>
              <a:rPr lang="cs-CZ" dirty="0" smtClean="0"/>
              <a:t>k h__________________ m_________________. </a:t>
            </a:r>
          </a:p>
          <a:p>
            <a:r>
              <a:rPr lang="cs-CZ" dirty="0" smtClean="0"/>
              <a:t>Proběhlo přibližně od poslední třetiny _____. století </a:t>
            </a:r>
          </a:p>
          <a:p>
            <a:r>
              <a:rPr lang="cs-CZ" dirty="0" smtClean="0"/>
              <a:t>do poloviny _____. století. </a:t>
            </a:r>
          </a:p>
          <a:p>
            <a:r>
              <a:rPr lang="cs-CZ" dirty="0" smtClean="0"/>
              <a:t>Národní obrození znamenalo e_______________________ českého národa. Cíle můžeme zpočátku označovat </a:t>
            </a:r>
          </a:p>
          <a:p>
            <a:r>
              <a:rPr lang="cs-CZ" dirty="0" smtClean="0"/>
              <a:t>za j____________________ a k______________________. </a:t>
            </a:r>
          </a:p>
          <a:p>
            <a:r>
              <a:rPr lang="cs-CZ" dirty="0" smtClean="0"/>
              <a:t>K nejznámějším osobnostem této doby patří: ________________________________________________</a:t>
            </a:r>
          </a:p>
          <a:p>
            <a:r>
              <a:rPr lang="cs-CZ" dirty="0" smtClean="0"/>
              <a:t>_______________________________________________ .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15707" y="6082334"/>
            <a:ext cx="3527452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Země Koruny české; habsburské monarchii; 18.; 19.; </a:t>
            </a:r>
          </a:p>
          <a:p>
            <a:r>
              <a:rPr lang="cs-CZ" sz="1200" dirty="0" smtClean="0"/>
              <a:t>emancipaci; jazykové a kulturní; </a:t>
            </a:r>
            <a:endParaRPr lang="cs-CZ" sz="1200" dirty="0"/>
          </a:p>
        </p:txBody>
      </p:sp>
      <p:pic>
        <p:nvPicPr>
          <p:cNvPr id="2050" name="Picture 2" descr="Soubor:Živor v Praze koncem 18. století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928694"/>
            <a:ext cx="3133766" cy="438288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084168" y="6266929"/>
            <a:ext cx="24482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Život v Praze na konci 18. století.</a:t>
            </a:r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355454446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pozadí,lesy,zelená,ilustrace,puntíkovaný,padající sníh,zima,roční období,borovice,příroda,motiv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592"/>
            <a:ext cx="9144000" cy="684075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0" y="2276872"/>
            <a:ext cx="914400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VÁLKOVÁ, V. </a:t>
            </a:r>
            <a:r>
              <a:rPr lang="cs-CZ" i="1" dirty="0" smtClean="0"/>
              <a:t>Dějepis 8 - novověk</a:t>
            </a:r>
            <a:r>
              <a:rPr lang="cs-CZ" dirty="0" smtClean="0"/>
              <a:t>. 1. vyd. Praha : SNP, 2008. ISBN 978-80-7235-404-7</a:t>
            </a:r>
          </a:p>
          <a:p>
            <a:endParaRPr lang="cs-CZ" dirty="0" smtClean="0"/>
          </a:p>
          <a:p>
            <a:r>
              <a:rPr lang="cs-CZ" dirty="0" smtClean="0"/>
              <a:t>Klipart [ on-line] 2013 [cit. 2013-01-14]. Dostupné na www: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hlinkClick r:id="rId3"/>
              </a:rPr>
              <a:t>http://office.microsoft.com/cs-cz/images/results.aspx?qu=pozad%C3%AD&amp;ex=2#ai:MP900439186|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hlinkClick r:id="rId4"/>
              </a:rPr>
              <a:t>http://office.microsoft.com/cs-cz/images/results.aspx?qu=KNIHA&amp;ex=2#ai:MC900019306</a:t>
            </a:r>
            <a:r>
              <a:rPr lang="cs-CZ" dirty="0" smtClean="0">
                <a:hlinkClick r:id="rId4"/>
              </a:rPr>
              <a:t>|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dirty="0" smtClean="0"/>
              <a:t>Uvedené zdroje [ on-line] 10.12.2012 [cit. 2013-01-14]. Dostupné pod licencí </a:t>
            </a:r>
            <a:r>
              <a:rPr lang="cs-CZ" dirty="0" err="1" smtClean="0"/>
              <a:t>Wikimedia</a:t>
            </a:r>
            <a:r>
              <a:rPr lang="cs-CZ" dirty="0" smtClean="0"/>
              <a:t>  </a:t>
            </a:r>
            <a:r>
              <a:rPr lang="cs-CZ" dirty="0" err="1" smtClean="0"/>
              <a:t>Commons</a:t>
            </a:r>
            <a:r>
              <a:rPr lang="cs-CZ" dirty="0" smtClean="0"/>
              <a:t> na www: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hlinkClick r:id="rId5"/>
              </a:rPr>
              <a:t>http://cs.wikipedia.org/wiki/Franti%C5%A1ek_Palack%C3%BD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hlinkClick r:id="rId6"/>
              </a:rPr>
              <a:t>http</a:t>
            </a:r>
            <a:r>
              <a:rPr lang="cs-CZ" dirty="0">
                <a:hlinkClick r:id="rId6"/>
              </a:rPr>
              <a:t>://cs.wikipedia.org/wiki/Soubor:Josef_Dobrovsky_Vilimek.jpg</a:t>
            </a:r>
            <a:r>
              <a:rPr lang="cs-CZ" dirty="0"/>
              <a:t>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hlinkClick r:id="rId7"/>
              </a:rPr>
              <a:t>http://cs.wikipedia.org/wiki/Soubor:Josef_Jungmann_CT.jpg</a:t>
            </a:r>
            <a:r>
              <a:rPr lang="cs-CZ" dirty="0"/>
              <a:t>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hlinkClick r:id="rId8"/>
              </a:rPr>
              <a:t>http://cs.wikipedia.org/wiki/Soubor:Vaclav_Matej_Kramerius_Zoula.png</a:t>
            </a:r>
            <a:r>
              <a:rPr lang="cs-CZ" dirty="0"/>
              <a:t> 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cs.wikipedia.org/wiki/Soubor:Prag_Museum_1900.jpg</a:t>
            </a:r>
            <a:r>
              <a:rPr lang="cs-CZ" dirty="0" smtClean="0"/>
              <a:t> 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7" name="Mrak 6"/>
          <p:cNvSpPr/>
          <p:nvPr/>
        </p:nvSpPr>
        <p:spPr>
          <a:xfrm>
            <a:off x="179512" y="236902"/>
            <a:ext cx="3051410" cy="638780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/>
              <a:t>POUŽITÉ ZDROJE </a:t>
            </a:r>
          </a:p>
        </p:txBody>
      </p:sp>
    </p:spTree>
    <p:extLst>
      <p:ext uri="{BB962C8B-B14F-4D97-AF65-F5344CB8AC3E}">
        <p14:creationId xmlns="" xmlns:p14="http://schemas.microsoft.com/office/powerpoint/2010/main" val="366730221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pozadí,lesy,zelená,ilustrace,puntíkovaný,padající sníh,zima,roční období,borovice,příroda,motiv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592"/>
            <a:ext cx="9144000" cy="684075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46776" y="1988840"/>
            <a:ext cx="7685664" cy="433965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marL="68580" indent="0" algn="ctr">
              <a:buNone/>
            </a:pPr>
            <a:endParaRPr lang="cs-CZ" sz="1200" b="1" dirty="0" smtClean="0"/>
          </a:p>
          <a:p>
            <a:pPr indent="-342900">
              <a:defRPr/>
            </a:pPr>
            <a:r>
              <a:rPr lang="cs-CZ" sz="1200" b="1" dirty="0"/>
              <a:t>Anotace		</a:t>
            </a:r>
            <a:r>
              <a:rPr lang="cs-CZ" sz="1200" dirty="0"/>
              <a:t>Prezentace je určena žákům osmého ročníku a slouží k opakování podstatných informací </a:t>
            </a:r>
            <a:r>
              <a:rPr lang="cs-CZ" sz="1200" dirty="0" smtClean="0"/>
              <a:t>			o </a:t>
            </a:r>
            <a:r>
              <a:rPr lang="cs-CZ" sz="1200" dirty="0"/>
              <a:t>národním obrození po roce 1815.</a:t>
            </a:r>
            <a:endParaRPr lang="cs-CZ" sz="1200" dirty="0">
              <a:solidFill>
                <a:srgbClr val="FF0000"/>
              </a:solidFill>
            </a:endParaRP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Autor		</a:t>
            </a:r>
            <a:r>
              <a:rPr lang="cs-CZ" sz="1200" dirty="0" smtClean="0"/>
              <a:t>Mgr</a:t>
            </a:r>
            <a:r>
              <a:rPr lang="cs-CZ" sz="1200" dirty="0"/>
              <a:t>. Sandra </a:t>
            </a:r>
            <a:r>
              <a:rPr lang="cs-CZ" sz="1200" dirty="0" smtClean="0"/>
              <a:t>Jaklová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Jazyk		</a:t>
            </a:r>
            <a:r>
              <a:rPr lang="cs-CZ" sz="1200" dirty="0"/>
              <a:t>č</a:t>
            </a:r>
            <a:r>
              <a:rPr lang="cs-CZ" sz="1200" dirty="0" smtClean="0"/>
              <a:t>eština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Očekávaný výstup	</a:t>
            </a:r>
            <a:r>
              <a:rPr lang="cs-CZ" sz="1200" dirty="0" smtClean="0"/>
              <a:t>Žáci popíší cíle národního obrození, uvedou hlavní osobnosti tohoto období.</a:t>
            </a:r>
          </a:p>
          <a:p>
            <a:pPr indent="-342900">
              <a:defRPr/>
            </a:pPr>
            <a:r>
              <a:rPr lang="cs-CZ" sz="1200" dirty="0"/>
              <a:t>		</a:t>
            </a:r>
          </a:p>
          <a:p>
            <a:pPr indent="-342900">
              <a:defRPr/>
            </a:pPr>
            <a:r>
              <a:rPr lang="cs-CZ" sz="1200" b="1" dirty="0"/>
              <a:t>Klíčová slova	</a:t>
            </a:r>
            <a:r>
              <a:rPr lang="cs-CZ" sz="1200" b="1" dirty="0" smtClean="0"/>
              <a:t>	</a:t>
            </a:r>
            <a:r>
              <a:rPr lang="cs-CZ" sz="1200" dirty="0" smtClean="0"/>
              <a:t>české národní obrození, 19. století, Josef Jungmann, František Palacký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Druh učebního materiálu	</a:t>
            </a:r>
            <a:r>
              <a:rPr lang="cs-CZ" sz="1200" dirty="0" smtClean="0"/>
              <a:t>prezentace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Druh interaktivity	</a:t>
            </a:r>
            <a:r>
              <a:rPr lang="cs-CZ" sz="1200" dirty="0" smtClean="0"/>
              <a:t>aktivita</a:t>
            </a:r>
          </a:p>
          <a:p>
            <a:pPr indent="-342900">
              <a:defRPr/>
            </a:pPr>
            <a:endParaRPr lang="cs-CZ" sz="1200" dirty="0" smtClean="0"/>
          </a:p>
          <a:p>
            <a:pPr indent="-342900">
              <a:defRPr/>
            </a:pPr>
            <a:r>
              <a:rPr lang="cs-CZ" sz="1200" b="1" dirty="0" smtClean="0"/>
              <a:t>Cílová skupina		</a:t>
            </a:r>
            <a:r>
              <a:rPr lang="cs-CZ" sz="1200" dirty="0" smtClean="0"/>
              <a:t>žák</a:t>
            </a:r>
          </a:p>
          <a:p>
            <a:pPr indent="-342900">
              <a:defRPr/>
            </a:pPr>
            <a:endParaRPr lang="cs-CZ" sz="1200" dirty="0" smtClean="0"/>
          </a:p>
          <a:p>
            <a:pPr indent="-342900">
              <a:defRPr/>
            </a:pPr>
            <a:r>
              <a:rPr lang="cs-CZ" sz="1200" b="1" dirty="0" smtClean="0"/>
              <a:t>Stupeň </a:t>
            </a:r>
            <a:r>
              <a:rPr lang="cs-CZ" sz="1200" b="1" dirty="0"/>
              <a:t>a typ vzdělávání	</a:t>
            </a:r>
            <a:r>
              <a:rPr lang="cs-CZ" sz="1200" dirty="0" smtClean="0"/>
              <a:t>základní </a:t>
            </a:r>
            <a:r>
              <a:rPr lang="cs-CZ" sz="1200" dirty="0"/>
              <a:t>vzdělávání – druhý </a:t>
            </a:r>
            <a:r>
              <a:rPr lang="cs-CZ" sz="1200" dirty="0" smtClean="0"/>
              <a:t>stupeň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Typická věková skupina	</a:t>
            </a:r>
            <a:r>
              <a:rPr lang="cs-CZ" sz="1200" dirty="0" smtClean="0"/>
              <a:t>13 </a:t>
            </a:r>
            <a:r>
              <a:rPr lang="cs-CZ" sz="1200" dirty="0"/>
              <a:t>– </a:t>
            </a:r>
            <a:r>
              <a:rPr lang="cs-CZ" sz="1200" dirty="0" smtClean="0"/>
              <a:t>14 let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Celková velikost	</a:t>
            </a:r>
            <a:r>
              <a:rPr lang="cs-CZ" sz="1200" dirty="0"/>
              <a:t> </a:t>
            </a:r>
            <a:r>
              <a:rPr lang="cs-CZ" sz="1200" dirty="0" smtClean="0"/>
              <a:t>1025 kB</a:t>
            </a:r>
            <a:endParaRPr lang="cs-CZ" sz="1200" dirty="0"/>
          </a:p>
        </p:txBody>
      </p:sp>
      <p:sp>
        <p:nvSpPr>
          <p:cNvPr id="8" name="Mrak 7"/>
          <p:cNvSpPr/>
          <p:nvPr/>
        </p:nvSpPr>
        <p:spPr>
          <a:xfrm>
            <a:off x="179512" y="236902"/>
            <a:ext cx="3051410" cy="638780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SHRNUTÍ 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366730221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pozadí,lesy,zelená,ilustrace,puntíkovaný,padající sníh,zima,roční období,borovice,příroda,motiv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592"/>
            <a:ext cx="9144000" cy="684075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Mrak 5"/>
          <p:cNvSpPr/>
          <p:nvPr/>
        </p:nvSpPr>
        <p:spPr>
          <a:xfrm>
            <a:off x="179512" y="236902"/>
            <a:ext cx="3051410" cy="638780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METODICKÁ POZNÁMKA 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204864"/>
            <a:ext cx="727280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Správné odpovědi jsou uvedené na každém snímku, odhalí se po „kliknutí“.</a:t>
            </a:r>
          </a:p>
          <a:p>
            <a:endParaRPr lang="cs-CZ" dirty="0"/>
          </a:p>
          <a:p>
            <a:r>
              <a:rPr lang="cs-CZ" dirty="0" smtClean="0"/>
              <a:t>Snímek 2-5- Žáci určují jméno známé osobnosti národního obrození.</a:t>
            </a:r>
          </a:p>
          <a:p>
            <a:endParaRPr lang="cs-CZ" dirty="0"/>
          </a:p>
          <a:p>
            <a:r>
              <a:rPr lang="cs-CZ" dirty="0" smtClean="0"/>
              <a:t>Snímek 6- Žáci spojují autora s dílem.</a:t>
            </a:r>
          </a:p>
          <a:p>
            <a:endParaRPr lang="cs-CZ" dirty="0" smtClean="0"/>
          </a:p>
          <a:p>
            <a:r>
              <a:rPr lang="cs-CZ" dirty="0" smtClean="0"/>
              <a:t>Snímek 7- Žáci vytvoří ze zpřeházených písmen slova, která se týkají období národního obrození.</a:t>
            </a:r>
          </a:p>
          <a:p>
            <a:endParaRPr lang="cs-CZ" dirty="0"/>
          </a:p>
          <a:p>
            <a:r>
              <a:rPr lang="cs-CZ" dirty="0" smtClean="0"/>
              <a:t>Snímek 8- Žáci doplňují </a:t>
            </a:r>
            <a:r>
              <a:rPr lang="cs-CZ" dirty="0"/>
              <a:t>text.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6730221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420</TotalTime>
  <Words>639</Words>
  <Application>Microsoft Office PowerPoint</Application>
  <PresentationFormat>Předvádění na obrazovce (4:3)</PresentationFormat>
  <Paragraphs>124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Štěpán</dc:creator>
  <cp:lastModifiedBy>Dum</cp:lastModifiedBy>
  <cp:revision>51</cp:revision>
  <dcterms:created xsi:type="dcterms:W3CDTF">2013-01-14T14:46:59Z</dcterms:created>
  <dcterms:modified xsi:type="dcterms:W3CDTF">2013-03-04T13:19:00Z</dcterms:modified>
</cp:coreProperties>
</file>