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58" r:id="rId13"/>
    <p:sldId id="25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6240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5445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7040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5505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9752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626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636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7804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475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5657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2554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14C37-746F-4466-98FC-E3BC28B4525E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C5591-DD47-4A7D-95EB-91D7A4A09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9954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sXGgKiYSVuE" TargetMode="External"/><Relationship Id="rId3" Type="http://schemas.openxmlformats.org/officeDocument/2006/relationships/slide" Target="slide12.xml"/><Relationship Id="rId7" Type="http://schemas.openxmlformats.org/officeDocument/2006/relationships/hyperlink" Target="http://www.youtube.com/watch?v=Ge-V8PwR9hI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hyperlink" Target="http://www.youtube.com/watch?v=l3w4I-KElxQ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dnice3859.JPG" TargetMode="External"/><Relationship Id="rId13" Type="http://schemas.openxmlformats.org/officeDocument/2006/relationships/hyperlink" Target="http://cs.wikipedia.org/wiki/Soubor:Eug%C3%A8ne_Delacroix_-_La_libert%C3%A9_guidant_le_peuple.jpg" TargetMode="External"/><Relationship Id="rId18" Type="http://schemas.openxmlformats.org/officeDocument/2006/relationships/hyperlink" Target="http://cs.wikipedia.org/wiki/Soubor:Chopin,_by_Wodzinska.JPG" TargetMode="External"/><Relationship Id="rId3" Type="http://schemas.openxmlformats.org/officeDocument/2006/relationships/hyperlink" Target="http://office.microsoft.com/cs-cz/images/results.aspx?qu=pozad%C3%AD&amp;ex=2" TargetMode="External"/><Relationship Id="rId21" Type="http://schemas.openxmlformats.org/officeDocument/2006/relationships/hyperlink" Target="http://www.youtube.com/watch?v=Ge-V8PwR9hI" TargetMode="External"/><Relationship Id="rId7" Type="http://schemas.openxmlformats.org/officeDocument/2006/relationships/hyperlink" Target="http://cs.wikipedia.org/wiki/Soubor:Claude_Lorrain_Apollo_Muses.jpg" TargetMode="External"/><Relationship Id="rId12" Type="http://schemas.openxmlformats.org/officeDocument/2006/relationships/hyperlink" Target="http://cs.wikipedia.org/wiki/Soubor:Rembrandt_van_Rijn-De_Nachtwacht-1642.jpg" TargetMode="External"/><Relationship Id="rId17" Type="http://schemas.openxmlformats.org/officeDocument/2006/relationships/hyperlink" Target="http://cs.wikipedia.org/wiki/Soubor:FSchubert.JPG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cs.wikipedia.org/wiki/Soubor:Verdi-1899.jpg" TargetMode="External"/><Relationship Id="rId20" Type="http://schemas.openxmlformats.org/officeDocument/2006/relationships/hyperlink" Target="http://www.youtube.com/watch?v=sXGgKiYSVu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aris.notre.dame.750pix.jpg" TargetMode="External"/><Relationship Id="rId11" Type="http://schemas.openxmlformats.org/officeDocument/2006/relationships/hyperlink" Target="http://commons.wikimedia.org/wiki/File:J_M_W_Turner_-_Ullswater_from_Gobarrow_Park.jpg?uselang=cs" TargetMode="External"/><Relationship Id="rId5" Type="http://schemas.openxmlformats.org/officeDocument/2006/relationships/hyperlink" Target="http://commons.wikimedia.org/wiki/File:Wien_Votivkirche_um_1900.jpg?uselang=cs" TargetMode="External"/><Relationship Id="rId15" Type="http://schemas.openxmlformats.org/officeDocument/2006/relationships/hyperlink" Target="http://cs.wikipedia.org/wiki/Soubor:Jan_Vil%C3%ADmek_-_Karel_Hynek_M%C3%A1cha.jpg" TargetMode="External"/><Relationship Id="rId10" Type="http://schemas.openxmlformats.org/officeDocument/2006/relationships/hyperlink" Target="http://commons.wikimedia.org/wiki/File:Bi%C3%A8re_des_vivants.jpg?uselang=cs" TargetMode="External"/><Relationship Id="rId19" Type="http://schemas.openxmlformats.org/officeDocument/2006/relationships/hyperlink" Target="http://www.youtube.com/watch?v=l3w4I-KElxQ" TargetMode="External"/><Relationship Id="rId4" Type="http://schemas.openxmlformats.org/officeDocument/2006/relationships/hyperlink" Target="http://cs.wikipedia.org/wiki/Soubor:Caspar_David_Friedrich_032_(The_wanderer_above_the_sea_of_fog).jpg" TargetMode="External"/><Relationship Id="rId9" Type="http://schemas.openxmlformats.org/officeDocument/2006/relationships/hyperlink" Target="http://cs.wikipedia.org/wiki/Soubor:Carl_Spitzweg_013.jpg" TargetMode="External"/><Relationship Id="rId14" Type="http://schemas.openxmlformats.org/officeDocument/2006/relationships/hyperlink" Target="http://cs.wikipedia.org/wiki/Soubor:Jan_Vil%C3%ADmek_-_Bo%C5%BEena_N%C4%9Bmcov%C3%A1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382012"/>
            <a:ext cx="5112568" cy="280076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>
                <a:solidFill>
                  <a:srgbClr val="C00000"/>
                </a:solidFill>
              </a:rPr>
              <a:t>Název školy: </a:t>
            </a:r>
            <a:r>
              <a:rPr lang="cs-CZ" sz="1600" b="1" kern="0" dirty="0">
                <a:solidFill>
                  <a:srgbClr val="C00000"/>
                </a:solidFill>
              </a:rPr>
              <a:t>ZŠ Štětí, Ostrovní 300</a:t>
            </a:r>
            <a:r>
              <a:rPr lang="cs-CZ" sz="1600" kern="0" dirty="0">
                <a:solidFill>
                  <a:srgbClr val="C00000"/>
                </a:solidFill>
              </a:rPr>
              <a:t/>
            </a:r>
            <a:br>
              <a:rPr lang="cs-CZ" sz="1600" kern="0" dirty="0">
                <a:solidFill>
                  <a:srgbClr val="C00000"/>
                </a:solidFill>
              </a:rPr>
            </a:br>
            <a:r>
              <a:rPr lang="cs-CZ" sz="1600" kern="0" dirty="0">
                <a:solidFill>
                  <a:srgbClr val="C00000"/>
                </a:solidFill>
              </a:rPr>
              <a:t>Autor: </a:t>
            </a:r>
            <a:r>
              <a:rPr lang="cs-CZ" sz="1600" b="1" kern="0" dirty="0">
                <a:solidFill>
                  <a:srgbClr val="C00000"/>
                </a:solidFill>
              </a:rPr>
              <a:t>Sandra </a:t>
            </a:r>
            <a:r>
              <a:rPr lang="cs-CZ" sz="1600" b="1" kern="0" dirty="0" smtClean="0">
                <a:solidFill>
                  <a:srgbClr val="C00000"/>
                </a:solidFill>
              </a:rPr>
              <a:t>Jaklová</a:t>
            </a:r>
            <a:endParaRPr lang="cs-CZ" sz="1600" kern="0" dirty="0">
              <a:solidFill>
                <a:srgbClr val="C00000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rgbClr val="C00000"/>
                </a:solidFill>
              </a:rPr>
              <a:t>Název materiálu: </a:t>
            </a:r>
            <a:br>
              <a:rPr lang="cs-CZ" sz="1600" kern="0" dirty="0">
                <a:solidFill>
                  <a:srgbClr val="C00000"/>
                </a:solidFill>
              </a:rPr>
            </a:br>
            <a:r>
              <a:rPr lang="cs-CZ" sz="1600" b="1" kern="0" dirty="0" smtClean="0">
                <a:solidFill>
                  <a:srgbClr val="C00000"/>
                </a:solidFill>
              </a:rPr>
              <a:t>VY_32_INOVACE_D.8.A.18_romatismus</a:t>
            </a:r>
            <a:endParaRPr lang="cs-CZ" sz="1600" b="1" kern="0" dirty="0">
              <a:solidFill>
                <a:srgbClr val="C00000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rgbClr val="C00000"/>
                </a:solidFill>
              </a:rPr>
              <a:t>Datum: </a:t>
            </a:r>
            <a:r>
              <a:rPr lang="cs-CZ" sz="1600" kern="0" dirty="0" smtClean="0">
                <a:solidFill>
                  <a:srgbClr val="C00000"/>
                </a:solidFill>
              </a:rPr>
              <a:t>6.2.2013</a:t>
            </a:r>
            <a:endParaRPr lang="cs-CZ" sz="1600" kern="0" dirty="0">
              <a:solidFill>
                <a:srgbClr val="C00000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rgbClr val="C00000"/>
                </a:solidFill>
              </a:rPr>
              <a:t>Ročník: </a:t>
            </a:r>
            <a:r>
              <a:rPr lang="cs-CZ" sz="1600" kern="0" dirty="0" smtClean="0">
                <a:solidFill>
                  <a:srgbClr val="C00000"/>
                </a:solidFill>
              </a:rPr>
              <a:t>osmý</a:t>
            </a:r>
            <a:endParaRPr lang="cs-CZ" sz="1600" kern="0" dirty="0">
              <a:solidFill>
                <a:srgbClr val="C00000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rgbClr val="C00000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sz="1600" kern="0" dirty="0">
                <a:solidFill>
                  <a:srgbClr val="C00000"/>
                </a:solidFill>
              </a:rPr>
              <a:t>Vzdělávací obor: Dějepis</a:t>
            </a:r>
            <a:br>
              <a:rPr lang="cs-CZ" sz="1600" kern="0" dirty="0">
                <a:solidFill>
                  <a:srgbClr val="C00000"/>
                </a:solidFill>
              </a:rPr>
            </a:br>
            <a:r>
              <a:rPr lang="cs-CZ" sz="1600" kern="0" dirty="0">
                <a:solidFill>
                  <a:srgbClr val="C00000"/>
                </a:solidFill>
              </a:rPr>
              <a:t>Název: </a:t>
            </a:r>
            <a:r>
              <a:rPr lang="cs-CZ" sz="1600" kern="0" dirty="0" smtClean="0">
                <a:solidFill>
                  <a:srgbClr val="C00000"/>
                </a:solidFill>
              </a:rPr>
              <a:t>Romantismus</a:t>
            </a:r>
            <a:r>
              <a:rPr lang="cs-CZ" sz="1600" kern="0" dirty="0">
                <a:solidFill>
                  <a:srgbClr val="C00000"/>
                </a:solidFill>
              </a:rPr>
              <a:t/>
            </a:r>
            <a:br>
              <a:rPr lang="cs-CZ" sz="1600" kern="0" dirty="0">
                <a:solidFill>
                  <a:srgbClr val="C00000"/>
                </a:solidFill>
              </a:rPr>
            </a:br>
            <a:r>
              <a:rPr lang="cs-CZ" sz="1600" kern="0" dirty="0">
                <a:solidFill>
                  <a:srgbClr val="C00000"/>
                </a:solidFill>
              </a:rPr>
              <a:t>Číslo operačního programu: </a:t>
            </a:r>
            <a:r>
              <a:rPr lang="cs-CZ" sz="1600" b="1" kern="0" dirty="0">
                <a:solidFill>
                  <a:srgbClr val="C00000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sz="1600" kern="0" dirty="0">
                <a:solidFill>
                  <a:srgbClr val="C00000"/>
                </a:solidFill>
              </a:rPr>
              <a:t>Název projektu: </a:t>
            </a:r>
            <a:r>
              <a:rPr lang="cs-CZ" sz="1600" b="1" kern="0" dirty="0">
                <a:solidFill>
                  <a:srgbClr val="C00000"/>
                </a:solidFill>
              </a:rPr>
              <a:t>PRIMA ŠKOLA</a:t>
            </a: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280248" y="370683"/>
            <a:ext cx="1811936" cy="1728192"/>
          </a:xfrm>
          <a:prstGeom prst="rect">
            <a:avLst/>
          </a:prstGeom>
          <a:noFill/>
          <a:effectLst>
            <a:glow rad="127000">
              <a:srgbClr val="C00000">
                <a:alpha val="0"/>
              </a:srgbClr>
            </a:glow>
            <a:outerShdw blurRad="50800" dist="50800" dir="5400000" algn="ctr" rotWithShape="0">
              <a:srgbClr val="C00000"/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972847" y="3422073"/>
            <a:ext cx="5604792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ROMANTISMUS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15878" y="4047391"/>
            <a:ext cx="4861761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Anotace: Prezentace je určena žákům osmého ročníku a slouží k opakování romantismu.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745213"/>
            <a:ext cx="3672408" cy="757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0617142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8915" y="188640"/>
            <a:ext cx="63970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Urči, co nepatří do řádku a proč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5048" y="982989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r</a:t>
            </a:r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ozum – fantazie – cit- nespoutanost</a:t>
            </a:r>
          </a:p>
          <a:p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______________________________________________</a:t>
            </a:r>
            <a:endParaRPr lang="cs-CZ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2" y="1782108"/>
            <a:ext cx="6541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2. E. Delacroix – J. Navr</a:t>
            </a:r>
            <a:r>
              <a:rPr lang="cs-CZ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á</a:t>
            </a:r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til – Rembrandt – I. K. </a:t>
            </a:r>
            <a:r>
              <a:rPr lang="cs-CZ" dirty="0" err="1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Ajvazovskij</a:t>
            </a:r>
            <a:endParaRPr lang="cs-CZ" dirty="0" smtClean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______________________________________________</a:t>
            </a:r>
            <a:endParaRPr lang="cs-CZ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8280" y="2782669"/>
            <a:ext cx="4583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3. M</a:t>
            </a:r>
            <a:r>
              <a:rPr lang="cs-CZ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á</a:t>
            </a:r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j – Kytice – Dekameron – Babi</a:t>
            </a:r>
            <a:r>
              <a:rPr lang="cs-CZ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č</a:t>
            </a:r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ka</a:t>
            </a:r>
          </a:p>
          <a:p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_____________________________________</a:t>
            </a:r>
            <a:endParaRPr lang="cs-CZ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8280" y="3573016"/>
            <a:ext cx="5447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4. R. Wagner – A. </a:t>
            </a:r>
            <a:r>
              <a:rPr lang="cs-CZ" dirty="0" err="1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Vivaldi</a:t>
            </a:r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– G. Verdi – F. Chopin</a:t>
            </a:r>
          </a:p>
          <a:p>
            <a:r>
              <a:rPr lang="cs-CZ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_____________________________________</a:t>
            </a:r>
            <a:endParaRPr lang="cs-CZ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4" y="6072057"/>
            <a:ext cx="3419874" cy="7694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1.rozum, romantismus charakterizují ostatní tři pojmy; </a:t>
            </a:r>
          </a:p>
          <a:p>
            <a:r>
              <a:rPr lang="cs-CZ" sz="1100" dirty="0" smtClean="0"/>
              <a:t>2. Rembrandt je barokní umělec, nikoliv romantický; </a:t>
            </a:r>
          </a:p>
          <a:p>
            <a:r>
              <a:rPr lang="cs-CZ" sz="1100" dirty="0" smtClean="0"/>
              <a:t>3. Dekameron, renesanční dílo Itala G. </a:t>
            </a:r>
            <a:r>
              <a:rPr lang="cs-CZ" sz="1100" dirty="0" err="1" smtClean="0"/>
              <a:t>Boccaccia</a:t>
            </a:r>
            <a:r>
              <a:rPr lang="cs-CZ" sz="1100" dirty="0" smtClean="0"/>
              <a:t>; </a:t>
            </a:r>
          </a:p>
          <a:p>
            <a:r>
              <a:rPr lang="cs-CZ" sz="1100" dirty="0" smtClean="0"/>
              <a:t>4. A. </a:t>
            </a:r>
            <a:r>
              <a:rPr lang="cs-CZ" sz="1100" dirty="0" err="1" smtClean="0"/>
              <a:t>Vivaldi</a:t>
            </a:r>
            <a:r>
              <a:rPr lang="cs-CZ" sz="1100" dirty="0" smtClean="0"/>
              <a:t>, barokní autor</a:t>
            </a:r>
          </a:p>
        </p:txBody>
      </p:sp>
      <p:pic>
        <p:nvPicPr>
          <p:cNvPr id="1026" name="Picture 2" descr="Soubor:Caspar David Friedrich 032 (The wanderer above the sea of fog)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5920" y="2428439"/>
            <a:ext cx="2028092" cy="259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190117" y="5146639"/>
            <a:ext cx="1199697" cy="2616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C. D. Friedrich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1785683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21575" y="188640"/>
            <a:ext cx="309174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Vysvětli pojem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26876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seudogotika = ______________________________________</a:t>
            </a:r>
            <a:endParaRPr lang="cs-CZ" dirty="0"/>
          </a:p>
        </p:txBody>
      </p:sp>
      <p:pic>
        <p:nvPicPr>
          <p:cNvPr id="1026" name="Picture 2" descr="File:Wien Votivkirche um 1900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15383"/>
            <a:ext cx="3101354" cy="423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467262" y="3651031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X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8" name="Picture 4" descr="Soubor:Paris.notre.dame.750pix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9171" y="2420888"/>
            <a:ext cx="3885522" cy="2735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6453336"/>
            <a:ext cx="1778240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Napodobenina gotiky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93091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021575" y="188640"/>
            <a:ext cx="309174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Vysvětli pojem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6116" y="1268760"/>
            <a:ext cx="7356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anglický park = __________________________________________________</a:t>
            </a:r>
            <a:endParaRPr lang="cs-CZ" dirty="0"/>
          </a:p>
        </p:txBody>
      </p:sp>
      <p:pic>
        <p:nvPicPr>
          <p:cNvPr id="4098" name="Picture 2" descr="Soubor:Claude Lorrain Apollo Muses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033" y="2487974"/>
            <a:ext cx="4067671" cy="292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27984" y="3651031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X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100" name="Picture 4" descr="Soubor:Lednice3859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8873" y="1748586"/>
            <a:ext cx="2573290" cy="366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99782" y="5996580"/>
            <a:ext cx="1944217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Veřejný sad, který se snaží budit dojem volné přírody </a:t>
            </a:r>
          </a:p>
          <a:p>
            <a:r>
              <a:rPr lang="cs-CZ" sz="1200" dirty="0" smtClean="0"/>
              <a:t>s romantickými zákoutími, jezírky a říčkami.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93091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78929" y="188640"/>
            <a:ext cx="297703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Použité zdroje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268760"/>
            <a:ext cx="7573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Biedermeier= ___________________________________________________ </a:t>
            </a:r>
            <a:endParaRPr lang="cs-CZ" dirty="0"/>
          </a:p>
        </p:txBody>
      </p:sp>
      <p:pic>
        <p:nvPicPr>
          <p:cNvPr id="3074" name="Picture 2" descr="Soubor:Carl Spitzweg 013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2576659" cy="418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465619" y="3658317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X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7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70166"/>
            <a:ext cx="4328939" cy="2532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27865" y="6309320"/>
            <a:ext cx="2592287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Měšťanský životní styl první poloviny 19. století, projevil se užitém umění.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93091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78929" y="188640"/>
            <a:ext cx="297703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Použité zdroje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412777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Romantický = ______________________________________________</a:t>
            </a:r>
            <a:endParaRPr lang="cs-CZ" dirty="0"/>
          </a:p>
        </p:txBody>
      </p:sp>
      <p:pic>
        <p:nvPicPr>
          <p:cNvPr id="2050" name="Picture 2" descr="File:J M W Turner - Ullswater from Gobarrow Park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355" y="2564904"/>
            <a:ext cx="3982621" cy="269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571999" y="3658317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X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2" name="Picture 4" descr="Soubor:Rembrandt van Rijn-De Nachtwacht-1642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10341"/>
            <a:ext cx="3163416" cy="264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84168" y="6558794"/>
            <a:ext cx="2947392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Dobrodružný, silně citově působící, nevšední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93091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71444" y="188640"/>
            <a:ext cx="49920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dílo s jeho autorem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5728076"/>
              </p:ext>
            </p:extLst>
          </p:nvPr>
        </p:nvGraphicFramePr>
        <p:xfrm>
          <a:off x="323528" y="1196752"/>
          <a:ext cx="2043448" cy="390421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043448"/>
              </a:tblGrid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1. A. Dumas 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2.   M. D. Rettigová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3. G. Verdi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4. J. K. Tyl 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5. E. Delacroix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96580203"/>
              </p:ext>
            </p:extLst>
          </p:nvPr>
        </p:nvGraphicFramePr>
        <p:xfrm>
          <a:off x="3759196" y="1268760"/>
          <a:ext cx="2304256" cy="392670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304256"/>
              </a:tblGrid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a) Opera Aida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3334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b)</a:t>
                      </a:r>
                      <a:r>
                        <a:rPr lang="cs-CZ" b="1" baseline="0" dirty="0" smtClean="0">
                          <a:solidFill>
                            <a:srgbClr val="C00000"/>
                          </a:solidFill>
                        </a:rPr>
                        <a:t> Tři mušketýři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c) Svoboda</a:t>
                      </a:r>
                      <a:r>
                        <a:rPr lang="cs-CZ" b="1" baseline="0" dirty="0" smtClean="0">
                          <a:solidFill>
                            <a:srgbClr val="C00000"/>
                          </a:solidFill>
                        </a:rPr>
                        <a:t> vede lid </a:t>
                      </a:r>
                    </a:p>
                    <a:p>
                      <a:pPr algn="l"/>
                      <a:r>
                        <a:rPr lang="cs-CZ" b="1" baseline="0" dirty="0" smtClean="0">
                          <a:solidFill>
                            <a:srgbClr val="C00000"/>
                          </a:solidFill>
                        </a:rPr>
                        <a:t>     na barikády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d) Strakonický dudák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80842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e) Domácí kuchařka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73051023"/>
              </p:ext>
            </p:extLst>
          </p:nvPr>
        </p:nvGraphicFramePr>
        <p:xfrm>
          <a:off x="1187624" y="5464886"/>
          <a:ext cx="2516220" cy="54864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503244"/>
                <a:gridCol w="503244"/>
                <a:gridCol w="503244"/>
                <a:gridCol w="503244"/>
                <a:gridCol w="503244"/>
              </a:tblGrid>
              <a:tr h="1800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1.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2.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3.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4.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5.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1800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b)</a:t>
                      </a: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e)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a)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d)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c)</a:t>
                      </a:r>
                      <a:endParaRPr lang="cs-CZ" sz="1200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 descr="Soubor:Eugène Delacroix - La liberté guidant le peuple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3024345" cy="239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837631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83655" y="188640"/>
            <a:ext cx="216758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je to?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772816"/>
            <a:ext cx="2160240" cy="25202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/>
              <a:t>?</a:t>
            </a:r>
            <a:endParaRPr lang="cs-CZ" sz="8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46554" y="1556791"/>
            <a:ext cx="305769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Spisovatelka , vlastním jménem Barbora Panklová, žila v Ratibořicích na panství kněžny Kateřiny Zaháňské. Někteří odborníci tvrdí, že byla dcerou nebo spíše neteří uvedené kněžny. Během života se stýkala s českými obrozenci, poznala chudobu i hlad. 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________________________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47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47398"/>
            <a:ext cx="2265982" cy="3148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55967" y="4941168"/>
            <a:ext cx="1550817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Božena Němcová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7837631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83655" y="188640"/>
            <a:ext cx="216758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je to?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1772816"/>
            <a:ext cx="2160240" cy="25202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/>
              <a:t>?</a:t>
            </a:r>
            <a:endParaRPr lang="cs-CZ" sz="8800" b="1" dirty="0"/>
          </a:p>
        </p:txBody>
      </p:sp>
      <p:pic>
        <p:nvPicPr>
          <p:cNvPr id="717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1306"/>
            <a:ext cx="2828925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1261306"/>
            <a:ext cx="34563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Tento básník žil v letech 1810 až 1836.  Žil nějakou dobu v Praze, studoval práva. Působil jako koncipient v Litoměřicích. Jeho snoubenka se jmenovala Eleonora  </a:t>
            </a:r>
            <a:r>
              <a:rPr lang="cs-CZ" dirty="0" err="1" smtClean="0">
                <a:solidFill>
                  <a:srgbClr val="C00000"/>
                </a:solidFill>
              </a:rPr>
              <a:t>Šomková</a:t>
            </a:r>
            <a:r>
              <a:rPr lang="cs-CZ" dirty="0" smtClean="0">
                <a:solidFill>
                  <a:srgbClr val="C00000"/>
                </a:solidFill>
              </a:rPr>
              <a:t>. Příčinou jeho brzké smrti byla  pravděpodobně určitá forma cholery.  Dalším otazníkem </a:t>
            </a:r>
            <a:r>
              <a:rPr lang="cs-CZ" dirty="0" smtClean="0">
                <a:solidFill>
                  <a:srgbClr val="C00000"/>
                </a:solidFill>
              </a:rPr>
              <a:t>                         pro </a:t>
            </a:r>
            <a:r>
              <a:rPr lang="cs-CZ" dirty="0" smtClean="0">
                <a:solidFill>
                  <a:srgbClr val="C00000"/>
                </a:solidFill>
              </a:rPr>
              <a:t>pozdější badatele byla jeho skutečná podoba. Rád cestoval, chodil většinou pěšky, navštěvoval místa spojená s českou historií. 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___________________________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36432" y="5007659"/>
            <a:ext cx="1440160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Karel Hynek Mácha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7837631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75856" y="82605"/>
            <a:ext cx="329353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3" y="692696"/>
            <a:ext cx="3384375" cy="590931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1.                  </a:t>
            </a:r>
            <a:r>
              <a:rPr lang="cs-CZ" b="1" dirty="0" smtClean="0">
                <a:solidFill>
                  <a:srgbClr val="C00000"/>
                </a:solidFill>
              </a:rPr>
              <a:t>_  </a:t>
            </a:r>
            <a:r>
              <a:rPr lang="cs-CZ" dirty="0" smtClean="0"/>
              <a:t>_  _  _  _  _  _  _  _</a:t>
            </a:r>
          </a:p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2.              _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  _  _</a:t>
            </a:r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3.                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4.                   </a:t>
            </a:r>
            <a:r>
              <a:rPr lang="cs-CZ" b="1" dirty="0" smtClean="0">
                <a:solidFill>
                  <a:srgbClr val="C00000"/>
                </a:solidFill>
              </a:rPr>
              <a:t>_ </a:t>
            </a:r>
            <a:r>
              <a:rPr lang="cs-CZ" dirty="0" smtClean="0"/>
              <a:t> _  _  _</a:t>
            </a:r>
          </a:p>
          <a:p>
            <a:endParaRPr lang="cs-CZ" dirty="0" smtClean="0"/>
          </a:p>
          <a:p>
            <a:r>
              <a:rPr lang="cs-CZ" dirty="0" smtClean="0"/>
              <a:t>5.  _  _  _  _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 </a:t>
            </a:r>
          </a:p>
          <a:p>
            <a:endParaRPr lang="cs-CZ" dirty="0"/>
          </a:p>
          <a:p>
            <a:r>
              <a:rPr lang="cs-CZ" dirty="0" smtClean="0"/>
              <a:t>6.          _  _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  </a:t>
            </a:r>
          </a:p>
          <a:p>
            <a:endParaRPr lang="cs-CZ" dirty="0" smtClean="0"/>
          </a:p>
          <a:p>
            <a:r>
              <a:rPr lang="cs-CZ" dirty="0" smtClean="0"/>
              <a:t>7.      _  _  _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</a:t>
            </a:r>
          </a:p>
          <a:p>
            <a:endParaRPr lang="cs-CZ" dirty="0" smtClean="0"/>
          </a:p>
          <a:p>
            <a:r>
              <a:rPr lang="cs-CZ" dirty="0" smtClean="0"/>
              <a:t>8.              _  </a:t>
            </a:r>
            <a:r>
              <a:rPr lang="cs-CZ" b="1" dirty="0" smtClean="0">
                <a:solidFill>
                  <a:srgbClr val="C00000"/>
                </a:solidFill>
              </a:rPr>
              <a:t>_ </a:t>
            </a:r>
            <a:r>
              <a:rPr lang="cs-CZ" dirty="0" smtClean="0"/>
              <a:t> _  _  _  _  _</a:t>
            </a:r>
          </a:p>
          <a:p>
            <a:endParaRPr lang="cs-CZ" dirty="0" smtClean="0"/>
          </a:p>
          <a:p>
            <a:r>
              <a:rPr lang="cs-CZ" dirty="0" smtClean="0"/>
              <a:t>9.              _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  _</a:t>
            </a:r>
          </a:p>
          <a:p>
            <a:endParaRPr lang="cs-CZ" dirty="0" smtClean="0"/>
          </a:p>
          <a:p>
            <a:r>
              <a:rPr lang="cs-CZ" dirty="0" smtClean="0"/>
              <a:t>10.            _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  _</a:t>
            </a:r>
          </a:p>
          <a:p>
            <a:endParaRPr lang="cs-CZ" dirty="0" smtClean="0"/>
          </a:p>
          <a:p>
            <a:r>
              <a:rPr lang="cs-CZ" dirty="0" smtClean="0"/>
              <a:t>11.                </a:t>
            </a:r>
            <a:r>
              <a:rPr lang="cs-CZ" b="1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 _  _  _  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54759" y="706782"/>
            <a:ext cx="441763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Odkud je dudák v díle od J.K. Tyla?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Jak se jmenuje ruský autor románu Evžen Oněgin?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Jak se jmenuje nejznámější dílo K.H. Máchy?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Odkud pochází spisovatel W. </a:t>
            </a:r>
            <a:r>
              <a:rPr lang="cs-CZ" dirty="0" err="1" smtClean="0">
                <a:solidFill>
                  <a:srgbClr val="C00000"/>
                </a:solidFill>
              </a:rPr>
              <a:t>Scott</a:t>
            </a:r>
            <a:r>
              <a:rPr lang="cs-CZ" dirty="0" smtClean="0">
                <a:solidFill>
                  <a:srgbClr val="C00000"/>
                </a:solidFill>
              </a:rPr>
              <a:t>, který napsal román </a:t>
            </a:r>
            <a:r>
              <a:rPr lang="cs-CZ" dirty="0" err="1" smtClean="0">
                <a:solidFill>
                  <a:srgbClr val="C00000"/>
                </a:solidFill>
              </a:rPr>
              <a:t>Ivanhoe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Co nejraději maloval Josef Navrátil?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Menší otevřená stavba v parku určená k příjemnému posezení.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Jméno německého operního skladatele, který rád zhudebňoval příběhy z germánské mytologie.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Jméno nejznámějšího díla B. Němcové.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Jinými slovy silný cit, duševní pohnutí.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Jméno polského skladatele, který proslul zejména díly pro klavír.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Prozaický epický žánr, smyšlené vyprávění.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8970" y="6457449"/>
            <a:ext cx="1603012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Tajenka: romantismus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7837631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57" y="-38327"/>
            <a:ext cx="9143999" cy="689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28072" y="188640"/>
            <a:ext cx="52787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Ukázky romantické hudby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Soubor:Verdi-1899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38125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4487804"/>
            <a:ext cx="864096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G. Verdi</a:t>
            </a:r>
            <a:endParaRPr lang="cs-CZ" sz="1200" dirty="0"/>
          </a:p>
        </p:txBody>
      </p:sp>
      <p:pic>
        <p:nvPicPr>
          <p:cNvPr id="1028" name="Picture 4" descr="Soubor:FSchubert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48880"/>
            <a:ext cx="2514652" cy="3136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02704" y="5661247"/>
            <a:ext cx="969294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F. Schubert</a:t>
            </a:r>
            <a:endParaRPr lang="cs-CZ" sz="1200" dirty="0"/>
          </a:p>
        </p:txBody>
      </p:sp>
      <p:pic>
        <p:nvPicPr>
          <p:cNvPr id="1030" name="Picture 6" descr="Soubor:Chopin, by Wodzinska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030640"/>
            <a:ext cx="1752364" cy="233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98223" y="3501007"/>
            <a:ext cx="804174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F. Chopin 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5634245" y="3906913"/>
            <a:ext cx="27363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www.youtube.com/watch?v=Ge-V8PwR9hI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899761" y="5976873"/>
            <a:ext cx="32221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www.youtube.com/watch?v=sXGgKiYSVuE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26036" y="4764803"/>
            <a:ext cx="25762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www.youtube.com/watch?v=l3w4I-KElxQ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03530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0567" y="1111970"/>
            <a:ext cx="763284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VÁLKOVÁ, V. </a:t>
            </a:r>
            <a:r>
              <a:rPr lang="cs-CZ" sz="1200" i="1" dirty="0" smtClean="0"/>
              <a:t>Dějepis 8 - novověk</a:t>
            </a:r>
            <a:r>
              <a:rPr lang="cs-CZ" sz="1200" dirty="0" smtClean="0"/>
              <a:t>. 1. vyd. Praha : SNP, 2008. ISBN 978-80-7235-404-7</a:t>
            </a:r>
          </a:p>
          <a:p>
            <a:endParaRPr lang="cs-CZ" sz="1200" dirty="0" smtClean="0"/>
          </a:p>
          <a:p>
            <a:r>
              <a:rPr lang="cs-CZ" sz="1200" dirty="0" smtClean="0"/>
              <a:t>Klipart [ on-line] 2013 [cit. 2013-01-31]. Dostupné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3"/>
              </a:rPr>
              <a:t>http://office.microsoft.com/cs-cz/images/results.aspx?qu=pozad%C3%AD&amp;ex=2#ai:MP900385765|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Uvedené zdroje [ on-line] 26.1.2013 [cit. 2013-02-01]. Dostupné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http://cs.wikipedia.org/wiki/Soubor:Caspar_David_Friedrich_032_(The_wanderer_above_the_sea_of_fog).</a:t>
            </a:r>
            <a:r>
              <a:rPr lang="cs-CZ" sz="1200" dirty="0" smtClean="0">
                <a:hlinkClick r:id="rId4"/>
              </a:rPr>
              <a:t>jpg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commons.wikimedia.org/wiki/File:Wien_Votivkirche_um_1900.jpg?uselang=cs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cs.wikipedia.org/wiki/Soubor:Paris.notre.dame.750pix.jpg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cs.wikipedia.org/wiki/Soubor:Claude_Lorrain_Apollo_Muses.jpg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cs.wikipedia.org/wiki/Soubor:Lednice3859.JPG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cs.wikipedia.org/wiki/Soubor:Carl_Spitzweg_013.jpg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commons.wikimedia.org/wiki/File:Bi%C3%A8re_des_vivants.jpg?uselang=cs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http://commons.wikimedia.org/wiki/File:J_M_W_Turner_-_</a:t>
            </a:r>
            <a:r>
              <a:rPr lang="cs-CZ" sz="1200" dirty="0" smtClean="0">
                <a:hlinkClick r:id="rId11"/>
              </a:rPr>
              <a:t>Ullswater_from_Gobarrow_Park.jpg?uselang=cs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cs.wikipedia.org/wiki/Soubor:Rembrandt_van_Rijn-De_Nachtwacht-1642.jpg</a:t>
            </a:r>
            <a:r>
              <a:rPr lang="cs-CZ" sz="1200" dirty="0" smtClean="0"/>
              <a:t>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3"/>
              </a:rPr>
              <a:t>http://cs.wikipedia.org/wiki/Soubor:Eug%C3%A8ne_Delacroix_-_</a:t>
            </a:r>
            <a:r>
              <a:rPr lang="cs-CZ" sz="1200" dirty="0" smtClean="0">
                <a:hlinkClick r:id="rId13"/>
              </a:rPr>
              <a:t>La_libert%C3%A9_guidant_le_peuple.jpg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4"/>
              </a:rPr>
              <a:t>http://cs.wikipedia.org/wiki/Soubor:Jan_Vil%C3%ADmek_-_</a:t>
            </a:r>
            <a:r>
              <a:rPr lang="cs-CZ" sz="1200" dirty="0" smtClean="0">
                <a:hlinkClick r:id="rId14"/>
              </a:rPr>
              <a:t>Bo%C5%BEena_N%C4%9Bmcov%C3%A1.jpg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5"/>
              </a:rPr>
              <a:t>http://cs.wikipedia.org/wiki/Soubor:Jan_Vil%C3%ADmek_-_</a:t>
            </a:r>
            <a:r>
              <a:rPr lang="cs-CZ" sz="1200" dirty="0" smtClean="0">
                <a:hlinkClick r:id="rId15"/>
              </a:rPr>
              <a:t>Karel_Hynek_M%C3%A1cha.jpg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cs.wikipedia.org/wiki/Soubor:Verdi-1899.jpg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cs.wikipedia.org/wiki/Soubor:FSchubert.JPG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8"/>
              </a:rPr>
              <a:t>http://cs.wikipedia.org/wiki/Soubor:Chopin,_</a:t>
            </a:r>
            <a:r>
              <a:rPr lang="cs-CZ" sz="1200" dirty="0" smtClean="0">
                <a:hlinkClick r:id="rId18"/>
              </a:rPr>
              <a:t>by_Wodzinska.JPG</a:t>
            </a:r>
            <a:r>
              <a:rPr lang="cs-CZ" sz="12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200" dirty="0" smtClean="0"/>
          </a:p>
          <a:p>
            <a:r>
              <a:rPr lang="cs-CZ" sz="1200" dirty="0" smtClean="0"/>
              <a:t>Doporučené zdroje: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www.youtube.com/watch?v=l3w4I-KElxQ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20"/>
              </a:rPr>
              <a:t>http://www.youtube.com/watch?v=sXGgKiYSVuE</a:t>
            </a:r>
            <a:r>
              <a:rPr lang="cs-CZ" sz="1200" dirty="0"/>
              <a:t> 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21"/>
              </a:rPr>
              <a:t>http://</a:t>
            </a:r>
            <a:r>
              <a:rPr lang="cs-CZ" sz="1200" dirty="0" smtClean="0">
                <a:hlinkClick r:id="rId21"/>
              </a:rPr>
              <a:t>www.youtube.com/watch?v=Ge-V8PwR9hI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188640"/>
            <a:ext cx="43275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Použité zdroje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85683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1271441"/>
            <a:ext cx="7386086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200" b="1" dirty="0" smtClean="0">
              <a:solidFill>
                <a:srgbClr val="FF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Anotace		</a:t>
            </a:r>
            <a:r>
              <a:rPr lang="cs-CZ" sz="1200" dirty="0" smtClean="0">
                <a:solidFill>
                  <a:srgbClr val="C00000"/>
                </a:solidFill>
              </a:rPr>
              <a:t>Prezentace je určena pro osmý ročník ZŠ a slouží </a:t>
            </a:r>
            <a:r>
              <a:rPr lang="cs-CZ" sz="1200" dirty="0">
                <a:solidFill>
                  <a:srgbClr val="C00000"/>
                </a:solidFill>
              </a:rPr>
              <a:t>k </a:t>
            </a:r>
            <a:r>
              <a:rPr lang="cs-CZ" sz="1200" dirty="0" smtClean="0">
                <a:solidFill>
                  <a:srgbClr val="C00000"/>
                </a:solidFill>
              </a:rPr>
              <a:t>opakování romantismu.</a:t>
            </a: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Autor		</a:t>
            </a:r>
            <a:r>
              <a:rPr lang="cs-CZ" sz="1200" dirty="0" smtClean="0">
                <a:solidFill>
                  <a:srgbClr val="C00000"/>
                </a:solidFill>
              </a:rPr>
              <a:t>Mgr</a:t>
            </a:r>
            <a:r>
              <a:rPr lang="cs-CZ" sz="1200" dirty="0">
                <a:solidFill>
                  <a:srgbClr val="C00000"/>
                </a:solidFill>
              </a:rPr>
              <a:t>. Sandra </a:t>
            </a:r>
            <a:r>
              <a:rPr lang="cs-CZ" sz="1200" dirty="0" smtClean="0">
                <a:solidFill>
                  <a:srgbClr val="C00000"/>
                </a:solidFill>
              </a:rPr>
              <a:t>Jaklová</a:t>
            </a:r>
          </a:p>
          <a:p>
            <a:pPr indent="-342900">
              <a:defRPr/>
            </a:pP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Jazyk		</a:t>
            </a:r>
            <a:r>
              <a:rPr lang="cs-CZ" sz="1200" dirty="0">
                <a:solidFill>
                  <a:srgbClr val="C00000"/>
                </a:solidFill>
              </a:rPr>
              <a:t>č</a:t>
            </a:r>
            <a:r>
              <a:rPr lang="cs-CZ" sz="1200" dirty="0" smtClean="0">
                <a:solidFill>
                  <a:srgbClr val="C00000"/>
                </a:solidFill>
              </a:rPr>
              <a:t>eština</a:t>
            </a:r>
          </a:p>
          <a:p>
            <a:pPr indent="-342900">
              <a:defRPr/>
            </a:pP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Očekávaný výstup	</a:t>
            </a:r>
            <a:r>
              <a:rPr lang="cs-CZ" sz="1200" dirty="0" smtClean="0">
                <a:solidFill>
                  <a:srgbClr val="C00000"/>
                </a:solidFill>
              </a:rPr>
              <a:t>Žáci vyjmenuje představitele tohoto uměleckého stylu, charakterizuje romantismus.</a:t>
            </a:r>
          </a:p>
          <a:p>
            <a:pPr indent="-342900">
              <a:defRPr/>
            </a:pPr>
            <a:r>
              <a:rPr lang="cs-CZ" sz="1200" dirty="0">
                <a:solidFill>
                  <a:srgbClr val="C00000"/>
                </a:solidFill>
              </a:rPr>
              <a:t>		</a:t>
            </a: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Klíčová slova	</a:t>
            </a:r>
            <a:r>
              <a:rPr lang="cs-CZ" sz="1200" b="1" dirty="0" smtClean="0">
                <a:solidFill>
                  <a:srgbClr val="C00000"/>
                </a:solidFill>
              </a:rPr>
              <a:t>	</a:t>
            </a:r>
            <a:r>
              <a:rPr lang="cs-CZ" sz="1200" dirty="0" smtClean="0">
                <a:solidFill>
                  <a:srgbClr val="C00000"/>
                </a:solidFill>
              </a:rPr>
              <a:t>romantismus, 1. polovina 19. století, národní obrození</a:t>
            </a:r>
          </a:p>
          <a:p>
            <a:pPr indent="-342900">
              <a:defRPr/>
            </a:pP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Druh učebního materiálu	</a:t>
            </a:r>
            <a:r>
              <a:rPr lang="cs-CZ" sz="1200" dirty="0" smtClean="0">
                <a:solidFill>
                  <a:srgbClr val="C00000"/>
                </a:solidFill>
              </a:rPr>
              <a:t>prezentace</a:t>
            </a:r>
          </a:p>
          <a:p>
            <a:pPr indent="-342900">
              <a:defRPr/>
            </a:pP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Druh interaktivity	</a:t>
            </a:r>
            <a:r>
              <a:rPr lang="cs-CZ" sz="1200" dirty="0" smtClean="0">
                <a:solidFill>
                  <a:srgbClr val="C00000"/>
                </a:solidFill>
              </a:rPr>
              <a:t>aktivita</a:t>
            </a:r>
          </a:p>
          <a:p>
            <a:pPr indent="-342900">
              <a:defRPr/>
            </a:pPr>
            <a:endParaRPr lang="cs-CZ" sz="1200" dirty="0" smtClean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 smtClean="0">
                <a:solidFill>
                  <a:srgbClr val="C00000"/>
                </a:solidFill>
              </a:rPr>
              <a:t>Cílová skupina		</a:t>
            </a:r>
            <a:r>
              <a:rPr lang="cs-CZ" sz="1200" dirty="0" smtClean="0">
                <a:solidFill>
                  <a:srgbClr val="C00000"/>
                </a:solidFill>
              </a:rPr>
              <a:t>žák</a:t>
            </a:r>
          </a:p>
          <a:p>
            <a:pPr indent="-342900">
              <a:defRPr/>
            </a:pPr>
            <a:endParaRPr lang="cs-CZ" sz="1200" dirty="0" smtClean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 smtClean="0">
                <a:solidFill>
                  <a:srgbClr val="C00000"/>
                </a:solidFill>
              </a:rPr>
              <a:t>Stupeň </a:t>
            </a:r>
            <a:r>
              <a:rPr lang="cs-CZ" sz="1200" b="1" dirty="0">
                <a:solidFill>
                  <a:srgbClr val="C00000"/>
                </a:solidFill>
              </a:rPr>
              <a:t>a typ vzdělávání	</a:t>
            </a:r>
            <a:r>
              <a:rPr lang="cs-CZ" sz="1200" dirty="0" smtClean="0">
                <a:solidFill>
                  <a:srgbClr val="C00000"/>
                </a:solidFill>
              </a:rPr>
              <a:t>základní </a:t>
            </a:r>
            <a:r>
              <a:rPr lang="cs-CZ" sz="1200" dirty="0">
                <a:solidFill>
                  <a:srgbClr val="C00000"/>
                </a:solidFill>
              </a:rPr>
              <a:t>vzdělávání – druhý </a:t>
            </a:r>
            <a:r>
              <a:rPr lang="cs-CZ" sz="1200" dirty="0" smtClean="0">
                <a:solidFill>
                  <a:srgbClr val="C00000"/>
                </a:solidFill>
              </a:rPr>
              <a:t>stupeň</a:t>
            </a:r>
          </a:p>
          <a:p>
            <a:pPr indent="-342900">
              <a:defRPr/>
            </a:pP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Typická věková skupina	</a:t>
            </a:r>
            <a:r>
              <a:rPr lang="cs-CZ" sz="1200" dirty="0" smtClean="0">
                <a:solidFill>
                  <a:srgbClr val="C00000"/>
                </a:solidFill>
              </a:rPr>
              <a:t>13 </a:t>
            </a:r>
            <a:r>
              <a:rPr lang="cs-CZ" sz="1200" dirty="0">
                <a:solidFill>
                  <a:srgbClr val="C00000"/>
                </a:solidFill>
              </a:rPr>
              <a:t>– </a:t>
            </a:r>
            <a:r>
              <a:rPr lang="cs-CZ" sz="1200" dirty="0" smtClean="0">
                <a:solidFill>
                  <a:srgbClr val="C00000"/>
                </a:solidFill>
              </a:rPr>
              <a:t>14 let</a:t>
            </a:r>
          </a:p>
          <a:p>
            <a:pPr indent="-342900">
              <a:defRPr/>
            </a:pPr>
            <a:endParaRPr lang="cs-CZ" sz="1200" dirty="0">
              <a:solidFill>
                <a:srgbClr val="C00000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rgbClr val="C00000"/>
                </a:solidFill>
              </a:rPr>
              <a:t>Celková velikost	</a:t>
            </a:r>
            <a:r>
              <a:rPr lang="cs-CZ" sz="1200" dirty="0" smtClean="0">
                <a:solidFill>
                  <a:srgbClr val="C00000"/>
                </a:solidFill>
              </a:rPr>
              <a:t>1585 kB</a:t>
            </a:r>
            <a:endParaRPr lang="cs-CZ" sz="12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02703" y="188640"/>
            <a:ext cx="23294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Shrnutí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85683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4440" y="1340768"/>
            <a:ext cx="67687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Správné odpovědi se objeví vždy po kliknutí na snímku.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Snímek 2 – Žáci určují, co nepatří do řádku a proč.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Snímek 3 – 6 – Žáci vysvětlují pojmy.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Snímek 7 – Žáci spojují autora s dílem.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Snímek 8 – 9 – Žáci určují, o jakou významnou českou osobnost se jedná.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Snímek 10 – Žáci luští křížovku.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Snímek 11- Žáci si mohou poslechnout ukázku hudby.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5431" y="188640"/>
            <a:ext cx="64617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Metodická poznámka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85683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820</Words>
  <Application>Microsoft Office PowerPoint</Application>
  <PresentationFormat>Předvádění na obrazovce (4:3)</PresentationFormat>
  <Paragraphs>179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Dum</cp:lastModifiedBy>
  <cp:revision>78</cp:revision>
  <dcterms:created xsi:type="dcterms:W3CDTF">2013-01-14T14:51:37Z</dcterms:created>
  <dcterms:modified xsi:type="dcterms:W3CDTF">2013-03-04T13:17:35Z</dcterms:modified>
</cp:coreProperties>
</file>