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4" r:id="rId7"/>
    <p:sldId id="267" r:id="rId8"/>
    <p:sldId id="266" r:id="rId9"/>
    <p:sldId id="265" r:id="rId10"/>
    <p:sldId id="268" r:id="rId11"/>
    <p:sldId id="260" r:id="rId12"/>
    <p:sldId id="261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2B68B-C8EA-430F-8AF6-57891884A0C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6F58-7ED2-42EE-853C-997C2AD2B4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6926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2B68B-C8EA-430F-8AF6-57891884A0C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6F58-7ED2-42EE-853C-997C2AD2B4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4769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2B68B-C8EA-430F-8AF6-57891884A0C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6F58-7ED2-42EE-853C-997C2AD2B4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0135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2B68B-C8EA-430F-8AF6-57891884A0C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6F58-7ED2-42EE-853C-997C2AD2B4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2793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2B68B-C8EA-430F-8AF6-57891884A0C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6F58-7ED2-42EE-853C-997C2AD2B4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21556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2B68B-C8EA-430F-8AF6-57891884A0C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6F58-7ED2-42EE-853C-997C2AD2B4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1837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2B68B-C8EA-430F-8AF6-57891884A0C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6F58-7ED2-42EE-853C-997C2AD2B4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2617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2B68B-C8EA-430F-8AF6-57891884A0C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6F58-7ED2-42EE-853C-997C2AD2B4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7701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2B68B-C8EA-430F-8AF6-57891884A0C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6F58-7ED2-42EE-853C-997C2AD2B4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6459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2B68B-C8EA-430F-8AF6-57891884A0C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6F58-7ED2-42EE-853C-997C2AD2B4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9190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2B68B-C8EA-430F-8AF6-57891884A0C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6F58-7ED2-42EE-853C-997C2AD2B4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3220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72B68B-C8EA-430F-8AF6-57891884A0C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36F58-7ED2-42EE-853C-997C2AD2B4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152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youtube.com/watch?v=mEjKIxQl7cA" TargetMode="Externa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Winterhalter_Elisabeth.jpg" TargetMode="External"/><Relationship Id="rId3" Type="http://schemas.openxmlformats.org/officeDocument/2006/relationships/hyperlink" Target="http://office.microsoft.com/cs-cz/images/results.aspx?qu=bou%C5%99e&amp;ex=1" TargetMode="External"/><Relationship Id="rId7" Type="http://schemas.openxmlformats.org/officeDocument/2006/relationships/hyperlink" Target="http://cs.wikipedia.org/wiki/Soubor:Empress_Elisabeth_of_Austria,_1864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raha_Barricades_1848.jpg" TargetMode="External"/><Relationship Id="rId11" Type="http://schemas.openxmlformats.org/officeDocument/2006/relationships/hyperlink" Target="http://www.youtube.com/watch?v=mEjKIxQl7cA" TargetMode="External"/><Relationship Id="rId5" Type="http://schemas.openxmlformats.org/officeDocument/2006/relationships/hyperlink" Target="http://cs.wikipedia.org/wiki/Soubor:Alfred_Windischgr%C3%A4tz.jpg" TargetMode="External"/><Relationship Id="rId10" Type="http://schemas.openxmlformats.org/officeDocument/2006/relationships/hyperlink" Target="http://cs.wikipedia.org/wiki/Soubor:Franzjosef.jpg" TargetMode="External"/><Relationship Id="rId4" Type="http://schemas.openxmlformats.org/officeDocument/2006/relationships/hyperlink" Target="http://cs.wikipedia.org/wiki/Soubor:Radetzky-von-radetz.jpg" TargetMode="External"/><Relationship Id="rId9" Type="http://schemas.openxmlformats.org/officeDocument/2006/relationships/hyperlink" Target="http://cs.wikipedia.org/wiki/Soubor:Erzsebet_kiralyne_photo_1867.jp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921"/>
            <a:ext cx="9144000" cy="693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572000" y="16003"/>
            <a:ext cx="5112568" cy="30469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/>
              <a:t>Název školy: </a:t>
            </a:r>
            <a:r>
              <a:rPr lang="cs-CZ" sz="1600" b="1" kern="0" dirty="0"/>
              <a:t>ZŠ Štětí, Ostrovní 300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Autor: </a:t>
            </a:r>
            <a:r>
              <a:rPr lang="cs-CZ" sz="1600" b="1" kern="0" dirty="0"/>
              <a:t>Sandra </a:t>
            </a:r>
            <a:r>
              <a:rPr lang="cs-CZ" sz="1600" b="1" kern="0" dirty="0" smtClean="0"/>
              <a:t>Jaklová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Název materiálu: </a:t>
            </a:r>
            <a:br>
              <a:rPr lang="cs-CZ" sz="1600" kern="0" dirty="0"/>
            </a:br>
            <a:r>
              <a:rPr lang="cs-CZ" sz="1600" b="1" kern="0" dirty="0" smtClean="0"/>
              <a:t>VY_32_INOVACE_D.8.A.20_revoluce_v_habsburske</a:t>
            </a:r>
          </a:p>
          <a:p>
            <a:pPr lvl="0">
              <a:defRPr/>
            </a:pPr>
            <a:r>
              <a:rPr lang="cs-CZ" sz="1600" b="1" kern="0" dirty="0" smtClean="0"/>
              <a:t>_monarchii_1848</a:t>
            </a:r>
            <a:endParaRPr lang="cs-CZ" sz="1600" b="1" kern="0" dirty="0"/>
          </a:p>
          <a:p>
            <a:pPr lvl="0">
              <a:defRPr/>
            </a:pPr>
            <a:r>
              <a:rPr lang="cs-CZ" sz="1600" kern="0" dirty="0"/>
              <a:t>Datum: </a:t>
            </a:r>
            <a:r>
              <a:rPr lang="cs-CZ" sz="1600" kern="0" dirty="0" smtClean="0"/>
              <a:t>27.2.2013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Ročník: </a:t>
            </a:r>
            <a:r>
              <a:rPr lang="cs-CZ" sz="1600" kern="0" dirty="0" smtClean="0"/>
              <a:t>osmý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Vzdělávací oblast: Člověk a společnost</a:t>
            </a:r>
          </a:p>
          <a:p>
            <a:pPr lvl="0">
              <a:defRPr/>
            </a:pPr>
            <a:r>
              <a:rPr lang="cs-CZ" sz="1600" kern="0" dirty="0"/>
              <a:t>Vzdělávací obor: Dějepis</a:t>
            </a:r>
            <a:br>
              <a:rPr lang="cs-CZ" sz="1600" kern="0" dirty="0"/>
            </a:br>
            <a:r>
              <a:rPr lang="cs-CZ" sz="1600" kern="0" dirty="0"/>
              <a:t>Název: </a:t>
            </a:r>
            <a:r>
              <a:rPr lang="cs-CZ" sz="1600" kern="0" dirty="0" smtClean="0"/>
              <a:t>Revoluce v habsburské monarchii 1848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Číslo operačního programu: </a:t>
            </a:r>
            <a:r>
              <a:rPr lang="cs-CZ" sz="1600" b="1" kern="0" dirty="0"/>
              <a:t>CZ.1.07/1.4.00/21.1693</a:t>
            </a:r>
          </a:p>
          <a:p>
            <a:pPr lvl="0">
              <a:defRPr/>
            </a:pPr>
            <a:r>
              <a:rPr lang="cs-CZ" sz="1600" kern="0" dirty="0"/>
              <a:t>Název projektu: </a:t>
            </a:r>
            <a:r>
              <a:rPr lang="cs-CZ" sz="1600" b="1" kern="0" dirty="0"/>
              <a:t>PRIMA ŠKOLA</a:t>
            </a:r>
          </a:p>
        </p:txBody>
      </p:sp>
      <p:pic>
        <p:nvPicPr>
          <p:cNvPr id="7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6100696"/>
            <a:ext cx="3672408" cy="7573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4" descr="logo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95536" y="263782"/>
            <a:ext cx="1811936" cy="1728192"/>
          </a:xfrm>
          <a:prstGeom prst="rect">
            <a:avLst/>
          </a:prstGeom>
          <a:noFill/>
          <a:effectLst>
            <a:glow rad="127000">
              <a:srgbClr val="C00000">
                <a:alpha val="0"/>
              </a:srgbClr>
            </a:glow>
            <a:outerShdw blurRad="50800" dist="50800" dir="5400000" algn="ctr" rotWithShape="0">
              <a:schemeClr val="bg1"/>
            </a:outerShdw>
          </a:effectLst>
        </p:spPr>
      </p:pic>
      <p:sp>
        <p:nvSpPr>
          <p:cNvPr id="10" name="Obdélník 9"/>
          <p:cNvSpPr/>
          <p:nvPr/>
        </p:nvSpPr>
        <p:spPr>
          <a:xfrm>
            <a:off x="251520" y="5085184"/>
            <a:ext cx="8496944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žákům osmého ročníku a slouží k opakování událostí roku 1848 a 1849 v </a:t>
            </a:r>
            <a:r>
              <a:rPr lang="cs-CZ" smtClean="0"/>
              <a:t>habsburské monarchii.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3471" y="3080070"/>
            <a:ext cx="855022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Revoluce </a:t>
            </a:r>
          </a:p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 habsburské monarchii 1848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0526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920"/>
            <a:ext cx="9144000" cy="693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6492" y="188640"/>
            <a:ext cx="82110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Oprav text, aby byl pravdivý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2416821"/>
            <a:ext cx="604867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Habsburská monarchie se skládala ze čtyř velkých částí.</a:t>
            </a:r>
          </a:p>
          <a:p>
            <a:r>
              <a:rPr lang="cs-CZ" dirty="0" smtClean="0"/>
              <a:t>_____________________________________________</a:t>
            </a:r>
          </a:p>
          <a:p>
            <a:r>
              <a:rPr lang="cs-CZ" dirty="0" smtClean="0"/>
              <a:t>Tvořily ji rakouské země, země Koruny české a Uherské vévodství.</a:t>
            </a:r>
          </a:p>
          <a:p>
            <a:r>
              <a:rPr lang="cs-CZ" dirty="0" smtClean="0"/>
              <a:t>_____________________________________________</a:t>
            </a:r>
          </a:p>
          <a:p>
            <a:r>
              <a:rPr lang="cs-CZ" dirty="0" smtClean="0"/>
              <a:t>Národy zde neměly žádné společné cíle, a to byl problém.</a:t>
            </a:r>
          </a:p>
          <a:p>
            <a:r>
              <a:rPr lang="cs-CZ" dirty="0" smtClean="0"/>
              <a:t>_____________________________________________</a:t>
            </a:r>
          </a:p>
          <a:p>
            <a:r>
              <a:rPr lang="cs-CZ" dirty="0" smtClean="0"/>
              <a:t>Rakušané netoužili po žádných změnách.</a:t>
            </a:r>
          </a:p>
          <a:p>
            <a:r>
              <a:rPr lang="cs-CZ" dirty="0" smtClean="0"/>
              <a:t>_____________________________________________</a:t>
            </a:r>
          </a:p>
          <a:p>
            <a:r>
              <a:rPr lang="cs-CZ" dirty="0" smtClean="0"/>
              <a:t>Maďaři se snažili o zrovnoprávnění jazyka.</a:t>
            </a:r>
          </a:p>
          <a:p>
            <a:r>
              <a:rPr lang="cs-CZ" dirty="0" smtClean="0"/>
              <a:t>_____________________________________________ </a:t>
            </a:r>
          </a:p>
          <a:p>
            <a:r>
              <a:rPr lang="cs-CZ" dirty="0" smtClean="0"/>
              <a:t>Češi chtěli získat samostatnost. </a:t>
            </a:r>
          </a:p>
          <a:p>
            <a:r>
              <a:rPr lang="cs-CZ" dirty="0" smtClean="0"/>
              <a:t>_____________________________________________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2091" y="6211669"/>
            <a:ext cx="7777916" cy="646331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Habsburskou monarchii tvořily tři velké celky. To byly rakouské země, země Koruny české a Uherské království. Národy měly některé společné cíle. Rakušané toužili po liberalizaci poměrů v zemi a vytvoření ústavy. Maďaři se snažili získat samostatnost. Češi chtěli zrovnoprávnění jazykové a kulturní, později i politické.</a:t>
            </a:r>
            <a:endParaRPr lang="cs-CZ" sz="1200" dirty="0"/>
          </a:p>
        </p:txBody>
      </p:sp>
      <p:pic>
        <p:nvPicPr>
          <p:cNvPr id="5122" name="Picture 2" descr="Soubor:March15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9724" y="1700808"/>
            <a:ext cx="3040157" cy="4409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7039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920"/>
            <a:ext cx="9144000" cy="693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0943" y="188640"/>
            <a:ext cx="58621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Urči, co k sobě patří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28328" y="2622378"/>
            <a:ext cx="376760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Zisk autonomie </a:t>
            </a:r>
          </a:p>
          <a:p>
            <a:endParaRPr lang="cs-CZ" dirty="0"/>
          </a:p>
          <a:p>
            <a:r>
              <a:rPr lang="cs-CZ" dirty="0" smtClean="0"/>
              <a:t>2. Souhlas s velkoněmeckou koncepcí</a:t>
            </a:r>
          </a:p>
          <a:p>
            <a:endParaRPr lang="cs-CZ" dirty="0"/>
          </a:p>
          <a:p>
            <a:r>
              <a:rPr lang="cs-CZ" dirty="0" smtClean="0"/>
              <a:t>3. Ústavodárný sněm se přesunul</a:t>
            </a:r>
          </a:p>
          <a:p>
            <a:endParaRPr lang="cs-CZ" dirty="0"/>
          </a:p>
          <a:p>
            <a:r>
              <a:rPr lang="cs-CZ" dirty="0" smtClean="0"/>
              <a:t>4. Císař Ferdinand přesídlil</a:t>
            </a:r>
          </a:p>
          <a:p>
            <a:endParaRPr lang="cs-CZ" dirty="0"/>
          </a:p>
          <a:p>
            <a:r>
              <a:rPr lang="cs-CZ" dirty="0" smtClean="0"/>
              <a:t>5. Palackého psaní </a:t>
            </a:r>
            <a:r>
              <a:rPr lang="cs-CZ" dirty="0" smtClean="0"/>
              <a:t>do?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73430" y="2620534"/>
            <a:ext cx="179471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Čeští Němci</a:t>
            </a:r>
          </a:p>
          <a:p>
            <a:endParaRPr lang="cs-CZ" dirty="0"/>
          </a:p>
          <a:p>
            <a:r>
              <a:rPr lang="cs-CZ" dirty="0" smtClean="0"/>
              <a:t>b) Frankfurt</a:t>
            </a:r>
          </a:p>
          <a:p>
            <a:endParaRPr lang="cs-CZ" dirty="0"/>
          </a:p>
          <a:p>
            <a:r>
              <a:rPr lang="cs-CZ" dirty="0" smtClean="0"/>
              <a:t>c) Uhry</a:t>
            </a:r>
          </a:p>
          <a:p>
            <a:endParaRPr lang="cs-CZ" dirty="0"/>
          </a:p>
          <a:p>
            <a:r>
              <a:rPr lang="cs-CZ" dirty="0" smtClean="0"/>
              <a:t>d) Olomouc</a:t>
            </a:r>
          </a:p>
          <a:p>
            <a:endParaRPr lang="cs-CZ" dirty="0"/>
          </a:p>
          <a:p>
            <a:r>
              <a:rPr lang="cs-CZ" dirty="0" smtClean="0"/>
              <a:t>e) Kroměříž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6309320"/>
            <a:ext cx="1944216" cy="27699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 c); 2. a); 3. e); 4. c); 5. b) </a:t>
            </a:r>
            <a:endParaRPr lang="cs-CZ" sz="1200" dirty="0"/>
          </a:p>
        </p:txBody>
      </p:sp>
      <p:pic>
        <p:nvPicPr>
          <p:cNvPr id="7170" name="Picture 2" descr="File:1848 vienna students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9594" y="3600068"/>
            <a:ext cx="3517420" cy="324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27397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" y="0"/>
            <a:ext cx="9144000" cy="693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635896" y="188640"/>
            <a:ext cx="43086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Seřaď události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1520" y="2636912"/>
            <a:ext cx="1642806" cy="57606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řezen 1848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78276" y="3476067"/>
            <a:ext cx="1629428" cy="59907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uben 1848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78276" y="5242505"/>
            <a:ext cx="1660826" cy="57071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září 1848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78276" y="6068618"/>
            <a:ext cx="1692188" cy="543063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říjen 1848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264898" y="4366665"/>
            <a:ext cx="1629428" cy="59907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červen 1848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263329" y="2132856"/>
            <a:ext cx="3312368" cy="936104"/>
          </a:xfrm>
          <a:prstGeom prst="wedgeEllipseCallout">
            <a:avLst>
              <a:gd name="adj1" fmla="val -69352"/>
              <a:gd name="adj2" fmla="val 28756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Povstání , které donutilo císaře přesídlit.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5194136" y="5045319"/>
            <a:ext cx="3312368" cy="965086"/>
          </a:xfrm>
          <a:prstGeom prst="wedgeEllipseCallout">
            <a:avLst>
              <a:gd name="adj1" fmla="val -73535"/>
              <a:gd name="adj2" fmla="val 711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 Palackého psaní </a:t>
            </a:r>
          </a:p>
          <a:p>
            <a:pPr algn="ctr"/>
            <a:r>
              <a:rPr lang="cs-CZ" dirty="0" smtClean="0"/>
              <a:t>do Frankfurtu</a:t>
            </a:r>
            <a:endParaRPr lang="cs-CZ" dirty="0"/>
          </a:p>
        </p:txBody>
      </p:sp>
      <p:sp>
        <p:nvSpPr>
          <p:cNvPr id="11" name="Oválný popisek 10"/>
          <p:cNvSpPr/>
          <p:nvPr/>
        </p:nvSpPr>
        <p:spPr>
          <a:xfrm>
            <a:off x="5243300" y="4075146"/>
            <a:ext cx="3312368" cy="924968"/>
          </a:xfrm>
          <a:prstGeom prst="wedgeEllipseCallout">
            <a:avLst>
              <a:gd name="adj1" fmla="val -71862"/>
              <a:gd name="adj2" fmla="val 3025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Zrušení roboty </a:t>
            </a:r>
          </a:p>
          <a:p>
            <a:pPr algn="ctr"/>
            <a:r>
              <a:rPr lang="cs-CZ" dirty="0" smtClean="0"/>
              <a:t>a poddanství </a:t>
            </a:r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5194136" y="6010405"/>
            <a:ext cx="3312368" cy="847595"/>
          </a:xfrm>
          <a:prstGeom prst="wedgeEllipseCallout">
            <a:avLst>
              <a:gd name="adj1" fmla="val -72698"/>
              <a:gd name="adj2" fmla="val -11157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 Slovanský sjezd </a:t>
            </a:r>
          </a:p>
          <a:p>
            <a:pPr algn="ctr"/>
            <a:r>
              <a:rPr lang="cs-CZ" dirty="0" smtClean="0"/>
              <a:t>v Praze</a:t>
            </a:r>
            <a:endParaRPr lang="cs-CZ" dirty="0"/>
          </a:p>
        </p:txBody>
      </p:sp>
      <p:sp>
        <p:nvSpPr>
          <p:cNvPr id="13" name="Oválný popisek 12"/>
          <p:cNvSpPr/>
          <p:nvPr/>
        </p:nvSpPr>
        <p:spPr>
          <a:xfrm>
            <a:off x="5263329" y="3068960"/>
            <a:ext cx="3312368" cy="1008112"/>
          </a:xfrm>
          <a:prstGeom prst="wedgeEllipseCallout">
            <a:avLst>
              <a:gd name="adj1" fmla="val -70607"/>
              <a:gd name="adj2" fmla="val 6978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Povstání ve Vídni</a:t>
            </a:r>
            <a:endParaRPr lang="cs-CZ" dirty="0"/>
          </a:p>
        </p:txBody>
      </p:sp>
      <p:sp>
        <p:nvSpPr>
          <p:cNvPr id="9" name="Šipka dolů 8"/>
          <p:cNvSpPr/>
          <p:nvPr/>
        </p:nvSpPr>
        <p:spPr>
          <a:xfrm>
            <a:off x="971600" y="3212976"/>
            <a:ext cx="101323" cy="22863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>
            <a:off x="971599" y="4082754"/>
            <a:ext cx="101323" cy="22863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>
            <a:off x="968624" y="5000114"/>
            <a:ext cx="101323" cy="22863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>
            <a:off x="978289" y="5813219"/>
            <a:ext cx="101323" cy="22863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0" y="6611681"/>
            <a:ext cx="5243300" cy="27699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/>
              <a:t>b</a:t>
            </a:r>
            <a:r>
              <a:rPr lang="cs-CZ" sz="1200" dirty="0" smtClean="0"/>
              <a:t>řezen 1848  - 1.; duben - 4.;  1848 červen - 5.; 1848 září 1848 - 3. ; říjen 1848 - 1.</a:t>
            </a:r>
            <a:endParaRPr lang="cs-CZ" sz="1200" dirty="0"/>
          </a:p>
        </p:txBody>
      </p:sp>
      <p:pic>
        <p:nvPicPr>
          <p:cNvPr id="4098" name="Picture 2" descr="Soubor:József Heicke23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69982"/>
            <a:ext cx="3401339" cy="2278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7039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4" grpId="0" animBg="1"/>
      <p:bldP spid="10" grpId="0" animBg="1"/>
      <p:bldP spid="11" grpId="0" animBg="1"/>
      <p:bldP spid="12" grpId="0" animBg="1"/>
      <p:bldP spid="13" grpId="0" animBg="1"/>
      <p:bldP spid="9" grpId="0" animBg="1"/>
      <p:bldP spid="15" grpId="0" animBg="1"/>
      <p:bldP spid="16" grpId="0" animBg="1"/>
      <p:bldP spid="17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" y="0"/>
            <a:ext cx="9144000" cy="693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042584" y="188640"/>
            <a:ext cx="30588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Kdo je to?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26" name="Picture 2" descr="Soubor:Radetzky-von-radetz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3019" y="1849570"/>
            <a:ext cx="3429000" cy="461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2871186"/>
            <a:ext cx="388843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Český šlechtic z </a:t>
            </a:r>
            <a:r>
              <a:rPr lang="cs-CZ" dirty="0" err="1" smtClean="0"/>
              <a:t>Radče</a:t>
            </a:r>
            <a:r>
              <a:rPr lang="cs-CZ" dirty="0" smtClean="0"/>
              <a:t>, který žil v letech 1766-1858. Byl pobočníkem maršála Laudona. Bojoval např. v bitvě u Lipska. V roce 1831 byl jmenován velitelem rakouských vojsk na Apeninském poloostrově. </a:t>
            </a:r>
            <a:r>
              <a:rPr lang="cs-CZ" dirty="0"/>
              <a:t>D</a:t>
            </a:r>
            <a:r>
              <a:rPr lang="cs-CZ" dirty="0" smtClean="0"/>
              <a:t>íky svým schopnostem napomohl k nastolení klidu v části Itálie, která patřila Habsburkům. Johann </a:t>
            </a:r>
            <a:r>
              <a:rPr lang="cs-CZ" dirty="0" err="1" smtClean="0"/>
              <a:t>Strauss</a:t>
            </a:r>
            <a:r>
              <a:rPr lang="cs-CZ" dirty="0" smtClean="0"/>
              <a:t> na jeho počest složil známou skladbu.</a:t>
            </a:r>
          </a:p>
          <a:p>
            <a:r>
              <a:rPr lang="cs-CZ" dirty="0" smtClean="0"/>
              <a:t>______________________________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63477" y="6220516"/>
            <a:ext cx="50995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www.youtube.com/watch?v=mEjKIxQl7cA</a:t>
            </a:r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5541090" y="6400442"/>
            <a:ext cx="3072858" cy="36933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Maršálek Jan Radecký z </a:t>
            </a:r>
            <a:r>
              <a:rPr lang="cs-CZ" dirty="0" err="1" smtClean="0"/>
              <a:t>Radče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7039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920"/>
            <a:ext cx="9144000" cy="693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042577" y="188640"/>
            <a:ext cx="30588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Kdo je to?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8195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1428" y="1962409"/>
            <a:ext cx="2400300" cy="461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3140968"/>
            <a:ext cx="43924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český šlechtic žil v letech 1787-1862. Vedl císařské vojsko během Svatodušních bouří v Praze roku 1848, během kterých zemřela jeho manželka </a:t>
            </a:r>
            <a:r>
              <a:rPr lang="cs-CZ" dirty="0" err="1" smtClean="0"/>
              <a:t>Eleanora</a:t>
            </a:r>
            <a:r>
              <a:rPr lang="cs-CZ" dirty="0" smtClean="0"/>
              <a:t>, </a:t>
            </a:r>
            <a:r>
              <a:rPr lang="cs-CZ" dirty="0" smtClean="0"/>
              <a:t>rozená Schwarzenbergová.</a:t>
            </a:r>
          </a:p>
          <a:p>
            <a:r>
              <a:rPr lang="cs-CZ" dirty="0" smtClean="0"/>
              <a:t>_____________________________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6349970"/>
            <a:ext cx="2736304" cy="36933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Kníže Alfred Windischgrätz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7397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920"/>
            <a:ext cx="9144000" cy="693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23468" y="188640"/>
            <a:ext cx="40970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Bouře v Praze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6146" name="Picture 2" descr="Soubor:Praha Barricades 1848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3468" y="1214743"/>
            <a:ext cx="4572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9283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920"/>
            <a:ext cx="9144000" cy="693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042584" y="188640"/>
            <a:ext cx="30588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Kdo je to?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074" name="Picture 2" descr="Soubor:KaiserFranzjosef1853-1-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556" y="1080603"/>
            <a:ext cx="40481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Franz joseph1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060831"/>
            <a:ext cx="34575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ile:Kaiser franz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8937" y="1164673"/>
            <a:ext cx="32861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6460899"/>
            <a:ext cx="2359016" cy="36933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Císař František Josef 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9283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920"/>
            <a:ext cx="9144000" cy="693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042584" y="188640"/>
            <a:ext cx="30588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Kdo je to?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5536" y="6065668"/>
            <a:ext cx="2232248" cy="646331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Císařovna Alžběta Bavorská, zvaná </a:t>
            </a:r>
            <a:r>
              <a:rPr lang="cs-CZ" dirty="0" err="1" smtClean="0"/>
              <a:t>Sissi</a:t>
            </a:r>
            <a:endParaRPr lang="cs-CZ" dirty="0"/>
          </a:p>
        </p:txBody>
      </p:sp>
      <p:pic>
        <p:nvPicPr>
          <p:cNvPr id="2050" name="Picture 2" descr="Soubor:Empress Elisabeth of Austria, 1864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111970"/>
            <a:ext cx="3694311" cy="4852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Winterhalter Elisabeth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02129"/>
            <a:ext cx="3468572" cy="5286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Erzsebet kiralyne photo 1867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9900" y="1215634"/>
            <a:ext cx="31242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9283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77059"/>
            <a:ext cx="9144000" cy="693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38015" y="188640"/>
            <a:ext cx="466800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Dané </a:t>
            </a: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pojmy 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vysvětli </a:t>
            </a:r>
          </a:p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 vylušti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osmisměrku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43880363"/>
              </p:ext>
            </p:extLst>
          </p:nvPr>
        </p:nvGraphicFramePr>
        <p:xfrm>
          <a:off x="1907704" y="2206198"/>
          <a:ext cx="4680522" cy="381642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520058"/>
                <a:gridCol w="520058"/>
                <a:gridCol w="520058"/>
                <a:gridCol w="520058"/>
                <a:gridCol w="520058"/>
                <a:gridCol w="520058"/>
                <a:gridCol w="520058"/>
                <a:gridCol w="520058"/>
                <a:gridCol w="520058"/>
              </a:tblGrid>
              <a:tr h="42404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CH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/>
                </a:tc>
              </a:tr>
              <a:tr h="42404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</a:tr>
              <a:tr h="42404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</a:tr>
              <a:tr h="42404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</a:tr>
              <a:tr h="42404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</a:tr>
              <a:tr h="42404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Ú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CH</a:t>
                      </a:r>
                      <a:endParaRPr lang="cs-CZ" b="1" dirty="0"/>
                    </a:p>
                  </a:txBody>
                  <a:tcPr anchor="ctr"/>
                </a:tc>
              </a:tr>
              <a:tr h="42404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</a:tr>
              <a:tr h="42404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</a:tr>
              <a:tr h="42404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I.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06268" y="2636912"/>
            <a:ext cx="1296144" cy="313932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Ústava</a:t>
            </a:r>
          </a:p>
          <a:p>
            <a:r>
              <a:rPr lang="cs-CZ" dirty="0" smtClean="0"/>
              <a:t>Metternich</a:t>
            </a:r>
          </a:p>
          <a:p>
            <a:r>
              <a:rPr lang="cs-CZ" dirty="0" smtClean="0"/>
              <a:t>Císař</a:t>
            </a:r>
          </a:p>
          <a:p>
            <a:r>
              <a:rPr lang="cs-CZ" dirty="0" smtClean="0"/>
              <a:t>Car</a:t>
            </a:r>
          </a:p>
          <a:p>
            <a:r>
              <a:rPr lang="cs-CZ" dirty="0" smtClean="0"/>
              <a:t>Monarchie</a:t>
            </a:r>
          </a:p>
          <a:p>
            <a:r>
              <a:rPr lang="cs-CZ" dirty="0" smtClean="0"/>
              <a:t>Uhry</a:t>
            </a:r>
          </a:p>
          <a:p>
            <a:r>
              <a:rPr lang="cs-CZ" dirty="0" smtClean="0"/>
              <a:t>Petice</a:t>
            </a:r>
          </a:p>
          <a:p>
            <a:r>
              <a:rPr lang="cs-CZ" dirty="0" smtClean="0"/>
              <a:t>Liberální</a:t>
            </a:r>
          </a:p>
          <a:p>
            <a:r>
              <a:rPr lang="cs-CZ" dirty="0" smtClean="0"/>
              <a:t>Robota</a:t>
            </a:r>
          </a:p>
          <a:p>
            <a:r>
              <a:rPr lang="cs-CZ" dirty="0" smtClean="0"/>
              <a:t>Cenzura</a:t>
            </a:r>
          </a:p>
          <a:p>
            <a:r>
              <a:rPr lang="cs-CZ" dirty="0" smtClean="0"/>
              <a:t>Revoluce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6211669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se jmenoval synovec císaře Ferdinanda I., který ho na trůnu nahradil? _________________________________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48264" y="6073169"/>
            <a:ext cx="1296144" cy="27699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František Josef I.</a:t>
            </a:r>
            <a:endParaRPr lang="cs-CZ" sz="1200" dirty="0"/>
          </a:p>
        </p:txBody>
      </p:sp>
      <p:pic>
        <p:nvPicPr>
          <p:cNvPr id="9222" name="Picture 6" descr="Soubor:Franzjosef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5030" y="3300782"/>
            <a:ext cx="2195424" cy="2690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9283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3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Mrak 3"/>
          <p:cNvSpPr/>
          <p:nvPr/>
        </p:nvSpPr>
        <p:spPr>
          <a:xfrm>
            <a:off x="251520" y="220897"/>
            <a:ext cx="5472608" cy="1266527"/>
          </a:xfrm>
          <a:prstGeom prst="cloud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Použité zdroje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71558" y="2703016"/>
            <a:ext cx="710875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VÁLKOVÁ, V. </a:t>
            </a:r>
            <a:r>
              <a:rPr lang="cs-CZ" sz="1200" i="1" dirty="0" smtClean="0"/>
              <a:t>Dějepis 8 - novověk</a:t>
            </a:r>
            <a:r>
              <a:rPr lang="cs-CZ" sz="1200" dirty="0" smtClean="0"/>
              <a:t>. 1. vyd. Praha : SNP, 2008. ISBN 978-80-7235-404-7</a:t>
            </a:r>
          </a:p>
          <a:p>
            <a:endParaRPr lang="cs-CZ" sz="1200" dirty="0"/>
          </a:p>
          <a:p>
            <a:r>
              <a:rPr lang="cs-CZ" sz="1200" dirty="0" smtClean="0"/>
              <a:t>Klipart [ on-line] 2013 [cit. 2013-01-21]. Dostupné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3"/>
              </a:rPr>
              <a:t>http://office.microsoft.com/cs-cz/images/results.aspx?qu=bou%C5%99e&amp;ex=1#ai:MP900227554|</a:t>
            </a:r>
            <a:r>
              <a:rPr lang="cs-CZ" sz="1200" dirty="0" smtClean="0"/>
              <a:t> </a:t>
            </a:r>
          </a:p>
          <a:p>
            <a:endParaRPr lang="cs-CZ" sz="1200" dirty="0" smtClean="0"/>
          </a:p>
          <a:p>
            <a:r>
              <a:rPr lang="cs-CZ" sz="1200" dirty="0" smtClean="0"/>
              <a:t>Uvedené zdroje [ on-line] 21.2.2013 [cit. 2013-02-25]. Dostupné pod licencí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cs.wikipedia.org/wiki/Soubor:March15.jpg </a:t>
            </a:r>
            <a:r>
              <a:rPr lang="cs-CZ" sz="1200" dirty="0"/>
              <a:t>(</a:t>
            </a:r>
            <a:r>
              <a:rPr lang="cs-CZ" sz="1200" dirty="0" smtClean="0"/>
              <a:t>snímek 2)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commons.wikimedia.org/wiki/File:1848_vienna_students.jpg?uselang=cs </a:t>
            </a:r>
            <a:r>
              <a:rPr lang="cs-CZ" sz="1200" dirty="0"/>
              <a:t>(snímek </a:t>
            </a:r>
            <a:r>
              <a:rPr lang="cs-CZ" sz="1200" dirty="0" smtClean="0"/>
              <a:t>3) </a:t>
            </a:r>
            <a:endParaRPr lang="cs-CZ" sz="1200" dirty="0">
              <a:hlinkClick r:id="rId4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cs.wikipedia.org/wiki/Soubor:J%C3%B3zsef_Heicke23.jpg </a:t>
            </a:r>
            <a:r>
              <a:rPr lang="cs-CZ" sz="1200" dirty="0"/>
              <a:t>(snímek </a:t>
            </a:r>
            <a:r>
              <a:rPr lang="cs-CZ" sz="1200" dirty="0" smtClean="0"/>
              <a:t>4)</a:t>
            </a:r>
            <a:endParaRPr lang="cs-CZ" sz="1200" dirty="0">
              <a:hlinkClick r:id="rId4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cs.wikipedia.org/wiki/Soubor:Radetzky-von-radetz.jpg</a:t>
            </a:r>
            <a:r>
              <a:rPr lang="cs-CZ" sz="1200" dirty="0" smtClean="0"/>
              <a:t> </a:t>
            </a:r>
            <a:r>
              <a:rPr lang="cs-CZ" sz="1200" dirty="0"/>
              <a:t>(snímek </a:t>
            </a:r>
            <a:r>
              <a:rPr lang="cs-CZ" sz="1200" dirty="0" smtClean="0"/>
              <a:t>5)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cs.wikipedia.org/wiki/Soubor:Alfred_Windischgr%C3%A4tz.jpg</a:t>
            </a:r>
            <a:r>
              <a:rPr lang="cs-CZ" sz="1200" dirty="0" smtClean="0"/>
              <a:t> (snímek </a:t>
            </a:r>
            <a:r>
              <a:rPr lang="cs-CZ" sz="1200" dirty="0"/>
              <a:t>6</a:t>
            </a:r>
            <a:r>
              <a:rPr lang="cs-CZ" sz="12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6"/>
              </a:rPr>
              <a:t>http://cs.wikipedia.org/wiki/Soubor:Praha_Barricades_1848.jpg</a:t>
            </a:r>
            <a:r>
              <a:rPr lang="cs-CZ" sz="1200" dirty="0"/>
              <a:t> (</a:t>
            </a:r>
            <a:r>
              <a:rPr lang="cs-CZ" sz="1200" dirty="0" smtClean="0"/>
              <a:t>snímek 7)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7"/>
              </a:rPr>
              <a:t>http://cs.wikipedia.org/wiki/Soubor:KaiserFranzjosef1853-1-.</a:t>
            </a:r>
            <a:r>
              <a:rPr lang="cs-CZ" sz="1200" dirty="0" smtClean="0">
                <a:hlinkClick r:id="rId7"/>
              </a:rPr>
              <a:t>jpg </a:t>
            </a:r>
            <a:r>
              <a:rPr lang="cs-CZ" sz="1200" dirty="0"/>
              <a:t>(snímek </a:t>
            </a:r>
            <a:r>
              <a:rPr lang="cs-CZ" sz="1200" dirty="0" smtClean="0"/>
              <a:t>8)</a:t>
            </a:r>
            <a:endParaRPr lang="cs-CZ" sz="1200" dirty="0">
              <a:hlinkClick r:id="rId7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</a:t>
            </a:r>
            <a:r>
              <a:rPr lang="cs-CZ" sz="1200" dirty="0" smtClean="0">
                <a:hlinkClick r:id="rId7"/>
              </a:rPr>
              <a:t>cs.wikipedia.org/wiki/Soubor:Franz_joseph1.jpg </a:t>
            </a:r>
            <a:r>
              <a:rPr lang="cs-CZ" sz="1200" dirty="0"/>
              <a:t>(snímek </a:t>
            </a:r>
            <a:r>
              <a:rPr lang="cs-CZ" sz="1200" dirty="0" smtClean="0"/>
              <a:t>8)</a:t>
            </a:r>
            <a:endParaRPr lang="cs-CZ" sz="1200" dirty="0" smtClean="0">
              <a:hlinkClick r:id="rId7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commons.wikimedia.org/wiki/File:Kaiser_franz.jpg?uselang=cs </a:t>
            </a:r>
            <a:r>
              <a:rPr lang="cs-CZ" sz="1200" dirty="0"/>
              <a:t>(snímek </a:t>
            </a:r>
            <a:r>
              <a:rPr lang="cs-CZ" sz="1200" dirty="0" smtClean="0"/>
              <a:t>8)</a:t>
            </a:r>
            <a:endParaRPr lang="cs-CZ" sz="1200" dirty="0">
              <a:hlinkClick r:id="rId7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://cs.wikipedia.org/wiki/Soubor:Empress_Elisabeth_of_Austria,_</a:t>
            </a:r>
            <a:r>
              <a:rPr lang="cs-CZ" sz="1200" dirty="0" smtClean="0">
                <a:hlinkClick r:id="rId7"/>
              </a:rPr>
              <a:t>1864.jpg</a:t>
            </a:r>
            <a:r>
              <a:rPr lang="cs-CZ" sz="1200" dirty="0" smtClean="0"/>
              <a:t> </a:t>
            </a:r>
            <a:r>
              <a:rPr lang="cs-CZ" sz="1200" dirty="0"/>
              <a:t>(snímek </a:t>
            </a:r>
            <a:r>
              <a:rPr lang="cs-CZ" sz="1200" dirty="0" smtClean="0"/>
              <a:t>9)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cs.wikipedia.org/wiki/Soubor:Winterhalter_Elisabeth.jpg</a:t>
            </a:r>
            <a:r>
              <a:rPr lang="cs-CZ" sz="1200" dirty="0" smtClean="0"/>
              <a:t> </a:t>
            </a:r>
            <a:r>
              <a:rPr lang="cs-CZ" sz="1200" dirty="0"/>
              <a:t>(snímek 9</a:t>
            </a:r>
            <a:r>
              <a:rPr lang="cs-CZ" sz="12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cs.wikipedia.org/wiki/Soubor:Erzsebet_kiralyne_photo_1867.jpg</a:t>
            </a:r>
            <a:r>
              <a:rPr lang="cs-CZ" sz="1200" dirty="0" smtClean="0"/>
              <a:t> </a:t>
            </a:r>
            <a:r>
              <a:rPr lang="cs-CZ" sz="1200" dirty="0"/>
              <a:t>(</a:t>
            </a:r>
            <a:r>
              <a:rPr lang="cs-CZ" sz="1200" dirty="0" smtClean="0"/>
              <a:t>snímek 9)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cs.wikipedia.org/wiki/Soubor:Franzjosef.jpg</a:t>
            </a:r>
            <a:r>
              <a:rPr lang="cs-CZ" sz="1200" dirty="0" smtClean="0"/>
              <a:t> (snímek 10)</a:t>
            </a:r>
          </a:p>
          <a:p>
            <a:endParaRPr lang="cs-CZ" sz="1200" dirty="0"/>
          </a:p>
          <a:p>
            <a:r>
              <a:rPr lang="cs-CZ" sz="1200" dirty="0" smtClean="0"/>
              <a:t>Doporučené odkazy: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www.youtube.com/watch?v=mEjKIxQl7cA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127039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920"/>
            <a:ext cx="9144000" cy="693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Mrak 3"/>
          <p:cNvSpPr/>
          <p:nvPr/>
        </p:nvSpPr>
        <p:spPr>
          <a:xfrm>
            <a:off x="251520" y="188640"/>
            <a:ext cx="5472608" cy="1266527"/>
          </a:xfrm>
          <a:prstGeom prst="cloud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Shrnutí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3513" y="2333685"/>
            <a:ext cx="813690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 algn="ctr">
              <a:buNone/>
            </a:pPr>
            <a:endParaRPr lang="cs-CZ" sz="1200" b="1" dirty="0" smtClean="0"/>
          </a:p>
          <a:p>
            <a:pPr indent="-342900">
              <a:defRPr/>
            </a:pPr>
            <a:r>
              <a:rPr lang="cs-CZ" sz="1200" b="1" dirty="0"/>
              <a:t>Anotace		</a:t>
            </a:r>
            <a:r>
              <a:rPr lang="cs-CZ" sz="1200" dirty="0"/>
              <a:t>Prezentace je určena pro osmý ročník ZŠ a slouží k opakování </a:t>
            </a:r>
            <a:r>
              <a:rPr lang="cs-CZ" sz="1200" dirty="0" smtClean="0"/>
              <a:t>událostí roku 1848 </a:t>
            </a:r>
          </a:p>
          <a:p>
            <a:pPr indent="-342900">
              <a:defRPr/>
            </a:pPr>
            <a:r>
              <a:rPr lang="cs-CZ" sz="1200" dirty="0"/>
              <a:t>	</a:t>
            </a:r>
            <a:r>
              <a:rPr lang="cs-CZ" sz="1200" dirty="0" smtClean="0"/>
              <a:t>	a 1849 v habsburské monarchii. </a:t>
            </a:r>
            <a:endParaRPr lang="cs-CZ" sz="1200" dirty="0"/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Autor		</a:t>
            </a:r>
            <a:r>
              <a:rPr lang="cs-CZ" sz="1200" dirty="0"/>
              <a:t>Mgr. Sandra Jaklová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Jazyk		</a:t>
            </a:r>
            <a:r>
              <a:rPr lang="cs-CZ" sz="1200" dirty="0"/>
              <a:t>čeština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Očekávaný výstup	</a:t>
            </a:r>
            <a:r>
              <a:rPr lang="cs-CZ" sz="1200" dirty="0" smtClean="0"/>
              <a:t>Žák uvede, cíle některých národů v habsburské monarchii, popíše důležité události,</a:t>
            </a:r>
          </a:p>
          <a:p>
            <a:pPr indent="-342900">
              <a:defRPr/>
            </a:pPr>
            <a:r>
              <a:rPr lang="cs-CZ" sz="1200" dirty="0"/>
              <a:t>	</a:t>
            </a:r>
            <a:r>
              <a:rPr lang="cs-CZ" sz="1200" dirty="0" smtClean="0"/>
              <a:t>	jejich příčiny a důsledky.</a:t>
            </a:r>
          </a:p>
          <a:p>
            <a:pPr indent="-342900">
              <a:defRPr/>
            </a:pPr>
            <a:r>
              <a:rPr lang="cs-CZ" sz="1200" dirty="0"/>
              <a:t>		</a:t>
            </a:r>
          </a:p>
          <a:p>
            <a:pPr indent="-342900">
              <a:defRPr/>
            </a:pPr>
            <a:r>
              <a:rPr lang="cs-CZ" sz="1200" b="1" dirty="0"/>
              <a:t>Klíčová slova	</a:t>
            </a:r>
            <a:r>
              <a:rPr lang="cs-CZ" sz="1200" b="1" dirty="0" smtClean="0"/>
              <a:t>	</a:t>
            </a:r>
            <a:r>
              <a:rPr lang="cs-CZ" sz="1200" dirty="0" smtClean="0"/>
              <a:t>Habsburská monarchie, 1848/1849, emancipace národů</a:t>
            </a:r>
            <a:endParaRPr lang="cs-CZ" sz="1200" dirty="0"/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učebního materiálu	</a:t>
            </a:r>
            <a:r>
              <a:rPr lang="cs-CZ" sz="1200" dirty="0"/>
              <a:t>prezentace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interaktivity	</a:t>
            </a:r>
            <a:r>
              <a:rPr lang="cs-CZ" sz="1200" dirty="0" smtClean="0"/>
              <a:t>aktivita</a:t>
            </a:r>
            <a:endParaRPr lang="cs-CZ" sz="1200" dirty="0"/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Cílová skupina		</a:t>
            </a:r>
            <a:r>
              <a:rPr lang="cs-CZ" sz="1200" dirty="0"/>
              <a:t>žák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Stupeň a typ vzdělávání	</a:t>
            </a:r>
            <a:r>
              <a:rPr lang="cs-CZ" sz="1200" dirty="0" smtClean="0"/>
              <a:t>základní </a:t>
            </a:r>
            <a:r>
              <a:rPr lang="cs-CZ" sz="1200" dirty="0"/>
              <a:t>vzdělávání – druhý stupeň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Typická věková skupina	</a:t>
            </a:r>
            <a:r>
              <a:rPr lang="cs-CZ" sz="1200" dirty="0" smtClean="0"/>
              <a:t>13 </a:t>
            </a:r>
            <a:r>
              <a:rPr lang="cs-CZ" sz="1200" dirty="0"/>
              <a:t>– 14 let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Celková velikost</a:t>
            </a:r>
            <a:r>
              <a:rPr lang="cs-CZ" sz="1200" b="1"/>
              <a:t>	</a:t>
            </a:r>
            <a:r>
              <a:rPr lang="cs-CZ" sz="1200" smtClean="0"/>
              <a:t>1270 </a:t>
            </a:r>
            <a:r>
              <a:rPr lang="cs-CZ" sz="1200" dirty="0"/>
              <a:t>kB</a:t>
            </a:r>
          </a:p>
        </p:txBody>
      </p:sp>
    </p:spTree>
    <p:extLst>
      <p:ext uri="{BB962C8B-B14F-4D97-AF65-F5344CB8AC3E}">
        <p14:creationId xmlns:p14="http://schemas.microsoft.com/office/powerpoint/2010/main" xmlns="" val="1127039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" y="-94571"/>
            <a:ext cx="9144000" cy="693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Mrak 1"/>
          <p:cNvSpPr/>
          <p:nvPr/>
        </p:nvSpPr>
        <p:spPr>
          <a:xfrm>
            <a:off x="179512" y="154716"/>
            <a:ext cx="5472608" cy="1266527"/>
          </a:xfrm>
          <a:prstGeom prst="cloud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Metodická poznámka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636912"/>
            <a:ext cx="82809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Správné odpovědi se objeví vždy po kliknutí na snímku.</a:t>
            </a:r>
          </a:p>
          <a:p>
            <a:endParaRPr lang="cs-CZ" dirty="0" smtClean="0"/>
          </a:p>
          <a:p>
            <a:r>
              <a:rPr lang="cs-CZ" dirty="0" smtClean="0"/>
              <a:t>Snímek 2- Žáci opraví věty do pravdivého znění.</a:t>
            </a:r>
            <a:endParaRPr lang="cs-CZ" dirty="0"/>
          </a:p>
          <a:p>
            <a:r>
              <a:rPr lang="cs-CZ" dirty="0" smtClean="0"/>
              <a:t>Snímek 3 - Žáci určí, co k sobě patří.</a:t>
            </a:r>
            <a:endParaRPr lang="cs-CZ" dirty="0"/>
          </a:p>
          <a:p>
            <a:r>
              <a:rPr lang="cs-CZ" dirty="0" smtClean="0"/>
              <a:t>Snímek 4 - Žáci zařazují události k časové ose.</a:t>
            </a:r>
            <a:endParaRPr lang="cs-CZ" dirty="0"/>
          </a:p>
          <a:p>
            <a:r>
              <a:rPr lang="cs-CZ" dirty="0" smtClean="0"/>
              <a:t>Snímek 5-6 - Žáci určí, o jakou významnou osobnost jde.</a:t>
            </a:r>
            <a:endParaRPr lang="cs-CZ" dirty="0"/>
          </a:p>
          <a:p>
            <a:r>
              <a:rPr lang="cs-CZ" dirty="0" smtClean="0"/>
              <a:t>Snímek 7 - Žáci si prohlédnou vyobrazení pražských bojů. </a:t>
            </a:r>
            <a:endParaRPr lang="cs-CZ" dirty="0"/>
          </a:p>
          <a:p>
            <a:r>
              <a:rPr lang="cs-CZ" dirty="0" smtClean="0"/>
              <a:t>Snímek 8 -9 - Žáci určí podle obrázků, o jaké významné osobnosti jde.</a:t>
            </a:r>
            <a:endParaRPr lang="cs-CZ" dirty="0"/>
          </a:p>
          <a:p>
            <a:r>
              <a:rPr lang="cs-CZ" dirty="0" smtClean="0"/>
              <a:t>Snímek 10 - Žáci nejprve vysvětlí uvedené pojmy, poté je hledají v </a:t>
            </a:r>
            <a:r>
              <a:rPr lang="cs-CZ" dirty="0" err="1" smtClean="0"/>
              <a:t>osmisměrce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7039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797</Words>
  <Application>Microsoft Office PowerPoint</Application>
  <PresentationFormat>Předvádění na obrazovce (4:3)</PresentationFormat>
  <Paragraphs>228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Dum</cp:lastModifiedBy>
  <cp:revision>92</cp:revision>
  <dcterms:created xsi:type="dcterms:W3CDTF">2013-02-20T17:45:28Z</dcterms:created>
  <dcterms:modified xsi:type="dcterms:W3CDTF">2013-03-04T13:10:55Z</dcterms:modified>
</cp:coreProperties>
</file>