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76" r:id="rId4"/>
    <p:sldId id="272" r:id="rId5"/>
    <p:sldId id="273" r:id="rId6"/>
    <p:sldId id="274" r:id="rId7"/>
    <p:sldId id="27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_INOVACE_15 _Výpočet hmotnostního zlomku 1-7</a:t>
          </a:r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Výpočet </a:t>
          </a:r>
          <a:r>
            <a:rPr lang="cs-CZ" smtClean="0"/>
            <a:t>hmotnostního zlomku 1-7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Autor</a:t>
          </a:r>
          <a:r>
            <a:rPr lang="cs-CZ" sz="1400" kern="1200" smtClean="0"/>
            <a:t>: </a:t>
          </a:r>
          <a:r>
            <a:rPr lang="cs-CZ" sz="1400" kern="1200" dirty="0" smtClean="0"/>
            <a:t>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80115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_INOVACE_15 _Výpočet hmotnostního zlomku 1-7</a:t>
          </a:r>
        </a:p>
      </dsp:txBody>
      <dsp:txXfrm>
        <a:off x="2016223" y="1080115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Výpočet </a:t>
          </a:r>
          <a:r>
            <a:rPr lang="cs-CZ" sz="1400" kern="1200" smtClean="0"/>
            <a:t>hmotnostního zlomku 1-7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3417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0130586"/>
              </p:ext>
            </p:extLst>
          </p:nvPr>
        </p:nvGraphicFramePr>
        <p:xfrm>
          <a:off x="1115616" y="1340768"/>
          <a:ext cx="6696744" cy="5130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Kalkulačka (nemusí být), 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 sedmi uvedených variantách.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musí</a:t>
                      </a:r>
                      <a:r>
                        <a:rPr lang="cs-CZ" baseline="0" dirty="0" smtClean="0"/>
                        <a:t> uvést celý postup řešení i odpověď v příslušných jednotkách. Je možné zadávat příklady v různém počtu, jako </a:t>
                      </a:r>
                      <a:r>
                        <a:rPr lang="cs-CZ" baseline="0" smtClean="0"/>
                        <a:t>samostatnou práci, </a:t>
                      </a:r>
                      <a:r>
                        <a:rPr lang="cs-CZ" baseline="0" dirty="0" smtClean="0"/>
                        <a:t>na procvičení učiva nebo ověřování znalostí.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04664"/>
            <a:ext cx="3384376" cy="49006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zadání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2789" y="5445224"/>
            <a:ext cx="866768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srgbClr val="002060"/>
                </a:solidFill>
              </a:rPr>
              <a:t>7) Vypočítej hmotnost 25 % roztoku bromidu sodného, když víš, že k jeho přípravě bylo použito </a:t>
            </a:r>
            <a:r>
              <a:rPr lang="cs-CZ" sz="2000" dirty="0" smtClean="0">
                <a:solidFill>
                  <a:srgbClr val="002060"/>
                </a:solidFill>
              </a:rPr>
              <a:t>5 </a:t>
            </a:r>
            <a:r>
              <a:rPr lang="cs-CZ" sz="2000" dirty="0">
                <a:solidFill>
                  <a:srgbClr val="002060"/>
                </a:solidFill>
              </a:rPr>
              <a:t>g NaBr.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052736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>
                <a:solidFill>
                  <a:srgbClr val="002060"/>
                </a:solidFill>
              </a:rPr>
              <a:t>1) Jakou </a:t>
            </a:r>
            <a:r>
              <a:rPr lang="cs-CZ" sz="2000" dirty="0">
                <a:solidFill>
                  <a:srgbClr val="002060"/>
                </a:solidFill>
              </a:rPr>
              <a:t>hmotnost má fosfor v organismu </a:t>
            </a:r>
            <a:r>
              <a:rPr lang="cs-CZ" sz="2000" dirty="0" smtClean="0">
                <a:solidFill>
                  <a:srgbClr val="002060"/>
                </a:solidFill>
              </a:rPr>
              <a:t>80 </a:t>
            </a:r>
            <a:r>
              <a:rPr lang="cs-CZ" sz="2000" dirty="0">
                <a:solidFill>
                  <a:srgbClr val="002060"/>
                </a:solidFill>
              </a:rPr>
              <a:t>kg člověka, je – li jeho hmotnostní </a:t>
            </a:r>
            <a:r>
              <a:rPr lang="cs-CZ" sz="2000" dirty="0" smtClean="0">
                <a:solidFill>
                  <a:srgbClr val="002060"/>
                </a:solidFill>
              </a:rPr>
              <a:t>zlomek </a:t>
            </a:r>
            <a:r>
              <a:rPr lang="cs-CZ" sz="2000" dirty="0">
                <a:solidFill>
                  <a:srgbClr val="002060"/>
                </a:solidFill>
              </a:rPr>
              <a:t>0,9  </a:t>
            </a:r>
            <a:r>
              <a:rPr lang="cs-CZ" sz="2000" dirty="0" smtClean="0">
                <a:solidFill>
                  <a:srgbClr val="002060"/>
                </a:solidFill>
              </a:rPr>
              <a:t>?</a:t>
            </a:r>
          </a:p>
          <a:p>
            <a:pPr marL="457200" lvl="0" indent="-457200">
              <a:buAutoNum type="arabicParenR"/>
            </a:pP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3768" y="1772816"/>
            <a:ext cx="871296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srgbClr val="002060"/>
                </a:solidFill>
              </a:rPr>
              <a:t>2) Jakou hmotnost má draslík v organismu </a:t>
            </a:r>
            <a:r>
              <a:rPr lang="cs-CZ" sz="2000" dirty="0" smtClean="0">
                <a:solidFill>
                  <a:srgbClr val="002060"/>
                </a:solidFill>
              </a:rPr>
              <a:t>80 </a:t>
            </a:r>
            <a:r>
              <a:rPr lang="cs-CZ" sz="2000" dirty="0">
                <a:solidFill>
                  <a:srgbClr val="002060"/>
                </a:solidFill>
              </a:rPr>
              <a:t>kg člověka, je – li jeho hmotnostní zlomek 0,3 ?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0778" y="2492896"/>
            <a:ext cx="86827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srgbClr val="002060"/>
                </a:solidFill>
              </a:rPr>
              <a:t>3) Roztok vznikl rozpuštěním 30 </a:t>
            </a:r>
            <a:r>
              <a:rPr lang="cs-CZ" sz="2000" dirty="0" smtClean="0">
                <a:solidFill>
                  <a:srgbClr val="002060"/>
                </a:solidFill>
              </a:rPr>
              <a:t>kg </a:t>
            </a:r>
            <a:r>
              <a:rPr lang="cs-CZ" sz="2000" dirty="0">
                <a:solidFill>
                  <a:srgbClr val="002060"/>
                </a:solidFill>
              </a:rPr>
              <a:t>chloridu draselného v 90 </a:t>
            </a:r>
            <a:r>
              <a:rPr lang="cs-CZ" sz="2000" dirty="0" smtClean="0">
                <a:solidFill>
                  <a:srgbClr val="002060"/>
                </a:solidFill>
              </a:rPr>
              <a:t>kg </a:t>
            </a:r>
            <a:r>
              <a:rPr lang="cs-CZ" sz="2000" dirty="0">
                <a:solidFill>
                  <a:srgbClr val="002060"/>
                </a:solidFill>
              </a:rPr>
              <a:t>vody. Vypočítej hmotnostní zlomek chloridu draselného v jeho vodném roztoku. Kolikaprocentní  je roztok?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5383" y="3501008"/>
            <a:ext cx="868277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srgbClr val="002060"/>
                </a:solidFill>
              </a:rPr>
              <a:t>4) Kolik gramů kuchyňské soli je rozpuštěno v 250 g jejího </a:t>
            </a:r>
            <a:r>
              <a:rPr lang="cs-CZ" sz="2000" dirty="0" smtClean="0">
                <a:solidFill>
                  <a:srgbClr val="002060"/>
                </a:solidFill>
              </a:rPr>
              <a:t>3 </a:t>
            </a:r>
            <a:r>
              <a:rPr lang="cs-CZ" sz="2000" dirty="0">
                <a:solidFill>
                  <a:srgbClr val="002060"/>
                </a:solidFill>
              </a:rPr>
              <a:t>% vodného roztoku?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7694" y="4005064"/>
            <a:ext cx="868277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rgbClr val="002060"/>
                </a:solidFill>
              </a:rPr>
              <a:t>5) Kolikaprocentní bude vodný roztok hydroxidu sodného, který vznikne rozpuštěním </a:t>
            </a:r>
            <a:r>
              <a:rPr lang="cs-CZ" sz="2000" dirty="0" smtClean="0">
                <a:solidFill>
                  <a:srgbClr val="002060"/>
                </a:solidFill>
              </a:rPr>
              <a:t>20 kg </a:t>
            </a:r>
            <a:r>
              <a:rPr lang="cs-CZ" sz="2000" dirty="0">
                <a:solidFill>
                  <a:srgbClr val="002060"/>
                </a:solidFill>
              </a:rPr>
              <a:t>hydroxidu ve 100 </a:t>
            </a:r>
            <a:r>
              <a:rPr lang="cs-CZ" sz="2000" dirty="0" smtClean="0">
                <a:solidFill>
                  <a:srgbClr val="002060"/>
                </a:solidFill>
              </a:rPr>
              <a:t>kg </a:t>
            </a:r>
            <a:r>
              <a:rPr lang="cs-CZ" sz="2000" dirty="0">
                <a:solidFill>
                  <a:srgbClr val="002060"/>
                </a:solidFill>
              </a:rPr>
              <a:t>vody?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7694" y="4725144"/>
            <a:ext cx="868277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srgbClr val="002060"/>
                </a:solidFill>
              </a:rPr>
              <a:t>6) Jaké množství uhličitanu sodného bylo nutno rozpustit ve vodě, aby vzniklo </a:t>
            </a:r>
            <a:r>
              <a:rPr lang="cs-CZ" sz="2000" dirty="0" smtClean="0">
                <a:solidFill>
                  <a:srgbClr val="002060"/>
                </a:solidFill>
              </a:rPr>
              <a:t>50 </a:t>
            </a:r>
            <a:r>
              <a:rPr lang="cs-CZ" sz="2000" dirty="0">
                <a:solidFill>
                  <a:srgbClr val="002060"/>
                </a:solidFill>
              </a:rPr>
              <a:t>g jeho 35 % roztoku ?</a:t>
            </a:r>
            <a:r>
              <a:rPr lang="cs-CZ" sz="2000" dirty="0">
                <a:solidFill>
                  <a:srgbClr val="002060"/>
                </a:solidFill>
                <a:ea typeface="Calibri"/>
                <a:cs typeface="Times New Roman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933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24657"/>
            <a:ext cx="7560840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1) Jakou </a:t>
            </a:r>
            <a:r>
              <a:rPr lang="cs-CZ" sz="2400" dirty="0">
                <a:solidFill>
                  <a:srgbClr val="FF0000"/>
                </a:solidFill>
              </a:rPr>
              <a:t>hmotnost má fosfor v organismu </a:t>
            </a:r>
            <a:r>
              <a:rPr lang="cs-CZ" sz="2400" dirty="0" smtClean="0">
                <a:solidFill>
                  <a:srgbClr val="FF0000"/>
                </a:solidFill>
              </a:rPr>
              <a:t>80 </a:t>
            </a:r>
            <a:r>
              <a:rPr lang="cs-CZ" sz="2400" dirty="0">
                <a:solidFill>
                  <a:srgbClr val="FF0000"/>
                </a:solidFill>
              </a:rPr>
              <a:t>kg člověka, </a:t>
            </a:r>
            <a:r>
              <a:rPr lang="cs-CZ" sz="2400" dirty="0" smtClean="0">
                <a:solidFill>
                  <a:srgbClr val="FF0000"/>
                </a:solidFill>
              </a:rPr>
              <a:t>je </a:t>
            </a:r>
            <a:r>
              <a:rPr lang="cs-CZ" sz="2400" dirty="0">
                <a:solidFill>
                  <a:srgbClr val="FF0000"/>
                </a:solidFill>
              </a:rPr>
              <a:t>– li </a:t>
            </a:r>
            <a:r>
              <a:rPr lang="cs-CZ" sz="2400" dirty="0" smtClean="0">
                <a:solidFill>
                  <a:srgbClr val="FF0000"/>
                </a:solidFill>
              </a:rPr>
              <a:t>jeho hmotnostní </a:t>
            </a:r>
            <a:r>
              <a:rPr lang="cs-CZ" sz="2400" dirty="0">
                <a:solidFill>
                  <a:srgbClr val="FF0000"/>
                </a:solidFill>
              </a:rPr>
              <a:t>zlomek 0,9  ?</a:t>
            </a:r>
          </a:p>
          <a:p>
            <a:endParaRPr lang="cs-CZ" sz="2400" dirty="0" smtClean="0"/>
          </a:p>
          <a:p>
            <a:r>
              <a:rPr lang="cs-CZ" sz="2400" dirty="0" smtClean="0"/>
              <a:t>0,09 </a:t>
            </a:r>
            <a:r>
              <a:rPr lang="cs-CZ" sz="2400" dirty="0"/>
              <a:t>= 9 %           </a:t>
            </a:r>
            <a:r>
              <a:rPr lang="cs-CZ" sz="2400" dirty="0" smtClean="0"/>
              <a:t>0,09 </a:t>
            </a:r>
            <a:r>
              <a:rPr lang="cs-CZ" sz="2400" dirty="0"/>
              <a:t>=             x = </a:t>
            </a:r>
            <a:r>
              <a:rPr lang="cs-CZ" sz="2400" dirty="0" smtClean="0"/>
              <a:t>0,09 </a:t>
            </a:r>
            <a:r>
              <a:rPr lang="cs-CZ" sz="2400" dirty="0"/>
              <a:t>. </a:t>
            </a:r>
            <a:r>
              <a:rPr lang="cs-CZ" sz="2400" dirty="0" smtClean="0"/>
              <a:t>80      </a:t>
            </a:r>
            <a:r>
              <a:rPr lang="cs-CZ" sz="2400" dirty="0"/>
              <a:t>x = </a:t>
            </a:r>
            <a:r>
              <a:rPr lang="cs-CZ" sz="2400" dirty="0" smtClean="0"/>
              <a:t>0,72 </a:t>
            </a:r>
            <a:r>
              <a:rPr lang="cs-CZ" sz="2400" dirty="0"/>
              <a:t>kg                      </a:t>
            </a:r>
          </a:p>
          <a:p>
            <a:endParaRPr lang="cs-CZ" sz="2400" dirty="0" smtClean="0"/>
          </a:p>
          <a:p>
            <a:r>
              <a:rPr lang="cs-CZ" sz="2400" dirty="0" smtClean="0"/>
              <a:t>Hmotnost  </a:t>
            </a:r>
            <a:r>
              <a:rPr lang="cs-CZ" sz="2400" dirty="0"/>
              <a:t>fosforu  v organismu </a:t>
            </a:r>
            <a:r>
              <a:rPr lang="cs-CZ" sz="2400" dirty="0" smtClean="0"/>
              <a:t>80 </a:t>
            </a:r>
            <a:r>
              <a:rPr lang="cs-CZ" sz="2400" dirty="0"/>
              <a:t>kg člověka  je </a:t>
            </a:r>
            <a:r>
              <a:rPr lang="cs-CZ" sz="2400" dirty="0" smtClean="0"/>
              <a:t>0,72 </a:t>
            </a:r>
            <a:r>
              <a:rPr lang="cs-CZ" sz="2400" dirty="0"/>
              <a:t>kg.</a:t>
            </a:r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4297733"/>
              </p:ext>
            </p:extLst>
          </p:nvPr>
        </p:nvGraphicFramePr>
        <p:xfrm>
          <a:off x="4652516" y="3025244"/>
          <a:ext cx="127000" cy="139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16" name="Rovnice" r:id="rId3" imgW="126720" imgH="139680" progId="Equation.3">
                  <p:embed/>
                </p:oleObj>
              </mc:Choice>
              <mc:Fallback>
                <p:oleObj name="Rovnice" r:id="rId3" imgW="126720" imgH="139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52516" y="3025244"/>
                        <a:ext cx="127000" cy="139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9229136"/>
              </p:ext>
            </p:extLst>
          </p:nvPr>
        </p:nvGraphicFramePr>
        <p:xfrm>
          <a:off x="4078288" y="1557338"/>
          <a:ext cx="395287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17" name="Rovnice" r:id="rId5" imgW="215640" imgH="393480" progId="Equation.3">
                  <p:embed/>
                </p:oleObj>
              </mc:Choice>
              <mc:Fallback>
                <p:oleObj name="Rovnice" r:id="rId5" imgW="2156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078288" y="1557338"/>
                        <a:ext cx="395287" cy="7191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3712964"/>
            <a:ext cx="7560840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2) Jakou </a:t>
            </a:r>
            <a:r>
              <a:rPr lang="cs-CZ" sz="2400" dirty="0">
                <a:solidFill>
                  <a:srgbClr val="FF0000"/>
                </a:solidFill>
              </a:rPr>
              <a:t>hmotnost má draslík v organismu </a:t>
            </a:r>
            <a:r>
              <a:rPr lang="cs-CZ" sz="2400" dirty="0" smtClean="0">
                <a:solidFill>
                  <a:srgbClr val="FF0000"/>
                </a:solidFill>
              </a:rPr>
              <a:t>80 </a:t>
            </a:r>
            <a:r>
              <a:rPr lang="cs-CZ" sz="2400" dirty="0">
                <a:solidFill>
                  <a:srgbClr val="FF0000"/>
                </a:solidFill>
              </a:rPr>
              <a:t>kg člověka, </a:t>
            </a:r>
            <a:r>
              <a:rPr lang="cs-CZ" sz="2400" dirty="0" smtClean="0">
                <a:solidFill>
                  <a:srgbClr val="FF0000"/>
                </a:solidFill>
              </a:rPr>
              <a:t>je </a:t>
            </a:r>
            <a:r>
              <a:rPr lang="cs-CZ" sz="2400" dirty="0">
                <a:solidFill>
                  <a:srgbClr val="FF0000"/>
                </a:solidFill>
              </a:rPr>
              <a:t>– li jeho hmotnostní zlomek 0,3 ?    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0,03 </a:t>
            </a:r>
            <a:r>
              <a:rPr lang="cs-CZ" sz="2400" dirty="0"/>
              <a:t>= 3 % </a:t>
            </a:r>
            <a:r>
              <a:rPr lang="cs-CZ" sz="2400" dirty="0" smtClean="0"/>
              <a:t>    0,03 </a:t>
            </a:r>
            <a:r>
              <a:rPr lang="cs-CZ" sz="2400" dirty="0"/>
              <a:t>=             x = </a:t>
            </a:r>
            <a:r>
              <a:rPr lang="cs-CZ" sz="2400" dirty="0" smtClean="0"/>
              <a:t>0,03 </a:t>
            </a:r>
            <a:r>
              <a:rPr lang="cs-CZ" sz="2400" dirty="0"/>
              <a:t>. </a:t>
            </a:r>
            <a:r>
              <a:rPr lang="cs-CZ" sz="2400" dirty="0" smtClean="0"/>
              <a:t>80           </a:t>
            </a:r>
            <a:r>
              <a:rPr lang="cs-CZ" sz="2400" dirty="0"/>
              <a:t>x = </a:t>
            </a:r>
            <a:r>
              <a:rPr lang="cs-CZ" sz="2400" dirty="0" smtClean="0"/>
              <a:t>0,24 </a:t>
            </a:r>
            <a:r>
              <a:rPr lang="cs-CZ" sz="2400" dirty="0"/>
              <a:t>kg</a:t>
            </a:r>
          </a:p>
          <a:p>
            <a:endParaRPr lang="cs-CZ" sz="2400" dirty="0" smtClean="0"/>
          </a:p>
          <a:p>
            <a:r>
              <a:rPr lang="cs-CZ" sz="2400" dirty="0" smtClean="0"/>
              <a:t>Hmotnost </a:t>
            </a:r>
            <a:r>
              <a:rPr lang="cs-CZ" sz="2400" dirty="0"/>
              <a:t>draslíku v organismu 8</a:t>
            </a:r>
            <a:r>
              <a:rPr lang="cs-CZ" sz="2400" dirty="0" smtClean="0"/>
              <a:t>0 </a:t>
            </a:r>
            <a:r>
              <a:rPr lang="cs-CZ" sz="2400" dirty="0"/>
              <a:t>kg člověka je </a:t>
            </a:r>
            <a:r>
              <a:rPr lang="cs-CZ" sz="2400" dirty="0" smtClean="0"/>
              <a:t>0,24 </a:t>
            </a:r>
            <a:r>
              <a:rPr lang="cs-CZ" sz="2400" dirty="0"/>
              <a:t>kg.</a:t>
            </a:r>
          </a:p>
          <a:p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9704838"/>
              </p:ext>
            </p:extLst>
          </p:nvPr>
        </p:nvGraphicFramePr>
        <p:xfrm>
          <a:off x="3717925" y="4752975"/>
          <a:ext cx="339725" cy="620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18" name="Rovnice" r:id="rId7" imgW="215640" imgH="393480" progId="Equation.3">
                  <p:embed/>
                </p:oleObj>
              </mc:Choice>
              <mc:Fallback>
                <p:oleObj name="Rovnice" r:id="rId7" imgW="21564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17925" y="4752975"/>
                        <a:ext cx="339725" cy="620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629422" y="107733"/>
            <a:ext cx="1243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49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3861048"/>
            <a:ext cx="7560840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4) </a:t>
            </a:r>
            <a:r>
              <a:rPr lang="cs-CZ" sz="2400" dirty="0">
                <a:solidFill>
                  <a:srgbClr val="FF0000"/>
                </a:solidFill>
              </a:rPr>
              <a:t>Kolik gramů kuchyňské soli je rozpuštěno v </a:t>
            </a:r>
            <a:r>
              <a:rPr lang="cs-CZ" sz="2400" dirty="0" smtClean="0">
                <a:solidFill>
                  <a:srgbClr val="FF0000"/>
                </a:solidFill>
              </a:rPr>
              <a:t>250 </a:t>
            </a:r>
            <a:r>
              <a:rPr lang="cs-CZ" sz="2400" dirty="0">
                <a:solidFill>
                  <a:srgbClr val="FF0000"/>
                </a:solidFill>
              </a:rPr>
              <a:t>g jejího </a:t>
            </a:r>
            <a:r>
              <a:rPr lang="cs-CZ" sz="2400" dirty="0" smtClean="0">
                <a:solidFill>
                  <a:srgbClr val="FF0000"/>
                </a:solidFill>
              </a:rPr>
              <a:t>3 </a:t>
            </a:r>
            <a:r>
              <a:rPr lang="cs-CZ" sz="2400" dirty="0">
                <a:solidFill>
                  <a:srgbClr val="FF0000"/>
                </a:solidFill>
              </a:rPr>
              <a:t>% vodného roztoku?</a:t>
            </a:r>
          </a:p>
          <a:p>
            <a:r>
              <a:rPr lang="cs-CZ" sz="2400" dirty="0" smtClean="0"/>
              <a:t>3% </a:t>
            </a:r>
            <a:r>
              <a:rPr lang="cs-CZ" sz="2400" dirty="0"/>
              <a:t>= </a:t>
            </a:r>
            <a:r>
              <a:rPr lang="cs-CZ" sz="2400" dirty="0" smtClean="0"/>
              <a:t>0,03          0,03 </a:t>
            </a:r>
            <a:r>
              <a:rPr lang="cs-CZ" sz="2400" dirty="0"/>
              <a:t>=                x = </a:t>
            </a:r>
            <a:r>
              <a:rPr lang="cs-CZ" sz="2400" dirty="0" smtClean="0"/>
              <a:t>0,03 </a:t>
            </a:r>
            <a:r>
              <a:rPr lang="cs-CZ" sz="2400" dirty="0"/>
              <a:t>. 250 = </a:t>
            </a:r>
            <a:r>
              <a:rPr lang="cs-CZ" sz="2400" dirty="0" smtClean="0"/>
              <a:t>7,5 </a:t>
            </a:r>
            <a:r>
              <a:rPr lang="cs-CZ" sz="2400" dirty="0"/>
              <a:t>g.</a:t>
            </a:r>
          </a:p>
          <a:p>
            <a:endParaRPr lang="cs-CZ" sz="2400" dirty="0" smtClean="0"/>
          </a:p>
          <a:p>
            <a:r>
              <a:rPr lang="cs-CZ" sz="2400" dirty="0" smtClean="0"/>
              <a:t>V</a:t>
            </a:r>
            <a:r>
              <a:rPr lang="cs-CZ" sz="2400" dirty="0"/>
              <a:t> 250 g </a:t>
            </a:r>
            <a:r>
              <a:rPr lang="cs-CZ" sz="2400" dirty="0" smtClean="0"/>
              <a:t>3 </a:t>
            </a:r>
            <a:r>
              <a:rPr lang="cs-CZ" sz="2400" dirty="0"/>
              <a:t>% vodného  roztoku soli je rozpuštěno </a:t>
            </a:r>
            <a:r>
              <a:rPr lang="cs-CZ" sz="2400" dirty="0" smtClean="0"/>
              <a:t>7,5 </a:t>
            </a:r>
            <a:r>
              <a:rPr lang="cs-CZ" sz="2400" dirty="0"/>
              <a:t>g kuchyňské soli.</a:t>
            </a:r>
          </a:p>
          <a:p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3148131"/>
              </p:ext>
            </p:extLst>
          </p:nvPr>
        </p:nvGraphicFramePr>
        <p:xfrm>
          <a:off x="3662115" y="4421411"/>
          <a:ext cx="621853" cy="8077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7" name="Rovnice" r:id="rId3" imgW="304560" imgH="393480" progId="Equation.3">
                  <p:embed/>
                </p:oleObj>
              </mc:Choice>
              <mc:Fallback>
                <p:oleObj name="Rovnice" r:id="rId3" imgW="304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662115" y="4421411"/>
                        <a:ext cx="621853" cy="8077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827584" y="476672"/>
            <a:ext cx="7560840" cy="33239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3) Roztok </a:t>
            </a:r>
            <a:r>
              <a:rPr lang="cs-CZ" sz="2400" dirty="0">
                <a:solidFill>
                  <a:srgbClr val="FF0000"/>
                </a:solidFill>
              </a:rPr>
              <a:t>vznikl rozpuštěním </a:t>
            </a:r>
            <a:r>
              <a:rPr lang="cs-CZ" sz="2400" dirty="0" smtClean="0">
                <a:solidFill>
                  <a:srgbClr val="FF0000"/>
                </a:solidFill>
              </a:rPr>
              <a:t>30 kg chloridu </a:t>
            </a:r>
            <a:r>
              <a:rPr lang="cs-CZ" sz="2400" dirty="0">
                <a:solidFill>
                  <a:srgbClr val="FF0000"/>
                </a:solidFill>
              </a:rPr>
              <a:t>draselného v 90 </a:t>
            </a:r>
            <a:r>
              <a:rPr lang="cs-CZ" sz="2400" dirty="0" smtClean="0">
                <a:solidFill>
                  <a:srgbClr val="FF0000"/>
                </a:solidFill>
              </a:rPr>
              <a:t>kg </a:t>
            </a:r>
            <a:r>
              <a:rPr lang="cs-CZ" sz="2400" dirty="0">
                <a:solidFill>
                  <a:srgbClr val="FF0000"/>
                </a:solidFill>
              </a:rPr>
              <a:t>vody. </a:t>
            </a:r>
            <a:r>
              <a:rPr lang="cs-CZ" sz="2400" dirty="0" smtClean="0">
                <a:solidFill>
                  <a:srgbClr val="FF0000"/>
                </a:solidFill>
              </a:rPr>
              <a:t>Vypočítej </a:t>
            </a:r>
            <a:r>
              <a:rPr lang="cs-CZ" sz="2400" dirty="0">
                <a:solidFill>
                  <a:srgbClr val="FF0000"/>
                </a:solidFill>
              </a:rPr>
              <a:t>hmotnostní zlomek chloridu draselného v jeho vodném </a:t>
            </a:r>
            <a:r>
              <a:rPr lang="cs-CZ" sz="2400" dirty="0" smtClean="0">
                <a:solidFill>
                  <a:srgbClr val="FF0000"/>
                </a:solidFill>
              </a:rPr>
              <a:t>roztoku. Kolikaprocentní  </a:t>
            </a:r>
            <a:r>
              <a:rPr lang="cs-CZ" sz="2400" dirty="0">
                <a:solidFill>
                  <a:srgbClr val="FF0000"/>
                </a:solidFill>
              </a:rPr>
              <a:t>je roztok?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w </a:t>
            </a:r>
            <a:r>
              <a:rPr lang="cs-CZ" sz="2400" dirty="0"/>
              <a:t>=  	</a:t>
            </a:r>
            <a:r>
              <a:rPr lang="cs-CZ" sz="2400" dirty="0" smtClean="0"/>
              <a:t>						    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Hmotnostní </a:t>
            </a:r>
            <a:r>
              <a:rPr lang="cs-CZ" sz="2400" dirty="0"/>
              <a:t>zlomek KCl v jeho vodném roztoku je 0,25.</a:t>
            </a:r>
          </a:p>
          <a:p>
            <a:pPr lvl="0"/>
            <a:r>
              <a:rPr lang="cs-CZ" sz="2400" dirty="0"/>
              <a:t>0,25 = 25 %      Roztok je 25 %.</a:t>
            </a:r>
          </a:p>
          <a:p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9330304"/>
              </p:ext>
            </p:extLst>
          </p:nvPr>
        </p:nvGraphicFramePr>
        <p:xfrm>
          <a:off x="1476077" y="1844824"/>
          <a:ext cx="2102511" cy="632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8" name="Rovnice" r:id="rId5" imgW="1307880" imgH="393480" progId="Equation.3">
                  <p:embed/>
                </p:oleObj>
              </mc:Choice>
              <mc:Fallback>
                <p:oleObj name="Rovnice" r:id="rId5" imgW="1307880" imgH="39348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6077" y="1844824"/>
                        <a:ext cx="2102511" cy="6329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94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27584" y="3429000"/>
            <a:ext cx="7560840" cy="32316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) </a:t>
            </a:r>
            <a:r>
              <a:rPr lang="cs-CZ" sz="2400" dirty="0">
                <a:solidFill>
                  <a:srgbClr val="FF0000"/>
                </a:solidFill>
              </a:rPr>
              <a:t>Jaké množství uhličitanu sodného bylo nutno rozpustit ve vodě, aby vzniklo </a:t>
            </a:r>
            <a:r>
              <a:rPr lang="cs-CZ" sz="2400" dirty="0" smtClean="0">
                <a:solidFill>
                  <a:srgbClr val="FF0000"/>
                </a:solidFill>
              </a:rPr>
              <a:t>50 </a:t>
            </a:r>
            <a:r>
              <a:rPr lang="cs-CZ" sz="2400" dirty="0">
                <a:solidFill>
                  <a:srgbClr val="FF0000"/>
                </a:solidFill>
              </a:rPr>
              <a:t>g jeho 35 % roztoku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r>
              <a:rPr lang="cs-CZ" sz="2400" dirty="0">
                <a:solidFill>
                  <a:srgbClr val="FF0000"/>
                </a:solidFill>
                <a:ea typeface="Calibri"/>
                <a:cs typeface="Times New Roman"/>
              </a:rPr>
              <a:t> </a:t>
            </a:r>
            <a:endParaRPr lang="cs-CZ" sz="2400" dirty="0" smtClean="0">
              <a:solidFill>
                <a:srgbClr val="FF0000"/>
              </a:solidFill>
              <a:ea typeface="Calibri"/>
              <a:cs typeface="Times New Roman"/>
            </a:endParaRPr>
          </a:p>
          <a:p>
            <a:endParaRPr lang="cs-CZ" sz="2400" dirty="0" smtClean="0">
              <a:solidFill>
                <a:srgbClr val="FF0000"/>
              </a:solidFill>
              <a:ea typeface="Calibri"/>
              <a:cs typeface="Times New Roman"/>
            </a:endParaRPr>
          </a:p>
          <a:p>
            <a:r>
              <a:rPr lang="cs-CZ" sz="2400" dirty="0" smtClean="0">
                <a:ea typeface="Calibri"/>
                <a:cs typeface="Times New Roman"/>
              </a:rPr>
              <a:t>35 </a:t>
            </a:r>
            <a:r>
              <a:rPr lang="cs-CZ" sz="2400" dirty="0">
                <a:ea typeface="Calibri"/>
                <a:cs typeface="Times New Roman"/>
              </a:rPr>
              <a:t>%  =  0,35 </a:t>
            </a:r>
            <a:r>
              <a:rPr lang="cs-CZ" sz="2400" dirty="0" smtClean="0">
                <a:ea typeface="Calibri"/>
                <a:cs typeface="Times New Roman"/>
              </a:rPr>
              <a:t> 0,35=		</a:t>
            </a:r>
            <a:r>
              <a:rPr lang="cs-CZ" sz="2400" dirty="0">
                <a:ea typeface="Calibri"/>
                <a:cs typeface="Times New Roman"/>
              </a:rPr>
              <a:t>x = 0,35 . </a:t>
            </a:r>
            <a:r>
              <a:rPr lang="cs-CZ" sz="2400" dirty="0" smtClean="0">
                <a:ea typeface="Calibri"/>
                <a:cs typeface="Times New Roman"/>
              </a:rPr>
              <a:t>50 </a:t>
            </a:r>
            <a:r>
              <a:rPr lang="cs-CZ" sz="2400" dirty="0">
                <a:ea typeface="Calibri"/>
                <a:cs typeface="Times New Roman"/>
              </a:rPr>
              <a:t>= </a:t>
            </a:r>
            <a:r>
              <a:rPr lang="cs-CZ" sz="2400" dirty="0" smtClean="0">
                <a:ea typeface="Calibri"/>
                <a:cs typeface="Times New Roman"/>
              </a:rPr>
              <a:t>17,5 </a:t>
            </a:r>
            <a:r>
              <a:rPr lang="cs-CZ" sz="2400" dirty="0">
                <a:ea typeface="Calibri"/>
                <a:cs typeface="Times New Roman"/>
              </a:rPr>
              <a:t>g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/>
              <a:t> Bylo nutno rozpustit </a:t>
            </a:r>
            <a:r>
              <a:rPr lang="cs-CZ" sz="2400" dirty="0" smtClean="0"/>
              <a:t>17, 5 </a:t>
            </a:r>
            <a:r>
              <a:rPr lang="cs-CZ" sz="2400" dirty="0"/>
              <a:t>g uhličitanu sodného.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</a:t>
            </a:r>
            <a:r>
              <a:rPr lang="cs-CZ" dirty="0" smtClean="0"/>
              <a:t>	    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0332100"/>
              </p:ext>
            </p:extLst>
          </p:nvPr>
        </p:nvGraphicFramePr>
        <p:xfrm>
          <a:off x="3491880" y="4365104"/>
          <a:ext cx="392112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2" name="Rovnice" r:id="rId3" imgW="215640" imgH="393480" progId="Equation.3">
                  <p:embed/>
                </p:oleObj>
              </mc:Choice>
              <mc:Fallback>
                <p:oleObj name="Rovnice" r:id="rId3" imgW="215640" imgH="39348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365104"/>
                        <a:ext cx="392112" cy="720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827584" y="476672"/>
            <a:ext cx="7560840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5) </a:t>
            </a:r>
            <a:r>
              <a:rPr lang="cs-CZ" sz="2400" dirty="0">
                <a:solidFill>
                  <a:srgbClr val="FF0000"/>
                </a:solidFill>
              </a:rPr>
              <a:t>Kolikaprocentní bude vodný roztok hydroxidu sodného, který vznikne rozpuštěním 20 </a:t>
            </a:r>
            <a:r>
              <a:rPr lang="cs-CZ" sz="2400" dirty="0" smtClean="0">
                <a:solidFill>
                  <a:srgbClr val="FF0000"/>
                </a:solidFill>
              </a:rPr>
              <a:t>kg </a:t>
            </a:r>
            <a:r>
              <a:rPr lang="cs-CZ" sz="2400" dirty="0">
                <a:solidFill>
                  <a:srgbClr val="FF0000"/>
                </a:solidFill>
              </a:rPr>
              <a:t>hydroxidu ve 100 </a:t>
            </a:r>
            <a:r>
              <a:rPr lang="cs-CZ" sz="2400" dirty="0" smtClean="0">
                <a:solidFill>
                  <a:srgbClr val="FF0000"/>
                </a:solidFill>
              </a:rPr>
              <a:t>kg </a:t>
            </a:r>
            <a:r>
              <a:rPr lang="cs-CZ" sz="2400" dirty="0">
                <a:solidFill>
                  <a:srgbClr val="FF0000"/>
                </a:solidFill>
              </a:rPr>
              <a:t>vody?</a:t>
            </a:r>
          </a:p>
          <a:p>
            <a:pPr lvl="0"/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w </a:t>
            </a:r>
            <a:r>
              <a:rPr lang="cs-CZ" sz="2400" dirty="0"/>
              <a:t>=  </a:t>
            </a:r>
            <a:r>
              <a:rPr lang="cs-CZ" sz="2400" dirty="0" smtClean="0"/>
              <a:t>  				      </a:t>
            </a:r>
            <a:r>
              <a:rPr lang="cs-CZ" sz="2400" dirty="0"/>
              <a:t>Roztok bude 17 %.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4099950"/>
              </p:ext>
            </p:extLst>
          </p:nvPr>
        </p:nvGraphicFramePr>
        <p:xfrm>
          <a:off x="1461715" y="1881138"/>
          <a:ext cx="3119180" cy="6837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3" name="Rovnice" r:id="rId5" imgW="1790640" imgH="393480" progId="Equation.3">
                  <p:embed/>
                </p:oleObj>
              </mc:Choice>
              <mc:Fallback>
                <p:oleObj name="Rovnice" r:id="rId5" imgW="1790640" imgH="393480" progId="Equation.3">
                  <p:embed/>
                  <p:pic>
                    <p:nvPicPr>
                      <p:cNvPr id="0" name="Objek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1715" y="1881138"/>
                        <a:ext cx="3119180" cy="6837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973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27584" y="522546"/>
            <a:ext cx="7560840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7</a:t>
            </a:r>
            <a:r>
              <a:rPr lang="cs-CZ" sz="2400" dirty="0" smtClean="0">
                <a:solidFill>
                  <a:srgbClr val="FF0000"/>
                </a:solidFill>
              </a:rPr>
              <a:t>) </a:t>
            </a:r>
            <a:r>
              <a:rPr lang="cs-CZ" sz="2400" dirty="0">
                <a:solidFill>
                  <a:srgbClr val="FF0000"/>
                </a:solidFill>
              </a:rPr>
              <a:t>Vypočítej hmotnost 25 % roztoku bromidu sodného, když víš, že k jeho přípravě bylo použito </a:t>
            </a:r>
            <a:r>
              <a:rPr lang="cs-CZ" sz="2400" dirty="0" smtClean="0">
                <a:solidFill>
                  <a:srgbClr val="FF0000"/>
                </a:solidFill>
              </a:rPr>
              <a:t>5 </a:t>
            </a:r>
            <a:r>
              <a:rPr lang="cs-CZ" sz="2400" dirty="0">
                <a:solidFill>
                  <a:srgbClr val="FF0000"/>
                </a:solidFill>
              </a:rPr>
              <a:t>g NaBr.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/>
              <a:t>25 </a:t>
            </a:r>
            <a:r>
              <a:rPr lang="cs-CZ" sz="2400" dirty="0"/>
              <a:t>% = 0,25          0,25 =       </a:t>
            </a:r>
            <a:r>
              <a:rPr lang="cs-CZ" sz="2400" dirty="0" smtClean="0"/>
              <a:t>	x </a:t>
            </a:r>
            <a:r>
              <a:rPr lang="cs-CZ" sz="2400" dirty="0"/>
              <a:t>= </a:t>
            </a:r>
            <a:r>
              <a:rPr lang="cs-CZ" sz="2400" dirty="0" smtClean="0"/>
              <a:t>5 </a:t>
            </a:r>
            <a:r>
              <a:rPr lang="cs-CZ" sz="2400" dirty="0"/>
              <a:t>: 0,25 = </a:t>
            </a:r>
            <a:r>
              <a:rPr lang="cs-CZ" sz="2400" dirty="0" smtClean="0"/>
              <a:t>20 </a:t>
            </a:r>
            <a:r>
              <a:rPr lang="cs-CZ" sz="2400" dirty="0"/>
              <a:t>g     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Hmotnost </a:t>
            </a:r>
            <a:r>
              <a:rPr lang="cs-CZ" sz="2400" dirty="0"/>
              <a:t>tohoto roztoku je </a:t>
            </a:r>
            <a:r>
              <a:rPr lang="cs-CZ" sz="2400" dirty="0" smtClean="0"/>
              <a:t>20 </a:t>
            </a:r>
            <a:r>
              <a:rPr lang="cs-CZ" sz="2400" dirty="0"/>
              <a:t>g.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2374871"/>
              </p:ext>
            </p:extLst>
          </p:nvPr>
        </p:nvGraphicFramePr>
        <p:xfrm>
          <a:off x="3911600" y="1412875"/>
          <a:ext cx="298450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1600" y="1412875"/>
                        <a:ext cx="298450" cy="768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107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538736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archiv autorky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689</TotalTime>
  <Words>332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Rovnice</vt:lpstr>
      <vt:lpstr>Prezentace aplikace PowerPoint</vt:lpstr>
      <vt:lpstr>Anotace</vt:lpstr>
      <vt:lpstr>zadání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112</cp:revision>
  <dcterms:created xsi:type="dcterms:W3CDTF">2011-08-21T15:31:45Z</dcterms:created>
  <dcterms:modified xsi:type="dcterms:W3CDTF">2011-12-31T16:29:52Z</dcterms:modified>
</cp:coreProperties>
</file>