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5EE4A-BDBF-4867-B91D-5C6283FA66F3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F5616-391C-4A08-9073-08115216C2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BA73D-D48A-4F34-A078-2578156FBE5D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DE714-1984-4F3F-8187-951CD3723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/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A04CC4-84A2-467B-BCA8-CE484B48504E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9475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9475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2BE064-E107-4A44-9F7D-521B5DEB8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F29FC-95AE-49C7-95F0-9D270EB3D6CA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8CA5F-8CDB-4033-ADB8-7DCDECBD6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F548B-6EA4-4153-8307-680BE9A33EE7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5AF501-618D-4D41-B6AA-5BEB9F669B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88007-3454-4B07-B4A8-DA27B5EF4FEA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0902C-B2B4-4F33-9D5D-D7E1BA6DBF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58501-38DA-4F90-B55B-4B05D3745456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E4B1FF-D472-4C46-ACA9-C8442CBF6A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/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60461-BEC1-4D5D-B3BF-3F35D1CDD702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C3B0E-29A8-4B69-BCB1-1A6D99548D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7"/>
          <p:cNvSpPr/>
          <p:nvPr/>
        </p:nvSpPr>
        <p:spPr>
          <a:xfrm>
            <a:off x="4740275" y="795338"/>
            <a:ext cx="3960813" cy="5294312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00012-3A50-4D3F-8589-BABD9100FC6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AA2E6-E161-492C-90A7-745831757C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3FD594-D653-4904-B244-432271BC4E3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6FB0A-1505-4C3D-85B4-DDB7C8686E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70F44-D51B-4AB7-9ABD-45D82CA80CF6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4F8CDF-2BD3-40E9-91DE-D61616A5D8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kern="0">
              <a:solidFill>
                <a:sysClr val="window" lastClr="FFFFFF"/>
              </a:solidFill>
              <a:latin typeface="Corbel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0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8543215C-D250-4092-9B44-08D7B6B3C0A1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5063"/>
            <a:ext cx="2895600" cy="365125"/>
          </a:xfrm>
          <a:prstGeom prst="rect">
            <a:avLst/>
          </a:prstGeom>
        </p:spPr>
        <p:txBody>
          <a:bodyPr anchor="b" anchorCtr="0"/>
          <a:lstStyle>
            <a:lvl1pPr algn="ctr" fontAlgn="auto">
              <a:spcBef>
                <a:spcPts val="0"/>
              </a:spcBef>
              <a:spcAft>
                <a:spcPts val="0"/>
              </a:spcAft>
              <a:defRPr lang="en-US" sz="1000" b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5063"/>
            <a:ext cx="2133600" cy="365125"/>
          </a:xfrm>
          <a:prstGeom prst="rect">
            <a:avLst/>
          </a:prstGeom>
        </p:spPr>
        <p:txBody>
          <a:bodyPr anchor="b" anchorCtr="0"/>
          <a:lstStyle>
            <a:lvl1pPr algn="r" fontAlgn="auto">
              <a:spcBef>
                <a:spcPts val="0"/>
              </a:spcBef>
              <a:spcAft>
                <a:spcPts val="0"/>
              </a:spcAft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7F32A4D7-D169-4CD2-8FDE-83E297EB1B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73" r:id="rId9"/>
    <p:sldLayoutId id="2147483664" r:id="rId10"/>
    <p:sldLayoutId id="214748366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fontAlgn="base">
        <a:spcBef>
          <a:spcPct val="0"/>
        </a:spcBef>
        <a:spcAft>
          <a:spcPct val="0"/>
        </a:spcAft>
        <a:defRPr lang="en-US" sz="5300" b="1" kern="1200" dirty="0">
          <a:solidFill>
            <a:srgbClr val="161E48"/>
          </a:solidFill>
          <a:latin typeface="+mj-lt"/>
          <a:ea typeface="+mj-lt"/>
          <a:cs typeface="+mj-lt"/>
        </a:defRPr>
      </a:lvl1pPr>
      <a:lvl2pPr algn="ctr" rtl="0" fontAlgn="base">
        <a:spcBef>
          <a:spcPct val="0"/>
        </a:spcBef>
        <a:spcAft>
          <a:spcPct val="0"/>
        </a:spcAft>
        <a:defRPr sz="5300" b="1">
          <a:solidFill>
            <a:srgbClr val="161E48"/>
          </a:solidFill>
          <a:latin typeface="Bodoni MT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5300" b="1">
          <a:solidFill>
            <a:srgbClr val="161E48"/>
          </a:solidFill>
          <a:latin typeface="Bodoni MT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5300" b="1">
          <a:solidFill>
            <a:srgbClr val="161E48"/>
          </a:solidFill>
          <a:latin typeface="Bodoni MT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5300" b="1">
          <a:solidFill>
            <a:srgbClr val="161E48"/>
          </a:solidFill>
          <a:latin typeface="Bodoni MT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5300" b="1">
          <a:solidFill>
            <a:srgbClr val="161E48"/>
          </a:solidFill>
          <a:latin typeface="Bodoni MT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5300" b="1">
          <a:solidFill>
            <a:srgbClr val="161E48"/>
          </a:solidFill>
          <a:latin typeface="Bodoni MT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5300" b="1">
          <a:solidFill>
            <a:srgbClr val="161E48"/>
          </a:solidFill>
          <a:latin typeface="Bodoni MT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5300" b="1">
          <a:solidFill>
            <a:srgbClr val="161E48"/>
          </a:solidFill>
          <a:latin typeface="Bodoni MT" pitchFamily="18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1875" indent="-228600" algn="l" rtl="0" fontAlgn="base">
        <a:spcBef>
          <a:spcPct val="20000"/>
        </a:spcBef>
        <a:spcAft>
          <a:spcPct val="0"/>
        </a:spcAft>
        <a:buClr>
          <a:srgbClr val="A7EA52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6988" indent="-228600" algn="l" rtl="0" fontAlgn="base">
        <a:spcBef>
          <a:spcPct val="20000"/>
        </a:spcBef>
        <a:spcAft>
          <a:spcPct val="0"/>
        </a:spcAft>
        <a:buClr>
          <a:srgbClr val="5DCEAF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FF8021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3.wmf"/><Relationship Id="rId4" Type="http://schemas.openxmlformats.org/officeDocument/2006/relationships/image" Target="../media/image6.wmf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5463" y="142875"/>
            <a:ext cx="8343900" cy="3810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VY_32_INOVACE_11_c_8_procvičování čtení 4.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Obrázek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2175" y="4938713"/>
            <a:ext cx="6858000" cy="140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/>
        </p:nvGraphicFramePr>
        <p:xfrm>
          <a:off x="1187450" y="1423988"/>
          <a:ext cx="6834188" cy="39195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Ludmila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Eisová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21. 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28. 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čtení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Procvičování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čtení 4.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slovo, slovo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jednoslabičné, dvojslabičné, trojslabičné, křížovka, písmena </a:t>
                      </a: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u="sng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944563" y="1444625"/>
            <a:ext cx="985837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dům</a:t>
            </a: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3878263" y="2182813"/>
            <a:ext cx="938212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dole</a:t>
            </a:r>
          </a:p>
        </p:txBody>
      </p:sp>
      <p:sp>
        <p:nvSpPr>
          <p:cNvPr id="15363" name="TextovéPole 3"/>
          <p:cNvSpPr txBox="1">
            <a:spLocks noChangeArrowheads="1"/>
          </p:cNvSpPr>
          <p:nvPr/>
        </p:nvSpPr>
        <p:spPr bwMode="auto">
          <a:xfrm>
            <a:off x="6724650" y="1444625"/>
            <a:ext cx="1365250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daleko</a:t>
            </a:r>
          </a:p>
        </p:txBody>
      </p:sp>
      <p:sp>
        <p:nvSpPr>
          <p:cNvPr id="15364" name="TextovéPole 5"/>
          <p:cNvSpPr txBox="1">
            <a:spLocks noChangeArrowheads="1"/>
          </p:cNvSpPr>
          <p:nvPr/>
        </p:nvSpPr>
        <p:spPr bwMode="auto">
          <a:xfrm>
            <a:off x="3833813" y="1460500"/>
            <a:ext cx="1165225" cy="5222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deset</a:t>
            </a:r>
          </a:p>
        </p:txBody>
      </p:sp>
      <p:sp>
        <p:nvSpPr>
          <p:cNvPr id="15365" name="TextovéPole 6"/>
          <p:cNvSpPr txBox="1">
            <a:spLocks noChangeArrowheads="1"/>
          </p:cNvSpPr>
          <p:nvPr/>
        </p:nvSpPr>
        <p:spPr bwMode="auto">
          <a:xfrm>
            <a:off x="3849688" y="3627438"/>
            <a:ext cx="1612900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vydáme</a:t>
            </a:r>
          </a:p>
        </p:txBody>
      </p:sp>
      <p:sp>
        <p:nvSpPr>
          <p:cNvPr id="15366" name="TextovéPole 7"/>
          <p:cNvSpPr txBox="1">
            <a:spLocks noChangeArrowheads="1"/>
          </p:cNvSpPr>
          <p:nvPr/>
        </p:nvSpPr>
        <p:spPr bwMode="auto">
          <a:xfrm>
            <a:off x="987425" y="3627438"/>
            <a:ext cx="825500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sud</a:t>
            </a:r>
          </a:p>
        </p:txBody>
      </p:sp>
      <p:sp>
        <p:nvSpPr>
          <p:cNvPr id="15367" name="TextovéPole 8"/>
          <p:cNvSpPr txBox="1">
            <a:spLocks noChangeArrowheads="1"/>
          </p:cNvSpPr>
          <p:nvPr/>
        </p:nvSpPr>
        <p:spPr bwMode="auto">
          <a:xfrm>
            <a:off x="6710363" y="2935288"/>
            <a:ext cx="876300" cy="5222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sází</a:t>
            </a:r>
          </a:p>
        </p:txBody>
      </p:sp>
      <p:sp>
        <p:nvSpPr>
          <p:cNvPr id="15368" name="TextovéPole 9"/>
          <p:cNvSpPr txBox="1">
            <a:spLocks noChangeArrowheads="1"/>
          </p:cNvSpPr>
          <p:nvPr/>
        </p:nvSpPr>
        <p:spPr bwMode="auto">
          <a:xfrm>
            <a:off x="973138" y="2919413"/>
            <a:ext cx="1185862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Alena</a:t>
            </a:r>
          </a:p>
        </p:txBody>
      </p:sp>
      <p:sp>
        <p:nvSpPr>
          <p:cNvPr id="15369" name="TextovéPole 10"/>
          <p:cNvSpPr txBox="1">
            <a:spLocks noChangeArrowheads="1"/>
          </p:cNvSpPr>
          <p:nvPr/>
        </p:nvSpPr>
        <p:spPr bwMode="auto">
          <a:xfrm>
            <a:off x="3849688" y="4351338"/>
            <a:ext cx="935037" cy="5222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Tom</a:t>
            </a:r>
          </a:p>
        </p:txBody>
      </p:sp>
      <p:sp>
        <p:nvSpPr>
          <p:cNvPr id="15370" name="TextovéPole 11"/>
          <p:cNvSpPr txBox="1">
            <a:spLocks noChangeArrowheads="1"/>
          </p:cNvSpPr>
          <p:nvPr/>
        </p:nvSpPr>
        <p:spPr bwMode="auto">
          <a:xfrm>
            <a:off x="6724650" y="2182813"/>
            <a:ext cx="1111250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Vojta</a:t>
            </a:r>
          </a:p>
        </p:txBody>
      </p:sp>
      <p:sp>
        <p:nvSpPr>
          <p:cNvPr id="15371" name="TextovéPole 12"/>
          <p:cNvSpPr txBox="1">
            <a:spLocks noChangeArrowheads="1"/>
          </p:cNvSpPr>
          <p:nvPr/>
        </p:nvSpPr>
        <p:spPr bwMode="auto">
          <a:xfrm>
            <a:off x="3849688" y="5781675"/>
            <a:ext cx="1339850" cy="5222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Milada</a:t>
            </a:r>
          </a:p>
        </p:txBody>
      </p:sp>
      <p:sp>
        <p:nvSpPr>
          <p:cNvPr id="15372" name="TextovéPole 13"/>
          <p:cNvSpPr txBox="1">
            <a:spLocks noChangeArrowheads="1"/>
          </p:cNvSpPr>
          <p:nvPr/>
        </p:nvSpPr>
        <p:spPr bwMode="auto">
          <a:xfrm>
            <a:off x="6724650" y="4306888"/>
            <a:ext cx="619125" cy="5222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jel</a:t>
            </a:r>
          </a:p>
        </p:txBody>
      </p:sp>
      <p:sp>
        <p:nvSpPr>
          <p:cNvPr id="15373" name="TextovéPole 14"/>
          <p:cNvSpPr txBox="1">
            <a:spLocks noChangeArrowheads="1"/>
          </p:cNvSpPr>
          <p:nvPr/>
        </p:nvSpPr>
        <p:spPr bwMode="auto">
          <a:xfrm>
            <a:off x="987425" y="2197100"/>
            <a:ext cx="1138238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dopis</a:t>
            </a:r>
          </a:p>
        </p:txBody>
      </p:sp>
      <p:sp>
        <p:nvSpPr>
          <p:cNvPr id="15374" name="TextovéPole 15"/>
          <p:cNvSpPr txBox="1">
            <a:spLocks noChangeArrowheads="1"/>
          </p:cNvSpPr>
          <p:nvPr/>
        </p:nvSpPr>
        <p:spPr bwMode="auto">
          <a:xfrm>
            <a:off x="6740525" y="3613150"/>
            <a:ext cx="1163638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válíte</a:t>
            </a:r>
          </a:p>
        </p:txBody>
      </p:sp>
      <p:sp>
        <p:nvSpPr>
          <p:cNvPr id="15375" name="TextovéPole 16"/>
          <p:cNvSpPr txBox="1">
            <a:spLocks noChangeArrowheads="1"/>
          </p:cNvSpPr>
          <p:nvPr/>
        </p:nvSpPr>
        <p:spPr bwMode="auto">
          <a:xfrm>
            <a:off x="3833813" y="2905125"/>
            <a:ext cx="906462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Dan</a:t>
            </a:r>
          </a:p>
        </p:txBody>
      </p:sp>
      <p:sp>
        <p:nvSpPr>
          <p:cNvPr id="15376" name="TextovéPole 17"/>
          <p:cNvSpPr txBox="1">
            <a:spLocks noChangeArrowheads="1"/>
          </p:cNvSpPr>
          <p:nvPr/>
        </p:nvSpPr>
        <p:spPr bwMode="auto">
          <a:xfrm>
            <a:off x="6740525" y="5029200"/>
            <a:ext cx="1052513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voda</a:t>
            </a:r>
          </a:p>
        </p:txBody>
      </p:sp>
      <p:sp>
        <p:nvSpPr>
          <p:cNvPr id="15377" name="TextovéPole 18"/>
          <p:cNvSpPr txBox="1">
            <a:spLocks noChangeArrowheads="1"/>
          </p:cNvSpPr>
          <p:nvPr/>
        </p:nvSpPr>
        <p:spPr bwMode="auto">
          <a:xfrm>
            <a:off x="958850" y="5087938"/>
            <a:ext cx="1519238" cy="52387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domino</a:t>
            </a:r>
          </a:p>
        </p:txBody>
      </p:sp>
      <p:sp>
        <p:nvSpPr>
          <p:cNvPr id="15378" name="TextovéPole 19"/>
          <p:cNvSpPr txBox="1">
            <a:spLocks noChangeArrowheads="1"/>
          </p:cNvSpPr>
          <p:nvPr/>
        </p:nvSpPr>
        <p:spPr bwMode="auto">
          <a:xfrm>
            <a:off x="987425" y="5781675"/>
            <a:ext cx="755650" cy="5222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jím</a:t>
            </a:r>
          </a:p>
        </p:txBody>
      </p:sp>
      <p:sp>
        <p:nvSpPr>
          <p:cNvPr id="15379" name="TextovéPole 21"/>
          <p:cNvSpPr txBox="1">
            <a:spLocks noChangeArrowheads="1"/>
          </p:cNvSpPr>
          <p:nvPr/>
        </p:nvSpPr>
        <p:spPr bwMode="auto">
          <a:xfrm>
            <a:off x="6710363" y="5781675"/>
            <a:ext cx="1416050" cy="5222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vítáme</a:t>
            </a:r>
          </a:p>
        </p:txBody>
      </p:sp>
      <p:sp>
        <p:nvSpPr>
          <p:cNvPr id="15380" name="TextovéPole 23"/>
          <p:cNvSpPr txBox="1">
            <a:spLocks noChangeArrowheads="1"/>
          </p:cNvSpPr>
          <p:nvPr/>
        </p:nvSpPr>
        <p:spPr bwMode="auto">
          <a:xfrm>
            <a:off x="3849688" y="5073650"/>
            <a:ext cx="979487" cy="5222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tady</a:t>
            </a:r>
          </a:p>
        </p:txBody>
      </p:sp>
      <p:sp>
        <p:nvSpPr>
          <p:cNvPr id="15381" name="TextovéPole 24"/>
          <p:cNvSpPr txBox="1">
            <a:spLocks noChangeArrowheads="1"/>
          </p:cNvSpPr>
          <p:nvPr/>
        </p:nvSpPr>
        <p:spPr bwMode="auto">
          <a:xfrm>
            <a:off x="973138" y="4351338"/>
            <a:ext cx="1468437" cy="522287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donese</a:t>
            </a:r>
          </a:p>
        </p:txBody>
      </p:sp>
      <p:pic>
        <p:nvPicPr>
          <p:cNvPr id="15382" name="Picture 2" descr="C:\Users\Ludmila Eisová\AppData\Local\Microsoft\Windows\Temporary Internet Files\Content.IE5\9367ZOQJ\MC90035512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2763" y="0"/>
            <a:ext cx="1531937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ový popisek 4"/>
          <p:cNvSpPr/>
          <p:nvPr/>
        </p:nvSpPr>
        <p:spPr>
          <a:xfrm>
            <a:off x="3938588" y="103188"/>
            <a:ext cx="4778375" cy="1238250"/>
          </a:xfrm>
          <a:prstGeom prst="wedgeRoundRectCallout">
            <a:avLst>
              <a:gd name="adj1" fmla="val -73832"/>
              <a:gd name="adj2" fmla="val 1459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Čtěte a hledejte slova jednoslabičná, dvojslabičná a trojslabičná. 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25500" y="1430338"/>
          <a:ext cx="6342063" cy="45862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09917"/>
                <a:gridCol w="636639"/>
                <a:gridCol w="636639"/>
                <a:gridCol w="621891"/>
                <a:gridCol w="651387"/>
                <a:gridCol w="636639"/>
                <a:gridCol w="636639"/>
                <a:gridCol w="612058"/>
              </a:tblGrid>
              <a:tr h="573344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344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344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3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344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344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344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572000" y="1195388"/>
          <a:ext cx="207963" cy="544512"/>
        </p:xfrm>
        <a:graphic>
          <a:graphicData uri="http://schemas.openxmlformats.org/drawingml/2006/table">
            <a:tbl>
              <a:tblPr/>
              <a:tblGrid>
                <a:gridCol w="208280"/>
              </a:tblGrid>
              <a:tr h="54569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6461" name="Picture 2" descr="C:\Users\Ludmila Eisová\AppData\Local\Microsoft\Windows\Temporary Internet Files\Content.IE5\MRI1GFC1\MC90043012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06713" y="1430338"/>
            <a:ext cx="7397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62" name="Picture 3" descr="C:\Users\Ludmila Eisová\AppData\Local\Microsoft\Windows\Temporary Internet Files\Content.IE5\QKKEMLWV\MC90000752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35175" y="1982788"/>
            <a:ext cx="1390650" cy="43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63" name="Picture 4" descr="C:\Users\Ludmila Eisová\AppData\Local\Microsoft\Windows\Temporary Internet Files\Content.IE5\UZTM5EZ0\MC9004130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82700" y="2590800"/>
            <a:ext cx="118745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64" name="Picture 5" descr="C:\Users\Ludmila Eisová\AppData\Local\Microsoft\Windows\Temporary Internet Files\Content.IE5\QKKEMLWV\MC90044214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44738" y="3138488"/>
            <a:ext cx="584200" cy="60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65" name="Picture 6" descr="C:\Users\Ludmila Eisová\AppData\Local\Microsoft\Windows\Temporary Internet Files\Content.IE5\08SUHLCI\MC900436900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98638" y="3532188"/>
            <a:ext cx="769937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66" name="Picture 7" descr="C:\Users\Ludmila Eisová\AppData\Local\Microsoft\Windows\Temporary Internet Files\Content.IE5\6MRND51Y\MC90028749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70188" y="4351338"/>
            <a:ext cx="801687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67" name="Picture 8" descr="C:\Users\Ludmila Eisová\AppData\Local\Microsoft\Windows\Temporary Internet Files\Content.IE5\08SUHLCI\MC900290763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194050" y="4867275"/>
            <a:ext cx="673100" cy="665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68" name="Picture 9" descr="C:\Users\Ludmila Eisová\AppData\Local\Microsoft\Windows\Temporary Internet Files\Content.IE5\U85VJK7C\MC900436391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614738" y="5441950"/>
            <a:ext cx="839787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469" name="TextovéPole 8"/>
          <p:cNvSpPr txBox="1">
            <a:spLocks noChangeArrowheads="1"/>
          </p:cNvSpPr>
          <p:nvPr/>
        </p:nvSpPr>
        <p:spPr bwMode="auto">
          <a:xfrm>
            <a:off x="841375" y="6105525"/>
            <a:ext cx="4870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Dana pije _ _ _ _ _ _ _ _.</a:t>
            </a:r>
          </a:p>
        </p:txBody>
      </p:sp>
      <p:pic>
        <p:nvPicPr>
          <p:cNvPr id="16470" name="Picture 2" descr="C:\Users\Ludmila Eisová\AppData\Local\Microsoft\Windows\Temporary Internet Files\Content.IE5\9367ZOQJ\MC900355127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852488" y="0"/>
            <a:ext cx="1531937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aoblený obdélníkový popisek 13"/>
          <p:cNvSpPr/>
          <p:nvPr/>
        </p:nvSpPr>
        <p:spPr>
          <a:xfrm>
            <a:off x="2994025" y="265113"/>
            <a:ext cx="3702050" cy="841375"/>
          </a:xfrm>
          <a:prstGeom prst="wedgeRoundRectCallout">
            <a:avLst>
              <a:gd name="adj1" fmla="val -81045"/>
              <a:gd name="adj2" fmla="val 1459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38475" y="398463"/>
            <a:ext cx="3632200" cy="5222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Vyluštěte křížovku.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354013" y="4335463"/>
            <a:ext cx="9540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lu_a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1995488" y="5741988"/>
            <a:ext cx="11953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ma_a</a:t>
            </a:r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319088" y="2900363"/>
            <a:ext cx="10572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vo_a</a:t>
            </a:r>
          </a:p>
        </p:txBody>
      </p:sp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4011613" y="5767388"/>
            <a:ext cx="10810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_ůda</a:t>
            </a:r>
          </a:p>
        </p:txBody>
      </p:sp>
      <p:sp>
        <p:nvSpPr>
          <p:cNvPr id="17413" name="TextovéPole 5"/>
          <p:cNvSpPr txBox="1">
            <a:spLocks noChangeArrowheads="1"/>
          </p:cNvSpPr>
          <p:nvPr/>
        </p:nvSpPr>
        <p:spPr bwMode="auto">
          <a:xfrm>
            <a:off x="7659688" y="4325938"/>
            <a:ext cx="1139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do_is</a:t>
            </a:r>
          </a:p>
        </p:txBody>
      </p:sp>
      <p:sp>
        <p:nvSpPr>
          <p:cNvPr id="17414" name="TextovéPole 6"/>
          <p:cNvSpPr txBox="1">
            <a:spLocks noChangeArrowheads="1"/>
          </p:cNvSpPr>
          <p:nvPr/>
        </p:nvSpPr>
        <p:spPr bwMode="auto">
          <a:xfrm>
            <a:off x="5629275" y="1439863"/>
            <a:ext cx="11779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nu_le</a:t>
            </a:r>
          </a:p>
        </p:txBody>
      </p:sp>
      <p:sp>
        <p:nvSpPr>
          <p:cNvPr id="17415" name="TextovéPole 7"/>
          <p:cNvSpPr txBox="1">
            <a:spLocks noChangeArrowheads="1"/>
          </p:cNvSpPr>
          <p:nvPr/>
        </p:nvSpPr>
        <p:spPr bwMode="auto">
          <a:xfrm>
            <a:off x="2093913" y="1460500"/>
            <a:ext cx="13017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lo_ata</a:t>
            </a:r>
          </a:p>
        </p:txBody>
      </p:sp>
      <p:sp>
        <p:nvSpPr>
          <p:cNvPr id="17416" name="TextovéPole 8"/>
          <p:cNvSpPr txBox="1">
            <a:spLocks noChangeArrowheads="1"/>
          </p:cNvSpPr>
          <p:nvPr/>
        </p:nvSpPr>
        <p:spPr bwMode="auto">
          <a:xfrm>
            <a:off x="3765550" y="1465263"/>
            <a:ext cx="12922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_alma</a:t>
            </a:r>
          </a:p>
        </p:txBody>
      </p:sp>
      <p:sp>
        <p:nvSpPr>
          <p:cNvPr id="17417" name="TextovéPole 9"/>
          <p:cNvSpPr txBox="1">
            <a:spLocks noChangeArrowheads="1"/>
          </p:cNvSpPr>
          <p:nvPr/>
        </p:nvSpPr>
        <p:spPr bwMode="auto">
          <a:xfrm>
            <a:off x="5908675" y="5746750"/>
            <a:ext cx="1222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zá_as</a:t>
            </a:r>
          </a:p>
        </p:txBody>
      </p:sp>
      <p:sp>
        <p:nvSpPr>
          <p:cNvPr id="17418" name="TextovéPole 10"/>
          <p:cNvSpPr txBox="1">
            <a:spLocks noChangeArrowheads="1"/>
          </p:cNvSpPr>
          <p:nvPr/>
        </p:nvSpPr>
        <p:spPr bwMode="auto">
          <a:xfrm>
            <a:off x="5589588" y="2905125"/>
            <a:ext cx="1387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_oleno</a:t>
            </a:r>
          </a:p>
        </p:txBody>
      </p:sp>
      <p:sp>
        <p:nvSpPr>
          <p:cNvPr id="17419" name="TextovéPole 11"/>
          <p:cNvSpPr txBox="1">
            <a:spLocks noChangeArrowheads="1"/>
          </p:cNvSpPr>
          <p:nvPr/>
        </p:nvSpPr>
        <p:spPr bwMode="auto">
          <a:xfrm>
            <a:off x="7497763" y="1450975"/>
            <a:ext cx="12922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lam_a</a:t>
            </a:r>
          </a:p>
        </p:txBody>
      </p:sp>
      <p:sp>
        <p:nvSpPr>
          <p:cNvPr id="17420" name="TextovéPole 12"/>
          <p:cNvSpPr txBox="1">
            <a:spLocks noChangeArrowheads="1"/>
          </p:cNvSpPr>
          <p:nvPr/>
        </p:nvSpPr>
        <p:spPr bwMode="auto">
          <a:xfrm>
            <a:off x="5776913" y="4330700"/>
            <a:ext cx="1193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_áma</a:t>
            </a:r>
          </a:p>
        </p:txBody>
      </p:sp>
      <p:sp>
        <p:nvSpPr>
          <p:cNvPr id="17421" name="TextovéPole 13"/>
          <p:cNvSpPr txBox="1">
            <a:spLocks noChangeArrowheads="1"/>
          </p:cNvSpPr>
          <p:nvPr/>
        </p:nvSpPr>
        <p:spPr bwMode="auto">
          <a:xfrm>
            <a:off x="3598863" y="2876550"/>
            <a:ext cx="14890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pove_e</a:t>
            </a:r>
          </a:p>
        </p:txBody>
      </p:sp>
      <p:sp>
        <p:nvSpPr>
          <p:cNvPr id="17422" name="TextovéPole 14"/>
          <p:cNvSpPr txBox="1">
            <a:spLocks noChangeArrowheads="1"/>
          </p:cNvSpPr>
          <p:nvPr/>
        </p:nvSpPr>
        <p:spPr bwMode="auto">
          <a:xfrm>
            <a:off x="3706813" y="4340225"/>
            <a:ext cx="15224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_omino</a:t>
            </a:r>
          </a:p>
        </p:txBody>
      </p:sp>
      <p:sp>
        <p:nvSpPr>
          <p:cNvPr id="17423" name="TextovéPole 15"/>
          <p:cNvSpPr txBox="1">
            <a:spLocks noChangeArrowheads="1"/>
          </p:cNvSpPr>
          <p:nvPr/>
        </p:nvSpPr>
        <p:spPr bwMode="auto">
          <a:xfrm>
            <a:off x="334963" y="5791200"/>
            <a:ext cx="10699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po_á</a:t>
            </a:r>
          </a:p>
        </p:txBody>
      </p:sp>
      <p:sp>
        <p:nvSpPr>
          <p:cNvPr id="17424" name="TextovéPole 16"/>
          <p:cNvSpPr txBox="1">
            <a:spLocks noChangeArrowheads="1"/>
          </p:cNvSpPr>
          <p:nvPr/>
        </p:nvSpPr>
        <p:spPr bwMode="auto">
          <a:xfrm>
            <a:off x="2035175" y="4335463"/>
            <a:ext cx="10350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so_a</a:t>
            </a:r>
          </a:p>
        </p:txBody>
      </p:sp>
      <p:sp>
        <p:nvSpPr>
          <p:cNvPr id="17425" name="TextovéPole 17"/>
          <p:cNvSpPr txBox="1">
            <a:spLocks noChangeArrowheads="1"/>
          </p:cNvSpPr>
          <p:nvPr/>
        </p:nvSpPr>
        <p:spPr bwMode="auto">
          <a:xfrm>
            <a:off x="344488" y="1435100"/>
            <a:ext cx="11890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je_en</a:t>
            </a:r>
          </a:p>
        </p:txBody>
      </p:sp>
      <p:sp>
        <p:nvSpPr>
          <p:cNvPr id="17426" name="TextovéPole 18"/>
          <p:cNvSpPr txBox="1">
            <a:spLocks noChangeArrowheads="1"/>
          </p:cNvSpPr>
          <p:nvPr/>
        </p:nvSpPr>
        <p:spPr bwMode="auto">
          <a:xfrm>
            <a:off x="7812088" y="2914650"/>
            <a:ext cx="982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ta_y</a:t>
            </a:r>
          </a:p>
        </p:txBody>
      </p:sp>
      <p:sp>
        <p:nvSpPr>
          <p:cNvPr id="17427" name="TextovéPole 19"/>
          <p:cNvSpPr txBox="1">
            <a:spLocks noChangeArrowheads="1"/>
          </p:cNvSpPr>
          <p:nvPr/>
        </p:nvSpPr>
        <p:spPr bwMode="auto">
          <a:xfrm>
            <a:off x="2093913" y="2905125"/>
            <a:ext cx="9890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_ům</a:t>
            </a:r>
          </a:p>
        </p:txBody>
      </p:sp>
      <p:sp>
        <p:nvSpPr>
          <p:cNvPr id="17428" name="TextovéPole 20"/>
          <p:cNvSpPr txBox="1">
            <a:spLocks noChangeArrowheads="1"/>
          </p:cNvSpPr>
          <p:nvPr/>
        </p:nvSpPr>
        <p:spPr bwMode="auto">
          <a:xfrm>
            <a:off x="7727950" y="5751513"/>
            <a:ext cx="1030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sa_y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8096250" y="5191125"/>
            <a:ext cx="409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Verdana" pitchFamily="34" charset="0"/>
              </a:rPr>
              <a:t>d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8116888" y="2276475"/>
            <a:ext cx="4079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Verdana" pitchFamily="34" charset="0"/>
              </a:rPr>
              <a:t>d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805488" y="3725863"/>
            <a:ext cx="409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Verdana" pitchFamily="34" charset="0"/>
              </a:rPr>
              <a:t>d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6061075" y="987425"/>
            <a:ext cx="409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Verdana" pitchFamily="34" charset="0"/>
              </a:rPr>
              <a:t>d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3706813" y="3721100"/>
            <a:ext cx="409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Verdana" pitchFamily="34" charset="0"/>
              </a:rPr>
              <a:t>d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4449763" y="2266950"/>
            <a:ext cx="4079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Verdana" pitchFamily="34" charset="0"/>
              </a:rPr>
              <a:t>d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433638" y="3730625"/>
            <a:ext cx="409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Verdana" pitchFamily="34" charset="0"/>
              </a:rPr>
              <a:t>d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2128838" y="2262188"/>
            <a:ext cx="4095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Verdana" pitchFamily="34" charset="0"/>
              </a:rPr>
              <a:t>d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762000" y="5200650"/>
            <a:ext cx="409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Verdana" pitchFamily="34" charset="0"/>
              </a:rPr>
              <a:t>d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738188" y="2286000"/>
            <a:ext cx="4079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Verdana" pitchFamily="34" charset="0"/>
              </a:rPr>
              <a:t>d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682625" y="963613"/>
            <a:ext cx="409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Verdana" pitchFamily="34" charset="0"/>
              </a:rPr>
              <a:t>d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2492375" y="5176838"/>
            <a:ext cx="4095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Verdana" pitchFamily="34" charset="0"/>
              </a:rPr>
              <a:t>p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3986213" y="5151438"/>
            <a:ext cx="409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Verdana" pitchFamily="34" charset="0"/>
              </a:rPr>
              <a:t>p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3756025" y="968375"/>
            <a:ext cx="409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Verdana" pitchFamily="34" charset="0"/>
              </a:rPr>
              <a:t>p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8112125" y="3746500"/>
            <a:ext cx="4079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Verdana" pitchFamily="34" charset="0"/>
              </a:rPr>
              <a:t>p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8116888" y="890588"/>
            <a:ext cx="4079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Verdana" pitchFamily="34" charset="0"/>
              </a:rPr>
              <a:t>p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6337300" y="5186363"/>
            <a:ext cx="4079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Verdana" pitchFamily="34" charset="0"/>
              </a:rPr>
              <a:t>p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5603875" y="2300288"/>
            <a:ext cx="409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Verdana" pitchFamily="34" charset="0"/>
              </a:rPr>
              <a:t>p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682625" y="3692525"/>
            <a:ext cx="4095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Verdana" pitchFamily="34" charset="0"/>
              </a:rPr>
              <a:t>p</a:t>
            </a:r>
          </a:p>
        </p:txBody>
      </p:sp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2443163" y="909638"/>
            <a:ext cx="4095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Verdana" pitchFamily="34" charset="0"/>
              </a:rPr>
              <a:t>p</a:t>
            </a:r>
          </a:p>
        </p:txBody>
      </p:sp>
      <p:pic>
        <p:nvPicPr>
          <p:cNvPr id="1026" name="Picture 2" descr="C:\Users\Ludmila Eisová\AppData\Local\Microsoft\Windows\Temporary Internet Files\Content.IE5\MRI1GFC1\MC9004404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99038" y="5005388"/>
            <a:ext cx="873125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50" name="Picture 2" descr="C:\Users\Ludmila Eisová\AppData\Local\Microsoft\Windows\Temporary Internet Files\Content.IE5\9367ZOQJ\MC90035512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90613" y="-20638"/>
            <a:ext cx="1235075" cy="12636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" name="Zaoblený obdélníkový popisek 42"/>
          <p:cNvSpPr/>
          <p:nvPr/>
        </p:nvSpPr>
        <p:spPr>
          <a:xfrm>
            <a:off x="2949575" y="250825"/>
            <a:ext cx="3952875" cy="796925"/>
          </a:xfrm>
          <a:prstGeom prst="wedgeRoundRectCallout">
            <a:avLst>
              <a:gd name="adj1" fmla="val -76817"/>
              <a:gd name="adj2" fmla="val 348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 Dopište </a:t>
            </a:r>
            <a:r>
              <a:rPr lang="cs-CZ" sz="2800" u="sng" dirty="0">
                <a:solidFill>
                  <a:srgbClr val="00B050"/>
                </a:solidFill>
              </a:rPr>
              <a:t>p</a:t>
            </a:r>
            <a:r>
              <a:rPr lang="cs-CZ" sz="2800" dirty="0">
                <a:solidFill>
                  <a:srgbClr val="00B050"/>
                </a:solidFill>
              </a:rPr>
              <a:t> 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nebo </a:t>
            </a:r>
            <a:r>
              <a:rPr lang="cs-CZ" sz="2800" u="sng" dirty="0">
                <a:solidFill>
                  <a:schemeClr val="accent6">
                    <a:lumMod val="75000"/>
                  </a:schemeClr>
                </a:solidFill>
              </a:rPr>
              <a:t>d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2800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 txBox="1">
            <a:spLocks/>
          </p:cNvSpPr>
          <p:nvPr/>
        </p:nvSpPr>
        <p:spPr bwMode="auto">
          <a:xfrm>
            <a:off x="323850" y="620713"/>
            <a:ext cx="8362950" cy="550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Anotace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3. list</a:t>
            </a:r>
            <a:r>
              <a:rPr lang="cs-CZ" sz="3200"/>
              <a:t> -</a:t>
            </a:r>
            <a:r>
              <a:rPr lang="cs-CZ" sz="2400"/>
              <a:t> Čtení a hledání jednoslabičných, dvojslabičných a trojslabičných slov</a:t>
            </a:r>
            <a:endParaRPr lang="cs-CZ" sz="2400" u="sng"/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4. list - Křížovka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5. list - Doplnění </a:t>
            </a:r>
            <a:r>
              <a:rPr lang="cs-CZ" sz="2400" u="sng"/>
              <a:t>p </a:t>
            </a:r>
            <a:r>
              <a:rPr lang="cs-CZ" sz="2400"/>
              <a:t>nebo </a:t>
            </a:r>
            <a:r>
              <a:rPr lang="cs-CZ" sz="2400" u="sng"/>
              <a:t>d</a:t>
            </a:r>
            <a:r>
              <a:rPr lang="cs-CZ" sz="2400"/>
              <a:t>. Správné řešení zjistíme ťuknutím na smajlíka.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r>
              <a:rPr lang="cs-CZ" sz="2400"/>
              <a:t>Prezentace obsahuje animaci.</a:t>
            </a:r>
          </a:p>
          <a:p>
            <a:pPr>
              <a:spcBef>
                <a:spcPct val="20000"/>
              </a:spcBef>
              <a:spcAft>
                <a:spcPts val="600"/>
              </a:spcAft>
              <a:buFont typeface="Arial" charset="0"/>
              <a:buNone/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895350" y="884238"/>
            <a:ext cx="42195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Použité zdroje:</a:t>
            </a:r>
          </a:p>
          <a:p>
            <a:r>
              <a:rPr lang="cs-CZ" sz="2800"/>
              <a:t>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355</TotalTime>
  <Words>178</Words>
  <Application>Microsoft Office PowerPoint</Application>
  <PresentationFormat>On-screen Show (4:3)</PresentationFormat>
  <Paragraphs>92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6" baseType="lpstr">
      <vt:lpstr>Verdana</vt:lpstr>
      <vt:lpstr>Arial</vt:lpstr>
      <vt:lpstr>Bodoni MT</vt:lpstr>
      <vt:lpstr>Wingdings 2</vt:lpstr>
      <vt:lpstr>Calibri</vt:lpstr>
      <vt:lpstr>Corbel</vt:lpstr>
      <vt:lpstr>Carnival</vt:lpstr>
      <vt:lpstr>Carnival</vt:lpstr>
      <vt:lpstr>Carnival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DUM</cp:lastModifiedBy>
  <cp:revision>19</cp:revision>
  <dcterms:created xsi:type="dcterms:W3CDTF">2013-01-21T20:13:28Z</dcterms:created>
  <dcterms:modified xsi:type="dcterms:W3CDTF">2013-02-28T18:18:56Z</dcterms:modified>
</cp:coreProperties>
</file>