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064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A7AF2E-6AF5-49DA-85A1-94C0C635CB9E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617B27-00CF-44EC-B949-34EC40947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43D839-9BA2-4E81-AF24-A26B842A679A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A92FF-BD5D-4943-ABEC-F85469A9D8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/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37B2ED-844E-4631-B21D-41129C442EF5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9475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1220E3-B379-432A-BA72-BBD2DDDB15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E697D-AF25-4E6E-BB62-7803C021324A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B7A91-89E3-4C68-9AC4-499E0DD12B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417CD-5C59-47D2-9C0A-4ABC91523205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A16C8-A20E-4AA8-8B1B-E7B745422E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AB2C04-902F-4098-8251-07462C351322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EEC34-6C32-416D-A75B-F040B5471B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A8936-E9A4-469C-AD7C-DB37F30F09F3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2A0B7-0F2B-4B07-A313-20053EE34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/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F6985-50E2-43E9-AC4A-5397226BB806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2CBF56-85B3-46C8-999C-9CD0D4CD81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7"/>
          <p:cNvSpPr/>
          <p:nvPr/>
        </p:nvSpPr>
        <p:spPr>
          <a:xfrm>
            <a:off x="4740275" y="795338"/>
            <a:ext cx="3960813" cy="5294312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9C6652-1709-4F6E-9B90-96312F0935CF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64130-11F2-4D86-A96F-45CFCA31E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2D047-ACA0-47F5-B575-8DEF7BDEE669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D1468F-BD10-4711-A331-16086CF7C8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5E60D-061A-4023-9341-22BE0A247FD8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F334B-1B5B-4EFF-8E55-4C6F59176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0" name="Rectangle 11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fontAlgn="auto">
              <a:spcBef>
                <a:spcPts val="0"/>
              </a:spcBef>
              <a:spcAft>
                <a:spcPts val="0"/>
              </a:spcAft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85A02430-7276-473A-BFC2-BE208F5CC62C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5063"/>
            <a:ext cx="2895600" cy="365125"/>
          </a:xfrm>
          <a:prstGeom prst="rect">
            <a:avLst/>
          </a:prstGeom>
        </p:spPr>
        <p:txBody>
          <a:bodyPr anchor="b" anchorCtr="0"/>
          <a:lstStyle>
            <a:lvl1pPr algn="ctr" fontAlgn="auto">
              <a:spcBef>
                <a:spcPts val="0"/>
              </a:spcBef>
              <a:spcAft>
                <a:spcPts val="0"/>
              </a:spcAft>
              <a:defRPr lang="en-US" sz="1000" b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algn="r" fontAlgn="auto">
              <a:spcBef>
                <a:spcPts val="0"/>
              </a:spcBef>
              <a:spcAft>
                <a:spcPts val="0"/>
              </a:spcAft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4255C1B8-3082-4696-B3DC-9CADF52B3C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72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73" r:id="rId9"/>
    <p:sldLayoutId id="2147483664" r:id="rId10"/>
    <p:sldLayoutId id="2147483663" r:id="rId11"/>
  </p:sldLayoutIdLst>
  <p:transition spd="slow">
    <p:fade/>
  </p:transition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fontAlgn="base">
        <a:spcBef>
          <a:spcPct val="0"/>
        </a:spcBef>
        <a:spcAft>
          <a:spcPct val="0"/>
        </a:spcAft>
        <a:defRPr lang="en-US" sz="5300" b="1" kern="1200" dirty="0">
          <a:solidFill>
            <a:srgbClr val="BF1F9F"/>
          </a:solidFill>
          <a:latin typeface="+mj-lt"/>
          <a:ea typeface="+mj-lt"/>
          <a:cs typeface="+mj-lt"/>
        </a:defRPr>
      </a:lvl1pPr>
      <a:lvl2pPr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 pitchFamily="18" charset="0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1875" indent="-228600" algn="l" rtl="0" fontAlgn="base">
        <a:spcBef>
          <a:spcPct val="20000"/>
        </a:spcBef>
        <a:spcAft>
          <a:spcPct val="0"/>
        </a:spcAft>
        <a:buClr>
          <a:srgbClr val="DE6C36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69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CF6DA4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12.wmf"/><Relationship Id="rId7" Type="http://schemas.openxmlformats.org/officeDocument/2006/relationships/image" Target="../media/image3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5.png"/><Relationship Id="rId5" Type="http://schemas.openxmlformats.org/officeDocument/2006/relationships/image" Target="../media/image5.wmf"/><Relationship Id="rId10" Type="http://schemas.openxmlformats.org/officeDocument/2006/relationships/image" Target="../media/image14.wmf"/><Relationship Id="rId4" Type="http://schemas.openxmlformats.org/officeDocument/2006/relationships/image" Target="../media/image4.wmf"/><Relationship Id="rId9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5463" y="142875"/>
            <a:ext cx="8343900" cy="3810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VY_32_INOVACE_11_c_9_písmeno a hláska  k, </a:t>
            </a:r>
            <a:r>
              <a:rPr lang="cs-CZ" sz="3200" cap="none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4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2175" y="4938713"/>
            <a:ext cx="6858000" cy="140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/>
        </p:nvGraphicFramePr>
        <p:xfrm>
          <a:off x="1187450" y="1423988"/>
          <a:ext cx="6834188" cy="3644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Mgr. Ludmila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800" baseline="0" dirty="0" err="1" smtClean="0">
                          <a:solidFill>
                            <a:schemeClr val="tx1"/>
                          </a:solidFill>
                        </a:rPr>
                        <a:t>Eisová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Vytvořeno dne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25. ledna 2013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Odpilotováno dne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aseline="0" smtClean="0">
                          <a:solidFill>
                            <a:schemeClr val="tx1"/>
                          </a:solidFill>
                        </a:rPr>
                        <a:t>31.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ledna 2013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I.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Vzdělávací obor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Tematický okruh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čtení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Písmeno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a hláska K, k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hláska, písmeno, počáteční písmeno, slabika, slovo, věta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2168525" y="265113"/>
            <a:ext cx="20034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latin typeface="Verdana" pitchFamily="34" charset="0"/>
              </a:rPr>
              <a:t>Kimova hra</a:t>
            </a: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1268413" y="752475"/>
            <a:ext cx="57419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Zapamatujte si co nejvíce obrázků.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124075" y="1254125"/>
            <a:ext cx="62738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solidFill>
                  <a:srgbClr val="FA064C"/>
                </a:solidFill>
                <a:latin typeface="Verdana" pitchFamily="34" charset="0"/>
              </a:rPr>
              <a:t>Jakou hlásku slyšíme na začátku?</a:t>
            </a:r>
          </a:p>
        </p:txBody>
      </p:sp>
      <p:pic>
        <p:nvPicPr>
          <p:cNvPr id="15364" name="Picture 4" descr="C:\Users\Ludmila Eisová\AppData\Local\Microsoft\Windows\Temporary Internet Files\Content.IE5\DKFTMRFD\MC90029980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32075" y="2516188"/>
            <a:ext cx="1814513" cy="111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 descr="C:\Users\Ludmila Eisová\AppData\Local\Microsoft\Windows\Temporary Internet Files\Content.IE5\6SRWW0T5\MC90003635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41875" y="2403475"/>
            <a:ext cx="1585913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6" descr="C:\Users\Ludmila Eisová\AppData\Local\Microsoft\Windows\Temporary Internet Files\Content.IE5\DKFTMRFD\MC90023519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8388" y="4365625"/>
            <a:ext cx="2362200" cy="191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8" descr="C:\Users\Ludmila Eisová\AppData\Local\Microsoft\Windows\Temporary Internet Files\Content.IE5\6MRND51Y\MC90041335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92925" y="2609850"/>
            <a:ext cx="166687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11" descr="C:\Users\Ludmila Eisová\AppData\Local\Microsoft\Windows\Temporary Internet Files\Content.IE5\4VJN298M\MC90023431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427538" y="4203700"/>
            <a:ext cx="1136650" cy="207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2" descr="C:\Users\Ludmila Eisová\AppData\Local\Microsoft\Windows\Temporary Internet Files\Content.IE5\4VJN298M\MC90019859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76463" y="4060825"/>
            <a:ext cx="1576387" cy="239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4" descr="C:\Users\Ludmila Eisová\AppData\Local\Microsoft\Windows\Temporary Internet Files\Content.IE5\U85VJK7C\MC90008807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135063" y="2527300"/>
            <a:ext cx="812800" cy="1573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16" descr="C:\Users\Ludmila Eisová\AppData\Local\Microsoft\Windows\Temporary Internet Files\Content.IE5\DKFTMRFD\MC900433903[1]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847725" y="4895850"/>
            <a:ext cx="1012825" cy="101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Obdélník 1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0" grpId="0" animBg="1"/>
      <p:bldP spid="20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711325" y="1062038"/>
            <a:ext cx="2638425" cy="450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700"/>
              <a:t>K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572000" y="1062038"/>
            <a:ext cx="2025650" cy="450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700"/>
              <a:t>k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 rot="-4568826">
            <a:off x="2669381" y="1593057"/>
            <a:ext cx="4921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A</a:t>
            </a: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 rot="3447798">
            <a:off x="5649119" y="2270919"/>
            <a:ext cx="4699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B</a:t>
            </a:r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 rot="-1877358">
            <a:off x="2832100" y="4262438"/>
            <a:ext cx="4873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askerville Old Face" pitchFamily="18" charset="0"/>
              </a:rPr>
              <a:t>Y</a:t>
            </a:r>
          </a:p>
        </p:txBody>
      </p:sp>
      <p:sp>
        <p:nvSpPr>
          <p:cNvPr id="17412" name="TextovéPole 4"/>
          <p:cNvSpPr txBox="1">
            <a:spLocks noChangeArrowheads="1"/>
          </p:cNvSpPr>
          <p:nvPr/>
        </p:nvSpPr>
        <p:spPr bwMode="auto">
          <a:xfrm rot="2204495">
            <a:off x="7108825" y="4984750"/>
            <a:ext cx="4841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mic Sans MS" pitchFamily="66" charset="0"/>
              </a:rPr>
              <a:t>V</a:t>
            </a:r>
          </a:p>
        </p:txBody>
      </p:sp>
      <p:sp>
        <p:nvSpPr>
          <p:cNvPr id="17413" name="TextovéPole 6"/>
          <p:cNvSpPr txBox="1">
            <a:spLocks noChangeArrowheads="1"/>
          </p:cNvSpPr>
          <p:nvPr/>
        </p:nvSpPr>
        <p:spPr bwMode="auto">
          <a:xfrm rot="-1821440">
            <a:off x="7507288" y="1563688"/>
            <a:ext cx="5826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M</a:t>
            </a:r>
          </a:p>
        </p:txBody>
      </p:sp>
      <p:sp>
        <p:nvSpPr>
          <p:cNvPr id="17414" name="TextovéPole 7"/>
          <p:cNvSpPr txBox="1">
            <a:spLocks noChangeArrowheads="1"/>
          </p:cNvSpPr>
          <p:nvPr/>
        </p:nvSpPr>
        <p:spPr bwMode="auto">
          <a:xfrm rot="2888441">
            <a:off x="5058569" y="1400969"/>
            <a:ext cx="4429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Stencil" pitchFamily="82" charset="0"/>
              </a:rPr>
              <a:t>S</a:t>
            </a:r>
          </a:p>
        </p:txBody>
      </p:sp>
      <p:sp>
        <p:nvSpPr>
          <p:cNvPr id="17415" name="TextovéPole 8"/>
          <p:cNvSpPr txBox="1">
            <a:spLocks noChangeArrowheads="1"/>
          </p:cNvSpPr>
          <p:nvPr/>
        </p:nvSpPr>
        <p:spPr bwMode="auto">
          <a:xfrm rot="-1965723">
            <a:off x="5676900" y="4792663"/>
            <a:ext cx="5111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Bright" pitchFamily="18" charset="0"/>
              </a:rPr>
              <a:t>K</a:t>
            </a:r>
          </a:p>
        </p:txBody>
      </p:sp>
      <p:sp>
        <p:nvSpPr>
          <p:cNvPr id="17416" name="TextovéPole 9"/>
          <p:cNvSpPr txBox="1">
            <a:spLocks noChangeArrowheads="1"/>
          </p:cNvSpPr>
          <p:nvPr/>
        </p:nvSpPr>
        <p:spPr bwMode="auto">
          <a:xfrm>
            <a:off x="1179513" y="4675188"/>
            <a:ext cx="8001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Wide Latin" pitchFamily="18" charset="0"/>
              </a:rPr>
              <a:t>F</a:t>
            </a:r>
          </a:p>
        </p:txBody>
      </p:sp>
      <p:sp>
        <p:nvSpPr>
          <p:cNvPr id="17417" name="TextovéPole 10"/>
          <p:cNvSpPr txBox="1">
            <a:spLocks noChangeArrowheads="1"/>
          </p:cNvSpPr>
          <p:nvPr/>
        </p:nvSpPr>
        <p:spPr bwMode="auto">
          <a:xfrm rot="-2437978">
            <a:off x="7050088" y="4129088"/>
            <a:ext cx="4968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G</a:t>
            </a:r>
          </a:p>
        </p:txBody>
      </p:sp>
      <p:sp>
        <p:nvSpPr>
          <p:cNvPr id="17418" name="TextovéPole 11"/>
          <p:cNvSpPr txBox="1">
            <a:spLocks noChangeArrowheads="1"/>
          </p:cNvSpPr>
          <p:nvPr/>
        </p:nvSpPr>
        <p:spPr bwMode="auto">
          <a:xfrm rot="-2459295">
            <a:off x="3554413" y="5191125"/>
            <a:ext cx="5000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Narkisim" pitchFamily="2" charset="-79"/>
                <a:cs typeface="Narkisim" pitchFamily="2" charset="-79"/>
              </a:rPr>
              <a:t>H</a:t>
            </a:r>
          </a:p>
        </p:txBody>
      </p:sp>
      <p:sp>
        <p:nvSpPr>
          <p:cNvPr id="17419" name="TextovéPole 12"/>
          <p:cNvSpPr txBox="1">
            <a:spLocks noChangeArrowheads="1"/>
          </p:cNvSpPr>
          <p:nvPr/>
        </p:nvSpPr>
        <p:spPr bwMode="auto">
          <a:xfrm rot="1203048">
            <a:off x="1873250" y="1076325"/>
            <a:ext cx="4238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Eras Bold ITC" pitchFamily="34" charset="0"/>
              </a:rPr>
              <a:t>J</a:t>
            </a:r>
          </a:p>
        </p:txBody>
      </p:sp>
      <p:sp>
        <p:nvSpPr>
          <p:cNvPr id="17420" name="TextovéPole 13"/>
          <p:cNvSpPr txBox="1">
            <a:spLocks noChangeArrowheads="1"/>
          </p:cNvSpPr>
          <p:nvPr/>
        </p:nvSpPr>
        <p:spPr bwMode="auto">
          <a:xfrm rot="1760249">
            <a:off x="6061075" y="1474788"/>
            <a:ext cx="4873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erlin Sans FB Demi" pitchFamily="34" charset="0"/>
              </a:rPr>
              <a:t>K</a:t>
            </a:r>
          </a:p>
        </p:txBody>
      </p:sp>
      <p:sp>
        <p:nvSpPr>
          <p:cNvPr id="17421" name="TextovéPole 14"/>
          <p:cNvSpPr txBox="1">
            <a:spLocks noChangeArrowheads="1"/>
          </p:cNvSpPr>
          <p:nvPr/>
        </p:nvSpPr>
        <p:spPr bwMode="auto">
          <a:xfrm>
            <a:off x="4792663" y="3568700"/>
            <a:ext cx="508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Rockwell Extra Bold" pitchFamily="18" charset="0"/>
              </a:rPr>
              <a:t>L</a:t>
            </a:r>
          </a:p>
        </p:txBody>
      </p:sp>
      <p:sp>
        <p:nvSpPr>
          <p:cNvPr id="17422" name="TextovéPole 15"/>
          <p:cNvSpPr txBox="1">
            <a:spLocks noChangeArrowheads="1"/>
          </p:cNvSpPr>
          <p:nvPr/>
        </p:nvSpPr>
        <p:spPr bwMode="auto">
          <a:xfrm rot="-2632567">
            <a:off x="3805238" y="2005013"/>
            <a:ext cx="4429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17423" name="TextovéPole 16"/>
          <p:cNvSpPr txBox="1">
            <a:spLocks noChangeArrowheads="1"/>
          </p:cNvSpPr>
          <p:nvPr/>
        </p:nvSpPr>
        <p:spPr bwMode="auto">
          <a:xfrm>
            <a:off x="6180138" y="5310188"/>
            <a:ext cx="5429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Bright" pitchFamily="18" charset="0"/>
              </a:rPr>
              <a:t>O</a:t>
            </a:r>
          </a:p>
        </p:txBody>
      </p:sp>
      <p:sp>
        <p:nvSpPr>
          <p:cNvPr id="17424" name="TextovéPole 17"/>
          <p:cNvSpPr txBox="1">
            <a:spLocks noChangeArrowheads="1"/>
          </p:cNvSpPr>
          <p:nvPr/>
        </p:nvSpPr>
        <p:spPr bwMode="auto">
          <a:xfrm>
            <a:off x="3141663" y="2419350"/>
            <a:ext cx="3381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I</a:t>
            </a:r>
          </a:p>
        </p:txBody>
      </p:sp>
      <p:sp>
        <p:nvSpPr>
          <p:cNvPr id="17425" name="TextovéPole 18"/>
          <p:cNvSpPr txBox="1">
            <a:spLocks noChangeArrowheads="1"/>
          </p:cNvSpPr>
          <p:nvPr/>
        </p:nvSpPr>
        <p:spPr bwMode="auto">
          <a:xfrm rot="-3322880">
            <a:off x="2978150" y="5781675"/>
            <a:ext cx="5064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U</a:t>
            </a:r>
          </a:p>
        </p:txBody>
      </p:sp>
      <p:sp>
        <p:nvSpPr>
          <p:cNvPr id="17426" name="TextovéPole 19"/>
          <p:cNvSpPr txBox="1">
            <a:spLocks noChangeArrowheads="1"/>
          </p:cNvSpPr>
          <p:nvPr/>
        </p:nvSpPr>
        <p:spPr bwMode="auto">
          <a:xfrm>
            <a:off x="7256463" y="2536825"/>
            <a:ext cx="4159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SimSun-ExtB"/>
                <a:ea typeface="SimSun-ExtB"/>
                <a:cs typeface="SimSun-ExtB"/>
              </a:rPr>
              <a:t>D</a:t>
            </a:r>
          </a:p>
        </p:txBody>
      </p:sp>
      <p:sp>
        <p:nvSpPr>
          <p:cNvPr id="17427" name="TextovéPole 20"/>
          <p:cNvSpPr txBox="1">
            <a:spLocks noChangeArrowheads="1"/>
          </p:cNvSpPr>
          <p:nvPr/>
        </p:nvSpPr>
        <p:spPr bwMode="auto">
          <a:xfrm rot="-398652">
            <a:off x="8094663" y="4278313"/>
            <a:ext cx="5524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Rockwell" pitchFamily="18" charset="0"/>
              </a:rPr>
              <a:t>T</a:t>
            </a:r>
          </a:p>
        </p:txBody>
      </p:sp>
      <p:sp>
        <p:nvSpPr>
          <p:cNvPr id="17428" name="TextovéPole 21"/>
          <p:cNvSpPr txBox="1">
            <a:spLocks noChangeArrowheads="1"/>
          </p:cNvSpPr>
          <p:nvPr/>
        </p:nvSpPr>
        <p:spPr bwMode="auto">
          <a:xfrm rot="-1700961">
            <a:off x="3568700" y="1062038"/>
            <a:ext cx="4746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R</a:t>
            </a:r>
          </a:p>
        </p:txBody>
      </p:sp>
      <p:sp>
        <p:nvSpPr>
          <p:cNvPr id="17429" name="TextovéPole 22"/>
          <p:cNvSpPr txBox="1">
            <a:spLocks noChangeArrowheads="1"/>
          </p:cNvSpPr>
          <p:nvPr/>
        </p:nvSpPr>
        <p:spPr bwMode="auto">
          <a:xfrm>
            <a:off x="2551113" y="3105150"/>
            <a:ext cx="5540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Andalus" pitchFamily="2" charset="-78"/>
                <a:cs typeface="Andalus" pitchFamily="2" charset="-78"/>
              </a:rPr>
              <a:t>E</a:t>
            </a:r>
          </a:p>
        </p:txBody>
      </p:sp>
      <p:sp>
        <p:nvSpPr>
          <p:cNvPr id="17430" name="TextovéPole 23"/>
          <p:cNvSpPr txBox="1">
            <a:spLocks noChangeArrowheads="1"/>
          </p:cNvSpPr>
          <p:nvPr/>
        </p:nvSpPr>
        <p:spPr bwMode="auto">
          <a:xfrm rot="334117">
            <a:off x="4198938" y="2954338"/>
            <a:ext cx="4572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k</a:t>
            </a:r>
          </a:p>
        </p:txBody>
      </p:sp>
      <p:sp>
        <p:nvSpPr>
          <p:cNvPr id="17431" name="TextovéPole 24"/>
          <p:cNvSpPr txBox="1">
            <a:spLocks noChangeArrowheads="1"/>
          </p:cNvSpPr>
          <p:nvPr/>
        </p:nvSpPr>
        <p:spPr bwMode="auto">
          <a:xfrm rot="1662301">
            <a:off x="1911350" y="5230813"/>
            <a:ext cx="4699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Narkisim" pitchFamily="2" charset="-79"/>
                <a:cs typeface="Narkisim" pitchFamily="2" charset="-79"/>
              </a:rPr>
              <a:t>K</a:t>
            </a:r>
          </a:p>
        </p:txBody>
      </p:sp>
      <p:sp>
        <p:nvSpPr>
          <p:cNvPr id="17432" name="TextovéPole 25"/>
          <p:cNvSpPr txBox="1">
            <a:spLocks noChangeArrowheads="1"/>
          </p:cNvSpPr>
          <p:nvPr/>
        </p:nvSpPr>
        <p:spPr bwMode="auto">
          <a:xfrm rot="1196162">
            <a:off x="7539038" y="3282950"/>
            <a:ext cx="4349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Impact" pitchFamily="34" charset="0"/>
              </a:rPr>
              <a:t>N</a:t>
            </a:r>
          </a:p>
        </p:txBody>
      </p:sp>
      <p:sp>
        <p:nvSpPr>
          <p:cNvPr id="17433" name="TextovéPole 26"/>
          <p:cNvSpPr txBox="1">
            <a:spLocks noChangeArrowheads="1"/>
          </p:cNvSpPr>
          <p:nvPr/>
        </p:nvSpPr>
        <p:spPr bwMode="auto">
          <a:xfrm rot="1957278">
            <a:off x="6135688" y="3751263"/>
            <a:ext cx="4778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Bright" pitchFamily="18" charset="0"/>
              </a:rPr>
              <a:t>Z</a:t>
            </a:r>
          </a:p>
        </p:txBody>
      </p:sp>
      <p:sp>
        <p:nvSpPr>
          <p:cNvPr id="17434" name="TextovéPole 27"/>
          <p:cNvSpPr txBox="1">
            <a:spLocks noChangeArrowheads="1"/>
          </p:cNvSpPr>
          <p:nvPr/>
        </p:nvSpPr>
        <p:spPr bwMode="auto">
          <a:xfrm>
            <a:off x="4424363" y="1047750"/>
            <a:ext cx="4857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K</a:t>
            </a:r>
          </a:p>
        </p:txBody>
      </p:sp>
      <p:sp>
        <p:nvSpPr>
          <p:cNvPr id="17435" name="TextovéPole 28"/>
          <p:cNvSpPr txBox="1">
            <a:spLocks noChangeArrowheads="1"/>
          </p:cNvSpPr>
          <p:nvPr/>
        </p:nvSpPr>
        <p:spPr bwMode="auto">
          <a:xfrm rot="-2839960">
            <a:off x="1120776" y="1519237"/>
            <a:ext cx="4365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n</a:t>
            </a:r>
          </a:p>
        </p:txBody>
      </p:sp>
      <p:sp>
        <p:nvSpPr>
          <p:cNvPr id="17436" name="TextovéPole 29"/>
          <p:cNvSpPr txBox="1">
            <a:spLocks noChangeArrowheads="1"/>
          </p:cNvSpPr>
          <p:nvPr/>
        </p:nvSpPr>
        <p:spPr bwMode="auto">
          <a:xfrm rot="1885949">
            <a:off x="3900488" y="4602163"/>
            <a:ext cx="4699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k</a:t>
            </a:r>
          </a:p>
        </p:txBody>
      </p:sp>
      <p:sp>
        <p:nvSpPr>
          <p:cNvPr id="17437" name="TextovéPole 30"/>
          <p:cNvSpPr txBox="1">
            <a:spLocks noChangeArrowheads="1"/>
          </p:cNvSpPr>
          <p:nvPr/>
        </p:nvSpPr>
        <p:spPr bwMode="auto">
          <a:xfrm rot="2346356">
            <a:off x="7212013" y="973138"/>
            <a:ext cx="4127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y</a:t>
            </a:r>
          </a:p>
        </p:txBody>
      </p:sp>
      <p:sp>
        <p:nvSpPr>
          <p:cNvPr id="17438" name="TextovéPole 31"/>
          <p:cNvSpPr txBox="1">
            <a:spLocks noChangeArrowheads="1"/>
          </p:cNvSpPr>
          <p:nvPr/>
        </p:nvSpPr>
        <p:spPr bwMode="auto">
          <a:xfrm rot="1580430">
            <a:off x="1209675" y="4041775"/>
            <a:ext cx="4159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x</a:t>
            </a:r>
          </a:p>
        </p:txBody>
      </p:sp>
      <p:sp>
        <p:nvSpPr>
          <p:cNvPr id="17439" name="TextovéPole 32"/>
          <p:cNvSpPr txBox="1">
            <a:spLocks noChangeArrowheads="1"/>
          </p:cNvSpPr>
          <p:nvPr/>
        </p:nvSpPr>
        <p:spPr bwMode="auto">
          <a:xfrm rot="2459911">
            <a:off x="6208713" y="708025"/>
            <a:ext cx="3857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c</a:t>
            </a:r>
          </a:p>
        </p:txBody>
      </p:sp>
      <p:sp>
        <p:nvSpPr>
          <p:cNvPr id="17440" name="TextovéPole 33"/>
          <p:cNvSpPr txBox="1">
            <a:spLocks noChangeArrowheads="1"/>
          </p:cNvSpPr>
          <p:nvPr/>
        </p:nvSpPr>
        <p:spPr bwMode="auto">
          <a:xfrm rot="1877857">
            <a:off x="6637338" y="2684463"/>
            <a:ext cx="4222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v</a:t>
            </a:r>
          </a:p>
        </p:txBody>
      </p:sp>
      <p:sp>
        <p:nvSpPr>
          <p:cNvPr id="17441" name="TextovéPole 34"/>
          <p:cNvSpPr txBox="1">
            <a:spLocks noChangeArrowheads="1"/>
          </p:cNvSpPr>
          <p:nvPr/>
        </p:nvSpPr>
        <p:spPr bwMode="auto">
          <a:xfrm rot="1353794">
            <a:off x="5205413" y="5619750"/>
            <a:ext cx="474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rial Rounded MT Bold" pitchFamily="34" charset="0"/>
              </a:rPr>
              <a:t>b</a:t>
            </a:r>
          </a:p>
        </p:txBody>
      </p:sp>
      <p:sp>
        <p:nvSpPr>
          <p:cNvPr id="17442" name="TextovéPole 35"/>
          <p:cNvSpPr txBox="1">
            <a:spLocks noChangeArrowheads="1"/>
          </p:cNvSpPr>
          <p:nvPr/>
        </p:nvSpPr>
        <p:spPr bwMode="auto">
          <a:xfrm>
            <a:off x="7315200" y="5854700"/>
            <a:ext cx="5683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m</a:t>
            </a:r>
          </a:p>
        </p:txBody>
      </p:sp>
      <p:sp>
        <p:nvSpPr>
          <p:cNvPr id="17443" name="TextovéPole 36"/>
          <p:cNvSpPr txBox="1">
            <a:spLocks noChangeArrowheads="1"/>
          </p:cNvSpPr>
          <p:nvPr/>
        </p:nvSpPr>
        <p:spPr bwMode="auto">
          <a:xfrm>
            <a:off x="2020888" y="2389188"/>
            <a:ext cx="381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askerville Old Face" pitchFamily="18" charset="0"/>
              </a:rPr>
              <a:t>a</a:t>
            </a:r>
          </a:p>
        </p:txBody>
      </p:sp>
      <p:sp>
        <p:nvSpPr>
          <p:cNvPr id="17444" name="TextovéPole 37"/>
          <p:cNvSpPr txBox="1">
            <a:spLocks noChangeArrowheads="1"/>
          </p:cNvSpPr>
          <p:nvPr/>
        </p:nvSpPr>
        <p:spPr bwMode="auto">
          <a:xfrm>
            <a:off x="560388" y="3671888"/>
            <a:ext cx="4079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roadway" pitchFamily="82" charset="0"/>
              </a:rPr>
              <a:t>s</a:t>
            </a:r>
          </a:p>
        </p:txBody>
      </p:sp>
      <p:sp>
        <p:nvSpPr>
          <p:cNvPr id="17445" name="TextovéPole 38"/>
          <p:cNvSpPr txBox="1">
            <a:spLocks noChangeArrowheads="1"/>
          </p:cNvSpPr>
          <p:nvPr/>
        </p:nvSpPr>
        <p:spPr bwMode="auto">
          <a:xfrm rot="-1749497">
            <a:off x="2816225" y="914400"/>
            <a:ext cx="476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d</a:t>
            </a:r>
          </a:p>
        </p:txBody>
      </p:sp>
      <p:sp>
        <p:nvSpPr>
          <p:cNvPr id="17446" name="TextovéPole 39"/>
          <p:cNvSpPr txBox="1">
            <a:spLocks noChangeArrowheads="1"/>
          </p:cNvSpPr>
          <p:nvPr/>
        </p:nvSpPr>
        <p:spPr bwMode="auto">
          <a:xfrm>
            <a:off x="8140700" y="677863"/>
            <a:ext cx="3556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DejaVu Serif" pitchFamily="18" charset="0"/>
              </a:rPr>
              <a:t>f</a:t>
            </a:r>
          </a:p>
        </p:txBody>
      </p:sp>
      <p:sp>
        <p:nvSpPr>
          <p:cNvPr id="17447" name="TextovéPole 40"/>
          <p:cNvSpPr txBox="1">
            <a:spLocks noChangeArrowheads="1"/>
          </p:cNvSpPr>
          <p:nvPr/>
        </p:nvSpPr>
        <p:spPr bwMode="auto">
          <a:xfrm rot="-845854">
            <a:off x="1760538" y="3613150"/>
            <a:ext cx="3762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askerville Old Face" pitchFamily="18" charset="0"/>
              </a:rPr>
              <a:t>g</a:t>
            </a:r>
          </a:p>
        </p:txBody>
      </p:sp>
      <p:sp>
        <p:nvSpPr>
          <p:cNvPr id="17448" name="TextovéPole 41"/>
          <p:cNvSpPr txBox="1">
            <a:spLocks noChangeArrowheads="1"/>
          </p:cNvSpPr>
          <p:nvPr/>
        </p:nvSpPr>
        <p:spPr bwMode="auto">
          <a:xfrm>
            <a:off x="3317875" y="3481388"/>
            <a:ext cx="441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SYM Syllabary"/>
                <a:ea typeface="SYM Syllabary"/>
                <a:cs typeface="SYM Syllabary"/>
              </a:rPr>
              <a:t>h</a:t>
            </a:r>
          </a:p>
        </p:txBody>
      </p:sp>
      <p:sp>
        <p:nvSpPr>
          <p:cNvPr id="17449" name="TextovéPole 42"/>
          <p:cNvSpPr txBox="1">
            <a:spLocks noChangeArrowheads="1"/>
          </p:cNvSpPr>
          <p:nvPr/>
        </p:nvSpPr>
        <p:spPr bwMode="auto">
          <a:xfrm rot="1315694">
            <a:off x="560388" y="1666875"/>
            <a:ext cx="5016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Verdana" pitchFamily="34" charset="0"/>
              </a:rPr>
              <a:t>j</a:t>
            </a:r>
          </a:p>
        </p:txBody>
      </p:sp>
      <p:sp>
        <p:nvSpPr>
          <p:cNvPr id="17450" name="TextovéPole 43"/>
          <p:cNvSpPr txBox="1">
            <a:spLocks noChangeArrowheads="1"/>
          </p:cNvSpPr>
          <p:nvPr/>
        </p:nvSpPr>
        <p:spPr bwMode="auto">
          <a:xfrm rot="-1906629">
            <a:off x="811213" y="5840413"/>
            <a:ext cx="4699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k</a:t>
            </a:r>
          </a:p>
        </p:txBody>
      </p:sp>
      <p:sp>
        <p:nvSpPr>
          <p:cNvPr id="17451" name="TextovéPole 44"/>
          <p:cNvSpPr txBox="1">
            <a:spLocks noChangeArrowheads="1"/>
          </p:cNvSpPr>
          <p:nvPr/>
        </p:nvSpPr>
        <p:spPr bwMode="auto">
          <a:xfrm>
            <a:off x="5826125" y="5870575"/>
            <a:ext cx="2968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askerville Old Face" pitchFamily="18" charset="0"/>
              </a:rPr>
              <a:t>l</a:t>
            </a:r>
          </a:p>
        </p:txBody>
      </p:sp>
      <p:sp>
        <p:nvSpPr>
          <p:cNvPr id="17452" name="TextovéPole 45"/>
          <p:cNvSpPr txBox="1">
            <a:spLocks noChangeArrowheads="1"/>
          </p:cNvSpPr>
          <p:nvPr/>
        </p:nvSpPr>
        <p:spPr bwMode="auto">
          <a:xfrm rot="-719765">
            <a:off x="442913" y="5176838"/>
            <a:ext cx="5270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w</a:t>
            </a:r>
          </a:p>
        </p:txBody>
      </p:sp>
      <p:sp>
        <p:nvSpPr>
          <p:cNvPr id="17453" name="TextovéPole 46"/>
          <p:cNvSpPr txBox="1">
            <a:spLocks noChangeArrowheads="1"/>
          </p:cNvSpPr>
          <p:nvPr/>
        </p:nvSpPr>
        <p:spPr bwMode="auto">
          <a:xfrm>
            <a:off x="530225" y="2713038"/>
            <a:ext cx="4492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e</a:t>
            </a:r>
          </a:p>
        </p:txBody>
      </p:sp>
      <p:sp>
        <p:nvSpPr>
          <p:cNvPr id="17454" name="TextovéPole 47"/>
          <p:cNvSpPr txBox="1">
            <a:spLocks noChangeArrowheads="1"/>
          </p:cNvSpPr>
          <p:nvPr/>
        </p:nvSpPr>
        <p:spPr bwMode="auto">
          <a:xfrm>
            <a:off x="5413375" y="3097213"/>
            <a:ext cx="3857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rial Rounded MT Bold" pitchFamily="34" charset="0"/>
              </a:rPr>
              <a:t>r</a:t>
            </a:r>
          </a:p>
        </p:txBody>
      </p:sp>
      <p:sp>
        <p:nvSpPr>
          <p:cNvPr id="17455" name="TextovéPole 48"/>
          <p:cNvSpPr txBox="1">
            <a:spLocks noChangeArrowheads="1"/>
          </p:cNvSpPr>
          <p:nvPr/>
        </p:nvSpPr>
        <p:spPr bwMode="auto">
          <a:xfrm rot="2011263">
            <a:off x="5029200" y="4468813"/>
            <a:ext cx="3667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t</a:t>
            </a:r>
          </a:p>
        </p:txBody>
      </p:sp>
      <p:sp>
        <p:nvSpPr>
          <p:cNvPr id="17456" name="TextovéPole 49"/>
          <p:cNvSpPr txBox="1">
            <a:spLocks noChangeArrowheads="1"/>
          </p:cNvSpPr>
          <p:nvPr/>
        </p:nvSpPr>
        <p:spPr bwMode="auto">
          <a:xfrm rot="1756253">
            <a:off x="8274050" y="5456238"/>
            <a:ext cx="441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rial Black" pitchFamily="34" charset="0"/>
              </a:rPr>
              <a:t>z</a:t>
            </a:r>
          </a:p>
        </p:txBody>
      </p:sp>
      <p:sp>
        <p:nvSpPr>
          <p:cNvPr id="17457" name="TextovéPole 50"/>
          <p:cNvSpPr txBox="1">
            <a:spLocks noChangeArrowheads="1"/>
          </p:cNvSpPr>
          <p:nvPr/>
        </p:nvSpPr>
        <p:spPr bwMode="auto">
          <a:xfrm>
            <a:off x="2212975" y="5929313"/>
            <a:ext cx="4397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u</a:t>
            </a:r>
          </a:p>
        </p:txBody>
      </p:sp>
      <p:sp>
        <p:nvSpPr>
          <p:cNvPr id="17458" name="TextovéPole 51"/>
          <p:cNvSpPr txBox="1">
            <a:spLocks noChangeArrowheads="1"/>
          </p:cNvSpPr>
          <p:nvPr/>
        </p:nvSpPr>
        <p:spPr bwMode="auto">
          <a:xfrm>
            <a:off x="4911725" y="2522538"/>
            <a:ext cx="3159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i</a:t>
            </a:r>
          </a:p>
        </p:txBody>
      </p:sp>
      <p:sp>
        <p:nvSpPr>
          <p:cNvPr id="17459" name="TextovéPole 52"/>
          <p:cNvSpPr txBox="1">
            <a:spLocks noChangeArrowheads="1"/>
          </p:cNvSpPr>
          <p:nvPr/>
        </p:nvSpPr>
        <p:spPr bwMode="auto">
          <a:xfrm rot="1097072">
            <a:off x="8096250" y="2522538"/>
            <a:ext cx="441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d</a:t>
            </a:r>
          </a:p>
        </p:txBody>
      </p:sp>
      <p:sp>
        <p:nvSpPr>
          <p:cNvPr id="17460" name="TextovéPole 53"/>
          <p:cNvSpPr txBox="1">
            <a:spLocks noChangeArrowheads="1"/>
          </p:cNvSpPr>
          <p:nvPr/>
        </p:nvSpPr>
        <p:spPr bwMode="auto">
          <a:xfrm rot="-834132">
            <a:off x="6710363" y="1917700"/>
            <a:ext cx="4413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p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884238" y="236538"/>
            <a:ext cx="6586537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solidFill>
                  <a:srgbClr val="FF0000"/>
                </a:solidFill>
                <a:latin typeface="+mn-lt"/>
                <a:cs typeface="+mn-cs"/>
              </a:rPr>
              <a:t>Hledejte a vyznačte barevně </a:t>
            </a:r>
            <a:r>
              <a:rPr lang="cs-CZ" sz="3600" b="1" u="sng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K</a:t>
            </a:r>
            <a:r>
              <a:rPr lang="cs-CZ" sz="3600" b="1" u="sng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, </a:t>
            </a:r>
            <a:r>
              <a:rPr lang="cs-CZ" sz="3600" b="1" u="sng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k</a:t>
            </a:r>
            <a:r>
              <a:rPr lang="cs-CZ" sz="2800" u="sng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.</a:t>
            </a:r>
            <a:endParaRPr lang="cs-CZ" sz="2800" u="sng" dirty="0">
              <a:solidFill>
                <a:schemeClr val="accent5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62" name="TextovéPole 55"/>
          <p:cNvSpPr txBox="1">
            <a:spLocks noChangeArrowheads="1"/>
          </p:cNvSpPr>
          <p:nvPr/>
        </p:nvSpPr>
        <p:spPr bwMode="auto">
          <a:xfrm>
            <a:off x="3760788" y="5957888"/>
            <a:ext cx="5000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Z</a:t>
            </a:r>
          </a:p>
        </p:txBody>
      </p:sp>
      <p:sp>
        <p:nvSpPr>
          <p:cNvPr id="17463" name="TextovéPole 56"/>
          <p:cNvSpPr txBox="1">
            <a:spLocks noChangeArrowheads="1"/>
          </p:cNvSpPr>
          <p:nvPr/>
        </p:nvSpPr>
        <p:spPr bwMode="auto">
          <a:xfrm>
            <a:off x="4438650" y="5280025"/>
            <a:ext cx="5016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Ž</a:t>
            </a:r>
          </a:p>
        </p:txBody>
      </p:sp>
      <p:sp>
        <p:nvSpPr>
          <p:cNvPr id="17464" name="TextovéPole 57"/>
          <p:cNvSpPr txBox="1">
            <a:spLocks noChangeArrowheads="1"/>
          </p:cNvSpPr>
          <p:nvPr/>
        </p:nvSpPr>
        <p:spPr bwMode="auto">
          <a:xfrm rot="1233951">
            <a:off x="869950" y="1076325"/>
            <a:ext cx="4270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z</a:t>
            </a:r>
          </a:p>
        </p:txBody>
      </p:sp>
      <p:sp>
        <p:nvSpPr>
          <p:cNvPr id="17465" name="TextovéPole 58"/>
          <p:cNvSpPr txBox="1">
            <a:spLocks noChangeArrowheads="1"/>
          </p:cNvSpPr>
          <p:nvPr/>
        </p:nvSpPr>
        <p:spPr bwMode="auto">
          <a:xfrm>
            <a:off x="987425" y="3230563"/>
            <a:ext cx="441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rial Black" pitchFamily="34" charset="0"/>
              </a:rPr>
              <a:t>ž</a:t>
            </a:r>
          </a:p>
        </p:txBody>
      </p:sp>
      <p:sp>
        <p:nvSpPr>
          <p:cNvPr id="17466" name="TextovéPole 59"/>
          <p:cNvSpPr txBox="1">
            <a:spLocks noChangeArrowheads="1"/>
          </p:cNvSpPr>
          <p:nvPr/>
        </p:nvSpPr>
        <p:spPr bwMode="auto">
          <a:xfrm>
            <a:off x="1385888" y="2344738"/>
            <a:ext cx="4333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K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2551113" y="2241550"/>
            <a:ext cx="37623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j-lt"/>
                <a:cs typeface="+mn-cs"/>
              </a:rPr>
              <a:t>k</a:t>
            </a:r>
          </a:p>
        </p:txBody>
      </p:sp>
      <p:sp>
        <p:nvSpPr>
          <p:cNvPr id="17468" name="TextovéPole 5"/>
          <p:cNvSpPr txBox="1">
            <a:spLocks noChangeArrowheads="1"/>
          </p:cNvSpPr>
          <p:nvPr/>
        </p:nvSpPr>
        <p:spPr bwMode="auto">
          <a:xfrm>
            <a:off x="6888163" y="3333750"/>
            <a:ext cx="3968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k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4" descr="C:\Users\Ludmila Eisová\AppData\Local\Microsoft\Windows\Temporary Internet Files\Content.IE5\DKFTMRFD\MC9004404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46213" y="271463"/>
            <a:ext cx="1827212" cy="1506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válný popisek 2"/>
          <p:cNvSpPr/>
          <p:nvPr/>
        </p:nvSpPr>
        <p:spPr>
          <a:xfrm>
            <a:off x="3582988" y="387350"/>
            <a:ext cx="4283075" cy="795338"/>
          </a:xfrm>
          <a:prstGeom prst="wedgeEllipseCallout">
            <a:avLst>
              <a:gd name="adj1" fmla="val -75955"/>
              <a:gd name="adj2" fmla="val 40915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643313" y="546100"/>
            <a:ext cx="40751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solidFill>
                  <a:srgbClr val="FA064C"/>
                </a:solidFill>
              </a:rPr>
              <a:t>Čtěte obrázkové slabiky.</a:t>
            </a:r>
          </a:p>
        </p:txBody>
      </p:sp>
      <p:pic>
        <p:nvPicPr>
          <p:cNvPr id="18436" name="Picture 2" descr="C:\Users\Ludmila Eisová\AppData\Local\Microsoft\Windows\Temporary Internet Files\Content.IE5\6SRWW0T5\MC90041236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303213" y="1528763"/>
            <a:ext cx="1282700" cy="191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5" descr="C:\Users\Ludmila Eisová\AppData\Local\Microsoft\Windows\Temporary Internet Files\Content.IE5\6SRWW0T5\MC90003635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08638" y="1711325"/>
            <a:ext cx="1585912" cy="120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6" descr="C:\Users\Ludmila Eisová\AppData\Local\Microsoft\Windows\Temporary Internet Files\Content.IE5\DKFTMRFD\MC90023519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26188" y="4011613"/>
            <a:ext cx="2360612" cy="191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11" descr="C:\Users\Ludmila Eisová\AppData\Local\Microsoft\Windows\Temporary Internet Files\Content.IE5\4VJN298M\MC90023431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84738" y="3819525"/>
            <a:ext cx="1136650" cy="207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4" descr="C:\Users\Ludmila Eisová\AppData\Local\Microsoft\Windows\Temporary Internet Files\Content.IE5\DKFTMRFD\MC90029980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6300" y="1763713"/>
            <a:ext cx="1812925" cy="111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12" descr="C:\Users\Ludmila Eisová\AppData\Local\Microsoft\Windows\Temporary Internet Files\Content.IE5\4VJN298M\MC90019859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647950" y="3795713"/>
            <a:ext cx="1576388" cy="239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5" descr="C:\Users\Ludmila Eisová\AppData\Local\Microsoft\Windows\Temporary Internet Files\Content.IE5\DU3WXRX5\MC900348829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806450" y="3968750"/>
            <a:ext cx="923925" cy="1839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7" descr="C:\Users\Ludmila Eisová\AppData\Local\Microsoft\Windows\Temporary Internet Files\Content.IE5\MRI1GFC1\MC900246101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699375" y="2014538"/>
            <a:ext cx="1273175" cy="95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Picture 10" descr="C:\Users\Ludmila Eisová\AppData\Local\Microsoft\Windows\Temporary Internet Files\Content.IE5\9367ZOQJ\MC900433913[1]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225925" y="1681163"/>
            <a:ext cx="1247775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TextovéPole 18"/>
          <p:cNvSpPr txBox="1"/>
          <p:nvPr/>
        </p:nvSpPr>
        <p:spPr>
          <a:xfrm>
            <a:off x="550863" y="3514725"/>
            <a:ext cx="820737" cy="646113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rgbClr val="FA064C"/>
                </a:solidFill>
                <a:latin typeface="+mn-lt"/>
                <a:cs typeface="+mn-cs"/>
              </a:rPr>
              <a:t>KA</a:t>
            </a:r>
            <a:endParaRPr lang="cs-CZ" sz="3600" dirty="0">
              <a:solidFill>
                <a:srgbClr val="FA064C"/>
              </a:solidFill>
              <a:latin typeface="+mn-lt"/>
              <a:cs typeface="+mn-cs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95888" y="5830888"/>
            <a:ext cx="735012" cy="646112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solidFill>
                  <a:srgbClr val="FA064C"/>
                </a:solidFill>
                <a:latin typeface="+mn-lt"/>
                <a:cs typeface="+mn-cs"/>
              </a:rPr>
              <a:t>ka</a:t>
            </a:r>
            <a:endParaRPr lang="cs-CZ" sz="3600" dirty="0">
              <a:solidFill>
                <a:srgbClr val="FA064C"/>
              </a:solidFill>
              <a:latin typeface="+mn-lt"/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443788" y="5894388"/>
            <a:ext cx="747712" cy="646112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solidFill>
                  <a:srgbClr val="FA064C"/>
                </a:solidFill>
                <a:latin typeface="+mn-lt"/>
                <a:cs typeface="+mn-cs"/>
              </a:rPr>
              <a:t>ků</a:t>
            </a:r>
            <a:endParaRPr lang="cs-CZ" sz="3600" dirty="0">
              <a:solidFill>
                <a:srgbClr val="FA064C"/>
              </a:solidFill>
              <a:latin typeface="+mn-lt"/>
              <a:cs typeface="+mn-cs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802563" y="3038475"/>
            <a:ext cx="582612" cy="646113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solidFill>
                  <a:srgbClr val="FA064C"/>
                </a:solidFill>
                <a:latin typeface="+mn-lt"/>
                <a:cs typeface="+mn-cs"/>
              </a:rPr>
              <a:t>ki</a:t>
            </a:r>
            <a:endParaRPr lang="cs-CZ" sz="3600" dirty="0">
              <a:solidFill>
                <a:srgbClr val="FA064C"/>
              </a:solidFill>
              <a:latin typeface="+mn-lt"/>
              <a:cs typeface="+mn-cs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919788" y="3028950"/>
            <a:ext cx="731837" cy="646113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solidFill>
                  <a:srgbClr val="FA064C"/>
                </a:solidFill>
                <a:latin typeface="+mn-lt"/>
                <a:cs typeface="+mn-cs"/>
              </a:rPr>
              <a:t>ko</a:t>
            </a:r>
            <a:endParaRPr lang="cs-CZ" sz="3600" dirty="0">
              <a:solidFill>
                <a:srgbClr val="FA064C"/>
              </a:solidFill>
              <a:latin typeface="+mn-lt"/>
              <a:cs typeface="+mn-cs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375150" y="2914650"/>
            <a:ext cx="735013" cy="64770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solidFill>
                  <a:srgbClr val="FA064C"/>
                </a:solidFill>
                <a:latin typeface="+mn-lt"/>
                <a:cs typeface="+mn-cs"/>
              </a:rPr>
              <a:t>ká</a:t>
            </a:r>
            <a:endParaRPr lang="cs-CZ" sz="3600" dirty="0">
              <a:solidFill>
                <a:srgbClr val="FA064C"/>
              </a:solidFill>
              <a:latin typeface="+mn-lt"/>
              <a:cs typeface="+mn-cs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186113" y="5929313"/>
            <a:ext cx="747712" cy="646112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rgbClr val="FA064C"/>
                </a:solidFill>
                <a:latin typeface="+mn-lt"/>
                <a:cs typeface="+mn-cs"/>
              </a:rPr>
              <a:t>ku</a:t>
            </a:r>
            <a:endParaRPr lang="cs-CZ" sz="3600" dirty="0">
              <a:solidFill>
                <a:srgbClr val="FA064C"/>
              </a:solidFill>
              <a:latin typeface="+mn-lt"/>
              <a:cs typeface="+mn-cs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719388" y="2968625"/>
            <a:ext cx="731837" cy="64770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>
                <a:solidFill>
                  <a:srgbClr val="FA064C"/>
                </a:solidFill>
                <a:latin typeface="+mn-lt"/>
                <a:cs typeface="+mn-cs"/>
              </a:rPr>
              <a:t>ko</a:t>
            </a:r>
            <a:endParaRPr lang="cs-CZ" sz="3600" dirty="0">
              <a:solidFill>
                <a:srgbClr val="FA064C"/>
              </a:solidFill>
              <a:latin typeface="+mn-lt"/>
              <a:cs typeface="+mn-cs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92163" y="5821363"/>
            <a:ext cx="727075" cy="646112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rgbClr val="FA064C"/>
                </a:solidFill>
                <a:latin typeface="+mn-lt"/>
                <a:cs typeface="+mn-cs"/>
              </a:rPr>
              <a:t>ke</a:t>
            </a:r>
            <a:endParaRPr lang="cs-CZ" sz="3600" dirty="0">
              <a:solidFill>
                <a:srgbClr val="FA064C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Ludmila Eisová\AppData\Local\Microsoft\Windows\Temporary Internet Files\Content.IE5\9367ZOQJ\MC900325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988" y="796925"/>
            <a:ext cx="3224212" cy="20589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5" descr="C:\Users\Ludmila Eisová\AppData\Local\Microsoft\Windows\Temporary Internet Files\Content.IE5\MRI1GFC1\MC9002994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7663" y="4557713"/>
            <a:ext cx="2641600" cy="216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 descr="C:\Users\Ludmila Eisová\AppData\Local\Microsoft\Windows\Temporary Internet Files\Content.IE5\MRI1GFC1\MC9002994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91238" y="2617788"/>
            <a:ext cx="2741612" cy="225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 descr="C:\Users\Ludmila Eisová\AppData\Local\Microsoft\Windows\Temporary Internet Files\Content.IE5\U85VJK7C\MC90033027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02363" y="630238"/>
            <a:ext cx="294163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 descr="C:\Users\Ludmila Eisová\AppData\Local\Microsoft\Windows\Temporary Internet Files\Content.IE5\DKFTMRFD\MC90033023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56338" y="4418013"/>
            <a:ext cx="2628900" cy="2306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Picture 9" descr="C:\Users\Ludmila Eisová\AppData\Local\Microsoft\Windows\Temporary Internet Files\Content.IE5\08SUHLCI\MC90035610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63863" y="1090613"/>
            <a:ext cx="3313112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8" descr="C:\Users\Ludmila Eisová\AppData\Local\Microsoft\Windows\Temporary Internet Files\Content.IE5\DKFTMRFD\MC90033023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flipH="1">
            <a:off x="-133350" y="2689225"/>
            <a:ext cx="2578100" cy="226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4" descr="C:\Users\Ludmila Eisová\AppData\Local\Microsoft\Windows\Temporary Internet Files\Content.IE5\9367ZOQJ\MC900325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3003550" y="2984500"/>
            <a:ext cx="3222625" cy="20589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12" name="Picture 9" descr="C:\Users\Ludmila Eisová\AppData\Local\Microsoft\Windows\Temporary Internet Files\Content.IE5\08SUHLCI\MC90035610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flipH="1">
            <a:off x="2940050" y="4895850"/>
            <a:ext cx="3313113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6" name="TextovéPole 12"/>
          <p:cNvSpPr txBox="1">
            <a:spLocks noChangeArrowheads="1"/>
          </p:cNvSpPr>
          <p:nvPr/>
        </p:nvSpPr>
        <p:spPr bwMode="auto">
          <a:xfrm>
            <a:off x="1524000" y="1474788"/>
            <a:ext cx="1404938" cy="523875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7030A0"/>
                </a:solidFill>
                <a:latin typeface="Verdana" pitchFamily="34" charset="0"/>
              </a:rPr>
              <a:t>kámen</a:t>
            </a:r>
          </a:p>
        </p:txBody>
      </p:sp>
      <p:sp>
        <p:nvSpPr>
          <p:cNvPr id="19467" name="TextovéPole 13"/>
          <p:cNvSpPr txBox="1">
            <a:spLocks noChangeArrowheads="1"/>
          </p:cNvSpPr>
          <p:nvPr/>
        </p:nvSpPr>
        <p:spPr bwMode="auto">
          <a:xfrm>
            <a:off x="6794500" y="1641475"/>
            <a:ext cx="1614488" cy="523875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7030A0"/>
                </a:solidFill>
                <a:latin typeface="Verdana" pitchFamily="34" charset="0"/>
              </a:rPr>
              <a:t>kameny</a:t>
            </a:r>
          </a:p>
        </p:txBody>
      </p:sp>
      <p:sp>
        <p:nvSpPr>
          <p:cNvPr id="19468" name="TextovéPole 14"/>
          <p:cNvSpPr txBox="1">
            <a:spLocks noChangeArrowheads="1"/>
          </p:cNvSpPr>
          <p:nvPr/>
        </p:nvSpPr>
        <p:spPr bwMode="auto">
          <a:xfrm>
            <a:off x="7138988" y="3313113"/>
            <a:ext cx="989012" cy="523875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7030A0"/>
                </a:solidFill>
                <a:latin typeface="Verdana" pitchFamily="34" charset="0"/>
              </a:rPr>
              <a:t>Kája</a:t>
            </a:r>
          </a:p>
        </p:txBody>
      </p:sp>
      <p:sp>
        <p:nvSpPr>
          <p:cNvPr id="19469" name="TextovéPole 15"/>
          <p:cNvSpPr txBox="1">
            <a:spLocks noChangeArrowheads="1"/>
          </p:cNvSpPr>
          <p:nvPr/>
        </p:nvSpPr>
        <p:spPr bwMode="auto">
          <a:xfrm>
            <a:off x="609600" y="3421063"/>
            <a:ext cx="1262063" cy="523875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7030A0"/>
                </a:solidFill>
                <a:latin typeface="Verdana" pitchFamily="34" charset="0"/>
              </a:rPr>
              <a:t>kakao</a:t>
            </a:r>
          </a:p>
        </p:txBody>
      </p:sp>
      <p:sp>
        <p:nvSpPr>
          <p:cNvPr id="19470" name="TextovéPole 16"/>
          <p:cNvSpPr txBox="1">
            <a:spLocks noChangeArrowheads="1"/>
          </p:cNvSpPr>
          <p:nvPr/>
        </p:nvSpPr>
        <p:spPr bwMode="auto">
          <a:xfrm>
            <a:off x="3814763" y="3662363"/>
            <a:ext cx="1146175" cy="523875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7030A0"/>
                </a:solidFill>
                <a:latin typeface="Verdana" pitchFamily="34" charset="0"/>
              </a:rPr>
              <a:t>okolo</a:t>
            </a:r>
          </a:p>
        </p:txBody>
      </p:sp>
      <p:sp>
        <p:nvSpPr>
          <p:cNvPr id="19471" name="TextovéPole 17"/>
          <p:cNvSpPr txBox="1">
            <a:spLocks noChangeArrowheads="1"/>
          </p:cNvSpPr>
          <p:nvPr/>
        </p:nvSpPr>
        <p:spPr bwMode="auto">
          <a:xfrm>
            <a:off x="1371600" y="5230813"/>
            <a:ext cx="928688" cy="523875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7030A0"/>
                </a:solidFill>
                <a:latin typeface="Verdana" pitchFamily="34" charset="0"/>
              </a:rPr>
              <a:t>kolo</a:t>
            </a:r>
          </a:p>
        </p:txBody>
      </p:sp>
      <p:sp>
        <p:nvSpPr>
          <p:cNvPr id="19472" name="TextovéPole 18"/>
          <p:cNvSpPr txBox="1">
            <a:spLocks noChangeArrowheads="1"/>
          </p:cNvSpPr>
          <p:nvPr/>
        </p:nvSpPr>
        <p:spPr bwMode="auto">
          <a:xfrm>
            <a:off x="3854450" y="5383213"/>
            <a:ext cx="1368425" cy="523875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7030A0"/>
                </a:solidFill>
                <a:latin typeface="Verdana" pitchFamily="34" charset="0"/>
              </a:rPr>
              <a:t>koleno</a:t>
            </a:r>
          </a:p>
        </p:txBody>
      </p:sp>
      <p:sp>
        <p:nvSpPr>
          <p:cNvPr id="19473" name="TextovéPole 19"/>
          <p:cNvSpPr txBox="1">
            <a:spLocks noChangeArrowheads="1"/>
          </p:cNvSpPr>
          <p:nvPr/>
        </p:nvSpPr>
        <p:spPr bwMode="auto">
          <a:xfrm>
            <a:off x="6778625" y="5181600"/>
            <a:ext cx="1287463" cy="523875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7030A0"/>
                </a:solidFill>
                <a:latin typeface="Verdana" pitchFamily="34" charset="0"/>
              </a:rPr>
              <a:t>komín</a:t>
            </a:r>
          </a:p>
        </p:txBody>
      </p:sp>
      <p:sp>
        <p:nvSpPr>
          <p:cNvPr id="19474" name="TextovéPole 20"/>
          <p:cNvSpPr txBox="1">
            <a:spLocks noChangeArrowheads="1"/>
          </p:cNvSpPr>
          <p:nvPr/>
        </p:nvSpPr>
        <p:spPr bwMode="auto">
          <a:xfrm>
            <a:off x="4302125" y="1554163"/>
            <a:ext cx="1017588" cy="522287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7030A0"/>
                </a:solidFill>
                <a:latin typeface="Verdana" pitchFamily="34" charset="0"/>
              </a:rPr>
              <a:t>koza</a:t>
            </a:r>
          </a:p>
        </p:txBody>
      </p:sp>
      <p:sp>
        <p:nvSpPr>
          <p:cNvPr id="22" name="Oválný popisek 21"/>
          <p:cNvSpPr/>
          <p:nvPr/>
        </p:nvSpPr>
        <p:spPr>
          <a:xfrm>
            <a:off x="3687763" y="152400"/>
            <a:ext cx="1838325" cy="1054100"/>
          </a:xfrm>
          <a:prstGeom prst="wedgeEllipseCallout">
            <a:avLst>
              <a:gd name="adj1" fmla="val 45351"/>
              <a:gd name="adj2" fmla="val -17166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Čtěte slova.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0312 0.30533 C -0.60156 0.29884 -0.59982 0.29236 -0.59826 0.28588 C -0.596 0.27662 -0.58749 0.27245 -0.58367 0.26435 C -0.57065 0.23658 -0.55781 0.21667 -0.53697 0.19769 C -0.52777 0.17963 -0.51336 0.17107 -0.49982 0.16111 C -0.48315 0.14884 -0.5026 0.16111 -0.48854 0.14838 C -0.4776 0.13843 -0.46249 0.13727 -0.44982 0.13542 C -0.44114 0.13681 -0.43194 0.13542 -0.42395 0.13958 C -0.42031 0.14144 -0.42117 0.1507 -0.41753 0.15255 C -0.4111 0.15556 -0.40433 0.15695 -0.39826 0.16111 C -0.38628 0.14583 -0.3868 0.11921 -0.38211 0.09884 C -0.37968 0.08796 -0.37725 0.07477 -0.37395 0.06435 C -0.37204 0.05857 -0.36892 0.05324 -0.36753 0.04722 C -0.36492 0.03658 -0.35746 0.02037 -0.34982 0.01713 C -0.33402 0.01042 -0.31979 0.00833 -0.30312 0.00625 C -0.29652 0.00417 -0.29027 0.00162 -0.28367 2.59259E-6 C -0.25051 0.00116 -0.21041 -0.00139 -0.17742 0.01273 C -0.17569 0.01412 -0.17256 0.01713 -0.17256 0.01713 C -0.16284 0.01273 -0.15694 0.00695 -0.14843 2.59259E-6 C -0.13923 -0.00764 -0.12777 -0.01134 -0.11753 -0.01505 C -0.10086 -0.02106 -0.08142 -0.02014 -0.0644 -0.02153 C -0.04878 -0.02292 -0.04183 -0.02477 -0.02586 -0.02801 C -0.02187 -0.04722 -0.01892 -0.06713 -0.01458 -0.08611 C -0.00538 -0.08217 -0.00364 -0.06991 0.00331 -0.06042 C 0.00851 -0.05324 0.01233 -0.04583 0.01771 -0.03889 C 0.02153 -0.02315 0.01459 2.59259E-6 6.94444E-6 2.59259E-6 " pathEditMode="relative" ptsTypes="fffffffffffffffffffffffffA">
                                      <p:cBhvr>
                                        <p:cTn id="6" dur="10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2101 0.21505 C -0.80851 0.21228 -0.79792 0.20579 -0.78559 0.20209 C -0.775 0.19515 -0.78316 0.19954 -0.76945 0.19561 C -0.76511 0.19445 -0.7566 0.19144 -0.7566 0.19144 C -0.75504 0.19005 -0.75347 0.1882 -0.75174 0.18704 C -0.74861 0.18519 -0.74202 0.18288 -0.74202 0.18288 C -0.73455 0.17547 -0.72917 0.16505 -0.72101 0.15903 C -0.71163 0.15186 -0.70052 0.1507 -0.69045 0.1463 C -0.65573 0.14746 -0.63264 0.14653 -0.60174 0.15278 C -0.59531 0.15556 -0.59861 0.15487 -0.59202 0.15487 C -0.57205 0.12825 -0.54549 0.09052 -0.51615 0.0838 C -0.50434 0.08103 -0.48837 0.08056 -0.47743 0.07964 C -0.46181 0.08033 -0.44618 0.07987 -0.43073 0.08172 C -0.42188 0.08288 -0.40677 0.10278 -0.4 0.11181 C -0.39462 0.10464 -0.39271 0.09862 -0.38872 0.09028 C -0.38316 0.07871 -0.37691 0.06737 -0.37101 0.05603 C -0.36667 0.04746 -0.35417 0.04191 -0.34688 0.03866 C -0.34497 0.03774 -0.34393 0.03542 -0.34202 0.0345 C -0.33334 0.0301 -0.32379 0.0301 -0.31459 0.02802 C -0.28004 0.02061 -0.31198 0.02593 -0.28386 0.02153 C -0.25417 0.02269 -0.22778 0.01737 -0.20174 0.0345 C -0.19288 0.04028 -0.18472 0.04769 -0.17587 0.05371 C -0.17049 0.05741 -0.15972 0.06667 -0.15972 0.06667 C -0.15868 0.06876 -0.15799 0.07153 -0.1566 0.07316 C -0.14636 0.08496 -0.14705 0.07616 -0.14705 0.0838 C -0.13941 0.07385 -0.13889 0.06552 -0.13229 0.05371 C -0.12934 0.04839 -0.12674 0.04445 -0.12431 0.03866 C -0.1217 0.03265 -0.12066 0.02547 -0.11806 0.01945 C -0.11667 0.01691 -0.11441 0.01528 -0.1132 0.01297 C -0.10226 -0.00416 -0.08924 -0.0155 -0.07257 -0.01944 C -0.06354 -0.02754 -0.04045 -0.028 -0.04045 -0.028 C -0.0283 -0.02661 -0.025 -0.03032 -0.01788 -0.02152 C -0.01389 -0.01666 -0.01042 -0.01157 -0.0066 -0.00647 C -0.00521 -0.00462 -0.00486 -0.00161 -0.0033 6.2963E-6 C -0.00243 0.00093 -0.00104 6.2963E-6 2.77778E-7 6.2963E-6 " pathEditMode="relative" ptsTypes="ffffffffffffffffffffffffffffffffffA">
                                      <p:cBhvr>
                                        <p:cTn id="8" dur="10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8507 -0.15556 C 0.47171 -0.16111 0.46876 -0.15949 0.45174 -0.15764 C 0.44549 -0.14537 0.43803 -0.13473 0.43178 -0.12223 C 0.42657 -0.11181 0.42987 -0.11065 0.42674 -0.10209 C 0.42344 -0.09306 0.4191 -0.08496 0.41667 -0.07547 C 0.41251 -0.08403 0.4132 -0.0875 0.40678 -0.09329 C 0.40278 -0.10093 0.40001 -0.10371 0.39341 -0.10672 C 0.38282 -0.10602 0.37223 -0.10625 0.36164 -0.1044 C 0.35591 -0.10324 0.34636 -0.0875 0.34341 -0.08218 C 0.33108 -0.05926 0.32136 -0.03473 0.31007 -0.01111 C 0.30348 0.00277 0.29671 0.01828 0.29167 0.03333 C 0.29011 0.03796 0.28664 0.04676 0.28664 0.04676 C 0.28612 0.04444 0.28594 0.04213 0.28507 0.04004 C 0.28317 0.03541 0.2783 0.02662 0.2783 0.02662 C 0.27553 0.01504 0.26789 0.00625 0.26164 -0.00209 C 0.26025 -0.00394 0.2599 -0.00695 0.25834 -0.0088 C 0.2474 -0.02199 0.24914 -0.02037 0.24011 -0.02431 C 0.23507 -0.02894 0.23073 -0.03079 0.22501 -0.03334 C 0.2033 -0.03172 0.19879 -0.0338 0.18334 -0.02662 C 0.17553 -0.01621 0.1724 -0.00486 0.16667 0.00671 C 0.16303 0.03333 0.16337 0.02291 0.16337 0.03773 C 0.15053 0.02129 0.14705 -0.00695 0.1283 -0.01551 C 0.12396 -0.01482 0.11928 -0.01482 0.11511 -0.0132 C 0.10764 -0.01019 0.10001 0.01967 0.10001 0.02893 C 0.09358 0.02014 0.0882 0.01435 0.08178 0.00671 C 0.0783 0.00254 0.07431 -0.00139 0.07171 -0.00672 C 0.07067 -0.0088 0.06997 -0.01158 0.06841 -0.0132 C 0.06702 -0.01459 0.06494 -0.01435 0.06337 -0.01551 C 0.0599 -0.01806 0.05712 -0.02246 0.0533 -0.02431 C 0.04775 -0.02685 0.04219 -0.02871 0.03664 -0.03102 C 0.02987 -0.0301 0.02136 -0.0331 0.01667 -0.02662 C -0.0019 -0.00139 0.01893 -0.02084 0.00504 -0.0088 C 0.00139 -0.00116 0.0033 -0.00394 7.22222E-6 2.96296E-6 " pathEditMode="relative" ptsTypes="ffffffffffffffffffffffffffffffffA">
                                      <p:cBhvr>
                                        <p:cTn id="10" dur="6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4827 0.10232 C -0.44653 0.07732 -0.44774 0.08427 -0.43993 0.06899 C -0.43542 0.06968 -0.43038 0.06806 -0.42656 0.07107 C -0.42257 0.07431 -0.42101 0.08126 -0.41823 0.08658 C -0.41702 0.08866 -0.41493 0.09329 -0.41493 0.09329 C -0.41215 0.1051 -0.41528 0.09561 -0.40833 0.10672 C -0.39983 0.12038 -0.40938 0.10672 -0.4033 0.11991 C -0.39896 0.1294 -0.39271 0.13565 -0.38993 0.14677 C -0.38542 0.12084 -0.39254 0.16366 -0.38663 0.10672 C -0.38403 0.08149 -0.38472 0.09653 -0.38004 0.0801 C -0.37656 0.06783 -0.37535 0.0588 -0.36667 0.05116 C -0.36146 0.04052 -0.35469 0.03172 -0.3467 0.02454 C -0.34236 0.02501 -0.32813 0.02431 -0.32327 0.03103 C -0.32049 0.03473 -0.31893 0.04005 -0.31649 0.04445 C -0.31563 0.04677 -0.3132 0.05116 -0.3132 0.05116 C -0.31129 0.06459 -0.30608 0.07894 -0.30139 0.09121 C -0.29358 0.07987 -0.30295 0.09491 -0.2967 0.07778 C -0.29271 0.06737 -0.28507 0.05348 -0.27639 0.04885 C -0.27292 0.04677 -0.26875 0.0463 -0.26493 0.04445 C -0.26042 0.04515 -0.25573 0.04445 -0.25156 0.04677 C -0.24983 0.04769 -0.24948 0.05116 -0.24827 0.05325 C -0.24427 0.06019 -0.24149 0.06575 -0.23837 0.07339 C -0.23455 0.08218 -0.2349 0.07709 -0.2349 0.08218 C -0.2342 0.07107 -0.23403 0.05996 -0.23333 0.04885 C -0.23177 0.02894 -0.21198 0.01829 -0.2 0.01343 C -0.19323 0.01413 -0.18663 0.0139 -0.18004 0.01552 C -0.17222 0.0176 -0.16406 0.03195 -0.1599 0.04005 C -0.15677 0.05325 -0.15642 0.06528 -0.15156 0.07778 C -0.14983 0.08959 -0.15 0.08519 -0.15 0.09121 C -0.14809 0.07385 -0.14879 0.0588 -0.14167 0.04445 C -0.13941 0.02663 -0.14306 0.02015 -0.13004 0.01552 C -0.12101 0.00394 -0.10816 0.00996 -0.0967 0.01112 C -0.08958 0.02015 -0.08872 0.03172 -0.08333 0.04214 C -0.08281 0.04515 -0.08195 0.04815 -0.0816 0.05116 C -0.0809 0.05626 -0.08073 0.06158 -0.08004 0.06667 C -0.07969 0.06899 -0.0783 0.07107 -0.0783 0.07339 C -0.0783 0.07454 -0.07952 0.07177 -0.08004 0.07107 C -0.07899 0.03218 -0.08333 0.00302 -0.06337 -0.02453 C -0.0566 -0.02384 -0.04965 -0.02453 -0.04323 -0.02222 C -0.03229 -0.01828 -0.0349 0.03843 -0.0349 0.04005 L 2.77778E-7 7.77778E-6 " pathEditMode="relative" ptsTypes="fffffffffffffffffffffffffffffffffffffffAA">
                                      <p:cBhvr>
                                        <p:cTn id="12" dur="8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9826 0.0044 C 0.78906 0.00046 0.78107 -0.01389 0.77326 -0.02222 C 0.77169 -0.02384 0.77013 -0.02546 0.7684 -0.02662 C 0.7651 -0.02847 0.75833 -0.03102 0.75833 -0.03102 C 0.7434 -0.03033 0.72829 -0.03033 0.71336 -0.02894 C 0.70867 -0.02847 0.70451 -0.02431 0.69999 -0.02222 C 0.69669 -0.0206 0.68992 -0.01783 0.68992 -0.01783 C 0.68836 -0.01644 0.6868 -0.01458 0.68506 -0.01343 C 0.68176 -0.01158 0.67499 -0.0088 0.67499 -0.0088 C 0.66718 0.00671 0.65451 0.01134 0.64166 0.01551 C 0.62985 0.02338 0.61805 0.02477 0.60503 0.02662 C 0.59079 0.03148 0.57638 0.03565 0.56163 0.03565 C 0.56058 0.03403 0.55954 0.03241 0.55833 0.03102 C 0.55676 0.0294 0.55468 0.02847 0.55329 0.02662 C 0.54426 0.01458 0.54131 0.00208 0.52829 -0.00232 C 0.51944 -0.01111 0.50746 -0.01713 0.49669 -0.01991 C 0.48263 -0.02755 0.46788 -0.03611 0.45329 -0.04213 C 0.44166 -0.04074 0.42985 -0.04074 0.4184 -0.03773 C 0.41249 -0.03634 0.40173 -0.02894 0.40173 -0.02894 C 0.39461 -0.01991 0.38749 -0.01042 0.38003 -0.00232 C 0.37742 0.00046 0.37413 0.00162 0.37169 0.0044 C 0.36683 0.00972 0.35833 0.02222 0.35833 0.02222 C 0.35676 0.02824 0.3552 0.0331 0.35173 0.03773 C 0.35034 0.03704 0.33385 0.03079 0.33003 0.02662 C 0.31822 0.01366 0.30902 -0.00208 0.29496 -0.01111 C 0.28992 -0.01783 0.28663 -0.02153 0.28003 -0.02454 C 0.26788 -0.03611 0.25954 -0.05116 0.24496 -0.05787 C 0.20746 -0.05509 0.22222 -0.05556 0.19826 -0.04884 C 0.19669 -0.04769 0.18819 -0.04259 0.18663 -0.04005 C 0.18506 -0.0375 0.18472 -0.0338 0.18333 -0.03102 C 0.18194 -0.02847 0.18003 -0.02662 0.17829 -0.02454 C 0.17569 -0.01574 0.17187 -0.00695 0.16996 0.00231 C 0.16788 0.01204 0.16597 0.02986 0.16006 0.03773 C 0.15503 -0.00023 0.14357 -0.02708 0.12169 -0.05116 C 0.11614 -0.05718 0.11788 -0.05833 0.11163 -0.06227 C 0.10138 -0.06875 0.09079 -0.07292 0.08003 -0.07778 C 0.04183 -0.07477 0.05972 -0.07616 0.03663 -0.06898 C 0.02517 -0.05833 0.01909 -0.0419 0.01163 -0.02662 C 0.00954 -0.01736 0.0085 -0.01366 0.00329 -0.00671 C 0.00156 0.00069 0.00347 -3.7037E-6 -5.83333E-6 -3.7037E-6 " pathEditMode="relative" ptsTypes="fffffffffffffffffffffffffffffffffffffffA">
                                      <p:cBhvr>
                                        <p:cTn id="14" dur="10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8489 0.22223 C -1.08142 0.21737 -1.07899 0.21065 -1.07499 0.20649 C -1.06666 0.19815 -1.05972 0.19538 -1.04999 0.19098 C -1.04427 0.18843 -1.03993 0.18218 -1.03489 0.17778 C -1.03298 0.17616 -1.03038 0.17663 -1.02829 0.17547 C -1.01684 0.16968 -1.02621 0.17292 -1.01666 0.16667 C -1.01024 0.16251 -1.00364 0.1595 -0.9967 0.15764 C -0.92204 0.15973 -0.92673 0.15834 -0.87656 0.16876 C -0.86614 0.17362 -0.87725 0.16852 -0.86666 0.17315 C -0.86493 0.17385 -0.86163 0.17547 -0.86163 0.17547 C -0.85381 0.1595 -0.84218 0.15371 -0.82829 0.15093 C -0.82222 0.14769 -0.81475 0.14237 -0.8085 0.13982 C -0.80156 0.13704 -0.79374 0.13635 -0.7868 0.13334 C -0.78489 0.13172 -0.7835 0.12964 -0.78159 0.12871 C -0.77725 0.12663 -0.7684 0.12431 -0.7684 0.12431 C -0.76232 0.11899 -0.75694 0.11389 -0.75017 0.11112 C -0.73715 0.09862 -0.72256 0.08866 -0.70677 0.08427 C -0.68923 0.07269 -0.7118 0.08681 -0.69183 0.07778 C -0.67951 0.07246 -0.66701 0.06621 -0.6552 0.05996 C -0.61874 0.06181 -0.61753 0.05834 -0.59166 0.07547 C -0.5868 0.07871 -0.58177 0.07802 -0.58177 0.08658 C -0.57725 0.10533 -0.5835 0.08241 -0.57656 0.09769 C -0.57378 0.10371 -0.57326 0.1132 -0.5717 0.11991 C -0.57031 0.1345 -0.56683 0.14769 -0.56493 0.16204 C -0.56423 0.11505 -0.5677 0.05741 -0.5467 0.01552 C -0.54045 0.00302 -0.54027 -0.01111 -0.53177 -0.02222 C -0.52829 -0.03611 -0.52378 -0.03749 -0.51683 -0.04675 C -0.51475 -0.0493 -0.51388 -0.053 -0.51163 -0.05555 C -0.50885 -0.05902 -0.50486 -0.06157 -0.50173 -0.06458 C -0.49999 -0.06597 -0.4967 -0.06898 -0.4967 -0.06898 C -0.49027 -0.08148 -0.48315 -0.07939 -0.47343 -0.0824 C -0.46666 -0.08425 -0.46006 -0.08726 -0.45329 -0.08888 C -0.43784 -0.08819 -0.42222 -0.08819 -0.40677 -0.0868 C -0.40034 -0.08634 -0.39531 -0.07893 -0.38993 -0.07569 C -0.3868 -0.07384 -0.38003 -0.07129 -0.38003 -0.07129 C -0.37847 -0.06898 -0.37708 -0.06643 -0.37499 -0.06458 C -0.37361 -0.06319 -0.37135 -0.06388 -0.36996 -0.06226 C -0.36788 -0.05995 -0.36683 -0.05624 -0.3651 -0.05347 C -0.35451 -0.03796 -0.35833 -0.04444 -0.35156 -0.03564 C -0.33576 -0.01458 -0.35781 -0.04328 -0.34166 -0.02222 C -0.3394 -0.01921 -0.33489 -0.01342 -0.33489 -0.01342 C -0.33315 -0.00601 -0.33333 -0.00902 -0.33333 -0.00462 C -0.33177 -0.0199 -0.32968 -0.02986 -0.32326 -0.04236 C -0.32048 -0.05439 -0.32343 -0.04444 -0.31666 -0.05786 C -0.30954 -0.07222 -0.30433 -0.08819 -0.29322 -0.09791 C -0.28802 -0.10856 -0.27916 -0.11134 -0.27013 -0.11342 C -0.2618 -0.11273 -0.25312 -0.11365 -0.24496 -0.11111 C -0.24114 -0.10995 -0.23489 -0.10231 -0.23489 -0.10231 C -0.23263 -0.09791 -0.23124 -0.09259 -0.22829 -0.08888 C -0.22656 -0.0868 -0.22465 -0.08495 -0.22326 -0.0824 C -0.20885 -0.0574 -0.22343 -0.078 -0.21163 -0.06226 C -0.20833 -0.0493 -0.20624 -0.04444 -0.19999 -0.03333 C -0.19843 -0.02523 -0.1967 -0.01712 -0.19496 -0.00902 C -0.19444 -0.00671 -0.19322 -0.00231 -0.19322 -0.00231 C -0.17899 -0.0118 -0.16788 -0.02916 -0.15329 -0.03796 C -0.13229 -0.05069 -0.10972 -0.06111 -0.0868 -0.06458 C -0.07847 -0.06388 -0.06979 -0.06411 -0.06163 -0.06226 C -0.05972 -0.0618 -0.05833 -0.05902 -0.05677 -0.05786 C -0.04965 -0.05323 -0.04392 -0.04536 -0.03663 -0.04236 C -0.02656 -0.03356 -0.0151 -0.02916 -0.0052 -0.02013 C -0.00329 -0.01319 6.94444E-6 -0.0074 6.94444E-6 7.40741E-6 " pathEditMode="relative" ptsTypes="ffffffffffffffffffffffffffffffffffffffffffffffffffffffffffffA">
                                      <p:cBhvr>
                                        <p:cTn id="16" dur="975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967 -0.00255 C -0.48854 -0.00973 -0.48368 -0.02223 -0.475 -0.02917 C -0.47083 -0.03242 -0.46146 -0.03311 -0.45833 -0.03357 C -0.42465 -0.03103 -0.43264 -0.03704 -0.4151 -0.01367 C -0.41285 -0.00487 -0.4026 0.01087 -0.3967 0.01758 C -0.38958 0.02546 -0.3901 0.02013 -0.3901 0.02638 C -0.38958 0.02036 -0.38941 0.01434 -0.38837 0.00856 C -0.38767 0.00508 -0.3809 -0.0095 -0.38004 -0.01135 C -0.36788 -0.03542 -0.35642 -0.0551 -0.33507 -0.06482 C -0.32847 -0.06413 -0.3217 -0.06367 -0.3151 -0.06251 C -0.29688 -0.05904 -0.28872 -0.03566 -0.28004 -0.01806 C -0.27587 0.00184 -0.27674 -0.00788 -0.27674 0.01087 C -0.27014 -0.00718 -0.26406 -0.02154 -0.25347 -0.03589 C -0.24965 -0.04121 -0.24306 -0.04306 -0.2382 -0.047 C -0.19497 -0.04422 -0.20608 -0.0551 -0.1901 -0.02246 C -0.18802 -0.00626 -0.18837 -0.01367 -0.18837 -0.00024 C -0.18594 -0.0051 -0.18438 -0.01089 -0.18194 -0.01575 C -0.17986 -0.01922 -0.175 -0.02478 -0.175 -0.02478 C -0.17257 -0.03589 -0.17535 -0.02825 -0.1684 -0.03589 C -0.16007 -0.04515 -0.15556 -0.0507 -0.14514 -0.05371 C -0.1401 -0.05302 -0.1349 -0.05302 -0.13004 -0.0514 C -0.12465 -0.04954 -0.12483 -0.04515 -0.1217 -0.04029 C -0.11198 -0.02524 -0.10347 -0.01459 -0.10347 0.00647 C -0.10052 -0.01274 -0.09306 -0.0264 -0.08507 -0.0426 C -0.08073 -0.0514 -0.08212 -0.05417 -0.07344 -0.05811 C -0.06615 -0.05742 -0.05851 -0.05904 -0.05174 -0.05579 C -0.0474 -0.05371 -0.04167 -0.0426 -0.04167 -0.0426 C -0.0375 -0.0257 -0.03837 -0.0338 -0.03837 -0.01806 C -0.03715 -0.03797 -0.03559 -0.07246 -0.0184 -0.08033 C -0.01389 -0.07894 -0.00903 -0.07917 -0.00504 -0.07593 C -0.00017 -0.072 0.00035 -0.05371 0.00156 -0.047 C 0.00104 -0.03149 -4.16667E-6 -0.00024 -4.16667E-6 -0.00024 " pathEditMode="relative" ptsTypes="fffffffffffffffffffffffffffffffA">
                                      <p:cBhvr>
                                        <p:cTn id="18" dur="575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0834 -0.06481 C 0.79983 -0.07615 0.79184 -0.08935 0.78177 -0.09814 C 0.77726 -0.1074 0.76962 -0.11041 0.76181 -0.11365 C 0.75851 -0.11504 0.75174 -0.11805 0.75174 -0.11805 C 0.72605 -0.11643 0.72049 -0.11527 0.7 -0.11134 C 0.68542 -0.10485 0.69323 -0.10902 0.67674 -0.09814 C 0.67153 -0.09467 0.66841 -0.08819 0.66337 -0.08472 C 0.65157 -0.09097 0.64393 -0.10277 0.63334 -0.11134 C 0.63125 -0.11296 0.62344 -0.1155 0.62171 -0.11597 C 0.62153 -0.11597 0.59896 -0.11666 0.59167 -0.11134 C 0.58264 -0.10462 0.57466 -0.0956 0.56667 -0.08703 C 0.56007 -0.08009 0.54966 -0.07106 0.54341 -0.06249 C 0.54202 -0.06064 0.54167 -0.05763 0.54011 -0.05578 C 0.53403 -0.0486 0.52379 -0.04212 0.51841 -0.03356 C 0.51164 -0.02314 0.50018 -0.00416 0.49341 0.00857 C 0.48108 0.03172 0.5007 -0.00277 0.48507 0.022 C 0.48386 0.02408 0.48177 0.02848 0.48177 0.02848 C 0.47014 0.02547 0.45695 0.02177 0.44671 0.01297 C 0.43698 0.00464 0.42987 -0.0037 0.42014 -0.01134 C 0.41268 -0.01712 0.40487 -0.01921 0.39671 -0.02245 C 0.39341 -0.02384 0.38681 -0.02708 0.38681 -0.02708 C 0.37275 -0.02546 0.36702 -0.02407 0.35504 -0.02036 C 0.3375 -0.00509 0.31667 -0.00254 0.29671 0.00417 C 0.29341 0.01089 0.29271 0.01181 0.29011 0.01968 C 0.28768 0.02709 0.29028 0.0264 0.28681 0.0264 C 0.26927 0.00741 0.26094 -0.01967 0.24671 -0.04259 C 0.24427 -0.06018 0.24792 -0.04884 0.24011 -0.0581 C 0.23664 -0.06226 0.23334 -0.06712 0.23004 -0.07152 C 0.2283 -0.0736 0.22726 -0.07685 0.225 -0.078 C 0.22344 -0.0787 0.22171 -0.07939 0.22014 -0.08032 C 0.21841 -0.08148 0.21702 -0.08379 0.21511 -0.08472 C 0.21077 -0.0868 0.20608 -0.08726 0.20174 -0.08911 C 0.19167 -0.08773 0.18143 -0.08819 0.17171 -0.08472 C 0.16702 -0.0831 0.16459 -0.07569 0.16007 -0.0736 C 0.15417 -0.06365 0.14705 -0.05509 0.14167 -0.04467 C 0.12101 -0.00532 0.15105 -0.05856 0.13177 -0.02476 C 0.12761 -0.00833 0.125 -0.00115 0.125 0.01737 C 0.12223 0.01366 0.11893 0.01065 0.11667 0.00626 C 0.11546 0.00371 0.11615 0.00024 0.11511 -0.00254 C 0.11355 -0.00648 0.09862 -0.0412 0.09341 -0.04698 C 0.08785 -0.05323 0.07691 -0.05717 0.07014 -0.06041 C 0.05782 -0.05948 0.04427 -0.06319 0.03334 -0.05578 C 0.03125 -0.05439 0.03039 -0.05115 0.02848 -0.0493 C 0.02639 -0.04722 0.02362 -0.04675 0.02171 -0.04467 C 0.01337 -0.03587 0.01007 -0.02754 0.00504 -0.01597 C 0.00382 -0.01296 0.00278 -0.00995 0.00174 -0.00694 C 0.00105 -0.00485 2.77778E-7 -0.00023 2.77778E-7 -0.00023 " pathEditMode="relative" ptsTypes="ffffffffffffffffffffffffffffffffffffffffffffffA">
                                      <p:cBhvr>
                                        <p:cTn id="20" dur="10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0503 0.09768 C 0.49218 0.08542 0.48246 0.06736 0.46666 0.06204 C 0.44653 0.04375 0.42378 0.03958 0.4 0.0375 C 0.38385 0.03842 0.36701 0.03518 0.35173 0.04213 C 0.34948 0.04329 0.34739 0.04537 0.34514 0.04653 C 0.34288 0.04768 0.34062 0.04768 0.33837 0.04861 C 0.33663 0.0493 0.33333 0.05092 0.33333 0.05092 C 0.32396 0.04838 0.32014 0.04653 0.3118 0.03981 C 0.30434 0.02685 0.2934 0.0162 0.28177 0.01088 C 0.26684 0.01157 0.25173 0.01204 0.2368 0.01319 C 0.23107 0.01366 0.2283 0.01991 0.22343 0.01991 C 0.22066 0.01921 0.21753 0.01944 0.2151 0.01759 C 0.21337 0.0162 0.21337 0.0125 0.2118 0.01088 C 0.21041 0.00949 0.2085 0.00949 0.20677 0.00879 C 0.20382 -0.00301 0.20729 0.00579 0.19843 -0.00232 C 0.19271 -0.00741 0.19427 -0.01227 0.1868 -0.01574 C 0.175 -0.03148 0.1809 -0.02639 0.17014 -0.03357 C 0.15903 -0.06181 0.17396 -0.02708 0.1618 -0.04676 C 0.16024 -0.04931 0.15972 -0.05301 0.15833 -0.05579 C 0.14982 -0.07269 0.13455 -0.09607 0.12014 -0.10232 C 0.10694 -0.11435 0.08941 -0.10625 0.075 -0.10023 C 0.0559 -0.0831 0.06337 -0.01343 0.06337 0.00208 C 0.05191 -0.00116 0.04132 -0.00741 0.03003 -0.01134 C 0.02274 -0.01065 0.01545 -0.01088 0.00833 -0.00903 C 0.00486 -0.0081 4.16667E-6 -0.00023 4.16667E-6 -0.00023 " pathEditMode="relative" ptsTypes="ffffffffffffffffffffffffA">
                                      <p:cBhvr>
                                        <p:cTn id="22" dur="7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500"/>
                            </p:stCondLst>
                            <p:childTnLst>
                              <p:par>
                                <p:cTn id="2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3138" y="1444625"/>
            <a:ext cx="40862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Kamila má nové kolo.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58850" y="2168525"/>
            <a:ext cx="4140200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Jede na kole na výlet.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3138" y="2860675"/>
            <a:ext cx="490061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Jede kolem domů do lesa.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3138" y="4335463"/>
            <a:ext cx="56197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Potom jede do údolí k potoku.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7425" y="3613150"/>
            <a:ext cx="19272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Tam kuká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486" name="Picture 5" descr="C:\Users\Ludmila Eisová\AppData\Local\Microsoft\Windows\Temporary Internet Files\Content.IE5\U85VJK7C\MC9000839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59125" y="3627438"/>
            <a:ext cx="1255713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365625" y="3613150"/>
            <a:ext cx="34766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: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30738" y="3613150"/>
            <a:ext cx="262096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,,Kuku, kuku.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21513" y="3170238"/>
            <a:ext cx="444500" cy="5238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,,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3138" y="5014913"/>
            <a:ext cx="6494462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Kolem pole máku dojede k potoku.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7425" y="5781675"/>
            <a:ext cx="4548188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Sesedá z kola a dává si 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492" name="Picture 6" descr="C:\Users\Ludmila Eisová\AppData\Local\Microsoft\Windows\Temporary Internet Files\Content.IE5\6SRWW0T5\MC9002906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41950" y="5641975"/>
            <a:ext cx="844550" cy="92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6149975" y="5781675"/>
            <a:ext cx="314325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494" name="Picture 4" descr="C:\Users\Ludmila Eisová\AppData\Local\Microsoft\Windows\Temporary Internet Files\Content.IE5\DKFTMRFD\MC9004404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60500" y="206375"/>
            <a:ext cx="1370013" cy="1128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Oválný popisek 17"/>
          <p:cNvSpPr/>
          <p:nvPr/>
        </p:nvSpPr>
        <p:spPr>
          <a:xfrm>
            <a:off x="2949575" y="122238"/>
            <a:ext cx="4525963" cy="1050925"/>
          </a:xfrm>
          <a:prstGeom prst="wedgeEllipseCallout">
            <a:avLst>
              <a:gd name="adj1" fmla="val -61499"/>
              <a:gd name="adj2" fmla="val 22473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3192463" y="387350"/>
            <a:ext cx="3733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solidFill>
                  <a:srgbClr val="C00000"/>
                </a:solidFill>
              </a:rPr>
              <a:t>Čtěte obrázkové věty.</a:t>
            </a:r>
          </a:p>
        </p:txBody>
      </p:sp>
      <p:pic>
        <p:nvPicPr>
          <p:cNvPr id="20497" name="Picture 7" descr="C:\Users\Ludmila Eisová\AppData\Local\Microsoft\Windows\Temporary Internet Files\Content.IE5\QKKEMLWV\MC90037879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50025" y="1430338"/>
            <a:ext cx="792163" cy="53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4940300" y="1460500"/>
            <a:ext cx="1614488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Má také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99" name="TextovéPole 13"/>
          <p:cNvSpPr txBox="1">
            <a:spLocks noChangeArrowheads="1"/>
          </p:cNvSpPr>
          <p:nvPr/>
        </p:nvSpPr>
        <p:spPr bwMode="auto">
          <a:xfrm>
            <a:off x="7242175" y="1430338"/>
            <a:ext cx="3143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.</a:t>
            </a:r>
          </a:p>
        </p:txBody>
      </p:sp>
      <p:pic>
        <p:nvPicPr>
          <p:cNvPr id="4100" name="Picture 4" descr="C:\Users\Ludmila Eisová\AppData\Local\Microsoft\Windows\Temporary Internet Files\Content.IE5\MRI1GFC1\MC90008880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31050" y="1473200"/>
            <a:ext cx="1812925" cy="181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7.40741E-7 C -0.01198 0.00162 -0.01684 0.0007 -0.02586 0.00857 C -0.03159 0.02014 -0.03663 0.03866 -0.04687 0.04306 C -0.04843 0.04445 -0.05 0.0463 -0.05173 0.04746 C -0.05486 0.04931 -0.06128 0.05162 -0.06128 0.05162 C -0.07882 0.0676 -0.09149 0.05718 -0.11788 0.05602 C -0.12621 0.05394 -0.13229 0.05463 -0.14045 0.0581 C -0.14288 0.07107 -0.14774 0.08889 -0.15173 0.10116 C -0.15486 0.11088 -0.15972 0.10903 -0.15972 0.1206 C -0.18888 0.11852 -0.19253 0.12084 -0.21302 0.10764 C -0.21458 0.10672 -0.22343 0.10348 -0.2243 0.10324 C -0.22968 0.10162 -0.24045 0.09908 -0.24045 0.09908 C -0.24791 0.09977 -0.25573 0.09861 -0.26302 0.10116 C -0.26458 0.10185 -0.26388 0.10556 -0.26458 0.10764 C -0.26788 0.11806 -0.26718 0.11389 -0.271 0.12269 C -0.27395 0.1294 -0.27326 0.13866 -0.27743 0.14422 C -0.28576 0.15533 -0.28871 0.16991 -0.29687 0.18079 C -0.30052 0.1963 -0.29531 0.17755 -0.30329 0.19352 C -0.30607 0.19908 -0.30659 0.20857 -0.30659 0.21505 C -0.33993 0.20371 -0.37413 0.19584 -0.40659 0.18079 C -0.40677 0.18079 -0.40798 0.16412 -0.40972 0.16135 C -0.41267 0.15648 -0.41579 0.15764 -0.41944 0.15486 C -0.42309 0.15232 -0.42916 0.1463 -0.42916 0.1463 C -0.45 0.14815 -0.46944 0.15278 -0.49045 0.15278 C -0.50173 0.15625 -0.55868 0.1632 -0.58402 0.18496 C -0.58645 0.19491 -0.59079 0.20232 -0.59201 0.21297 C -0.59757 0.2588 -0.5875 0.19074 -0.59531 0.2625 C -0.59566 0.26574 -0.60121 0.2882 -0.60486 0.2882 C -0.6151 0.2882 -0.62534 0.2882 -0.63559 0.2882 C -0.63715 0.2875 -0.63888 0.28704 -0.64045 0.28611 C -0.64218 0.28496 -0.64357 0.28264 -0.64531 0.28172 C -0.64722 0.28056 -0.6585 0.27778 -0.65972 0.27755 C -0.67743 0.2794 -0.68281 0.27639 -0.69201 0.29468 C -0.69479 0.30648 -0.69982 0.31875 -0.70486 0.32917 C -0.70711 0.34352 -0.7118 0.35278 -0.721 0.36135 C -0.72621 0.36621 -0.73229 0.37454 -0.73871 0.36991 C -0.74809 0.36852 -0.75191 0.36898 -0.75972 0.36574 C -0.76302 0.36435 -0.76614 0.36273 -0.76944 0.36135 C -0.771 0.36065 -0.7743 0.35926 -0.7743 0.35926 C -0.77968 0.36135 -0.78593 0.36158 -0.79045 0.36574 C -0.79236 0.36736 -0.79357 0.37037 -0.79531 0.37223 C -0.7967 0.37385 -0.79843 0.375 -0.8 0.37639 C -0.80816 0.39236 -0.82083 0.3919 -0.83402 0.39352 C -0.83906 0.40371 -0.83871 0.41204 -0.84687 0.41945 C -0.84843 0.41875 -0.85173 0.41736 -0.85173 0.41736 C -0.86823 0.41389 -0.86944 0.4132 -0.88871 0.41505 C -0.90816 0.4206 -0.92014 0.4375 -0.93385 0.45602 C -0.93628 0.45926 -0.93784 0.46366 -0.94045 0.46667 C -0.95746 0.48611 -1.01649 0.47963 -1.0243 0.47963 L -1.10972 0.45602 " pathEditMode="relative" ptsTypes="ffffffffffffffffffffffffffffffffffffffffffffffffAA">
                                      <p:cBhvr>
                                        <p:cTn id="17" dur="10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  <p:bldLst>
      <p:bldP spid="18" grpId="0" animBg="1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 txBox="1">
            <a:spLocks/>
          </p:cNvSpPr>
          <p:nvPr/>
        </p:nvSpPr>
        <p:spPr bwMode="auto">
          <a:xfrm>
            <a:off x="323850" y="620713"/>
            <a:ext cx="8362950" cy="550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Anotace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3. list</a:t>
            </a:r>
            <a:r>
              <a:rPr lang="cs-CZ" sz="3200"/>
              <a:t> –</a:t>
            </a:r>
            <a:r>
              <a:rPr lang="cs-CZ" sz="2400"/>
              <a:t> Kimova hra – obrázky – slova s počáteční hláskou </a:t>
            </a:r>
            <a:r>
              <a:rPr lang="cs-CZ" sz="2400" u="sng"/>
              <a:t>k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4. list –  Písmena K, k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5. list –  Hledání K, k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6. list – Čtení obrázkových slabik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7. list – Čtení slov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8. list – Čtení obrázkových vět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Prezentace obsahuje animaci.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endParaRPr lang="cs-CZ" sz="240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Obdélník 1"/>
          <p:cNvSpPr>
            <a:spLocks noChangeArrowheads="1"/>
          </p:cNvSpPr>
          <p:nvPr/>
        </p:nvSpPr>
        <p:spPr bwMode="auto">
          <a:xfrm>
            <a:off x="895350" y="884238"/>
            <a:ext cx="42195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Použité zdroje:</a:t>
            </a:r>
          </a:p>
          <a:p>
            <a:r>
              <a:rPr lang="cs-CZ" sz="2800"/>
              <a:t>www.office.microsoft.com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362</TotalTime>
  <Words>254</Words>
  <Application>Microsoft Office PowerPoint</Application>
  <PresentationFormat>On-screen Show (4:3)</PresentationFormat>
  <Paragraphs>128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27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40" baseType="lpstr">
      <vt:lpstr>Verdana</vt:lpstr>
      <vt:lpstr>Arial</vt:lpstr>
      <vt:lpstr>Bodoni MT</vt:lpstr>
      <vt:lpstr>Wingdings 2</vt:lpstr>
      <vt:lpstr>Calibri</vt:lpstr>
      <vt:lpstr>Corbel</vt:lpstr>
      <vt:lpstr>Aharoni</vt:lpstr>
      <vt:lpstr>Baskerville Old Face</vt:lpstr>
      <vt:lpstr>Comic Sans MS</vt:lpstr>
      <vt:lpstr>Lucida Sans Unicode</vt:lpstr>
      <vt:lpstr>Stencil</vt:lpstr>
      <vt:lpstr>Lucida Bright</vt:lpstr>
      <vt:lpstr>Wide Latin</vt:lpstr>
      <vt:lpstr>Narkisim</vt:lpstr>
      <vt:lpstr>Eras Bold ITC</vt:lpstr>
      <vt:lpstr>Berlin Sans FB Demi</vt:lpstr>
      <vt:lpstr>Rockwell Extra Bold</vt:lpstr>
      <vt:lpstr>Times New Roman</vt:lpstr>
      <vt:lpstr>SimSun-ExtB</vt:lpstr>
      <vt:lpstr>Rockwell</vt:lpstr>
      <vt:lpstr>Andalus</vt:lpstr>
      <vt:lpstr>Impact</vt:lpstr>
      <vt:lpstr>Arial Rounded MT Bold</vt:lpstr>
      <vt:lpstr>Broadway</vt:lpstr>
      <vt:lpstr>DejaVu Serif</vt:lpstr>
      <vt:lpstr>SYM Syllabary</vt:lpstr>
      <vt:lpstr>Arial Black</vt:lpstr>
      <vt:lpstr>Carnival</vt:lpstr>
      <vt:lpstr>Carnival</vt:lpstr>
      <vt:lpstr>Carnival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DUM</cp:lastModifiedBy>
  <cp:revision>21</cp:revision>
  <dcterms:created xsi:type="dcterms:W3CDTF">2013-01-29T18:35:48Z</dcterms:created>
  <dcterms:modified xsi:type="dcterms:W3CDTF">2013-02-28T18:23:21Z</dcterms:modified>
</cp:coreProperties>
</file>