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7" d="100"/>
          <a:sy n="47" d="100"/>
        </p:scale>
        <p:origin x="-117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AD7C0-CC7D-4F2C-AD10-8A5E518B5D47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5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252E3-58FE-4EA6-BA20-CC4A47B5CC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F9997-0CCD-4B43-B9BD-52A44F2B7402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5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10689-0B14-467E-9439-219DD7C6D6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>
              <a:solidFill>
                <a:sysClr val="window" lastClr="FFFFFF"/>
              </a:solidFill>
              <a:latin typeface="Corbel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/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94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F19F30-4988-4970-9EF9-093B6D0458A5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947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94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9F4367-423F-4A3F-8417-5BF9304F64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3D532A-79FD-487D-9018-6E63256256C3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6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B6D78-B3C3-44E2-8C85-A3EB86A4FB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794A5-B7A2-48B3-8B10-9C79B129FB7A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8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D599A-AC8A-4FE6-9FAC-1C0BC796BF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FCE37-AB94-448B-9265-6F26E695D818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4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7D722-813C-47C1-92B1-22BC38A5AD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DF4E4-858E-4BDA-A145-79818B5DE8DB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3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DE8C3-A413-4071-B041-CD62FC4D40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/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39B95-0289-4CFF-B16E-5C2991C5F2F7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6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22EDCF-0F05-4574-A426-C62E5510A5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7"/>
          <p:cNvSpPr/>
          <p:nvPr/>
        </p:nvSpPr>
        <p:spPr>
          <a:xfrm>
            <a:off x="4740275" y="795338"/>
            <a:ext cx="3960813" cy="5294312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2E5A5-F365-4AB3-8D29-5093AF60622B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9B70AC-4F38-4EB1-A11C-DD34EC7579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19542-9CEE-4CED-B669-A4C8F4150E1F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5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C9975-2DDD-40C7-87C7-1C0881A733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205CB-A3CE-4C62-99E8-DCB0C8FF6D8C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5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94273-2F8E-416E-AF36-DC2FFAE4EB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>
              <a:solidFill>
                <a:sysClr val="window" lastClr="FFFFFF"/>
              </a:solidFill>
              <a:latin typeface="Corbel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30" name="Rectangle 11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5063"/>
            <a:ext cx="2133600" cy="365125"/>
          </a:xfrm>
          <a:prstGeom prst="rect">
            <a:avLst/>
          </a:prstGeom>
        </p:spPr>
        <p:txBody>
          <a:bodyPr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pPr>
              <a:defRPr/>
            </a:pPr>
            <a:fld id="{BB2F086E-6754-4A58-9082-99C24D7C4B1D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5063"/>
            <a:ext cx="2895600" cy="365125"/>
          </a:xfrm>
          <a:prstGeom prst="rect">
            <a:avLst/>
          </a:prstGeom>
        </p:spPr>
        <p:txBody>
          <a:bodyPr anchor="b" anchorCtr="0"/>
          <a:lstStyle>
            <a:lvl1pPr algn="ctr" fontAlgn="auto">
              <a:spcBef>
                <a:spcPts val="0"/>
              </a:spcBef>
              <a:spcAft>
                <a:spcPts val="0"/>
              </a:spcAft>
              <a:defRPr lang="en-US" sz="1000" b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5063"/>
            <a:ext cx="2133600" cy="365125"/>
          </a:xfrm>
          <a:prstGeom prst="rect">
            <a:avLst/>
          </a:prstGeom>
        </p:spPr>
        <p:txBody>
          <a:bodyPr anchor="b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pPr>
              <a:defRPr/>
            </a:pPr>
            <a:fld id="{B0C4A2FA-4E67-4EE8-803A-D55D02EA59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72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73" r:id="rId9"/>
    <p:sldLayoutId id="2147483664" r:id="rId10"/>
    <p:sldLayoutId id="2147483663" r:id="rId11"/>
  </p:sldLayoutIdLst>
  <p:transition spd="slow">
    <p:fade/>
  </p:transition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rtl="0" fontAlgn="base">
        <a:spcBef>
          <a:spcPct val="0"/>
        </a:spcBef>
        <a:spcAft>
          <a:spcPct val="0"/>
        </a:spcAft>
        <a:defRPr lang="en-US" sz="5300" b="1" kern="1200" dirty="0">
          <a:solidFill>
            <a:srgbClr val="615E66"/>
          </a:solidFill>
          <a:latin typeface="+mj-lt"/>
          <a:ea typeface="+mj-lt"/>
          <a:cs typeface="+mj-lt"/>
        </a:defRPr>
      </a:lvl1pPr>
      <a:lvl2pPr algn="ctr" rtl="0" fontAlgn="base">
        <a:spcBef>
          <a:spcPct val="0"/>
        </a:spcBef>
        <a:spcAft>
          <a:spcPct val="0"/>
        </a:spcAft>
        <a:defRPr sz="5300" b="1">
          <a:solidFill>
            <a:srgbClr val="615E66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300" b="1">
          <a:solidFill>
            <a:srgbClr val="615E66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300" b="1">
          <a:solidFill>
            <a:srgbClr val="615E66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300" b="1">
          <a:solidFill>
            <a:srgbClr val="615E66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5300" b="1">
          <a:solidFill>
            <a:srgbClr val="615E66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5300" b="1">
          <a:solidFill>
            <a:srgbClr val="615E66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5300" b="1">
          <a:solidFill>
            <a:srgbClr val="615E66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5300" b="1">
          <a:solidFill>
            <a:srgbClr val="615E66"/>
          </a:solidFill>
          <a:latin typeface="Arial" charset="0"/>
          <a:cs typeface="Arial" charset="0"/>
        </a:defRPr>
      </a:lvl9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1875" indent="-228600" algn="l" rtl="0" fontAlgn="base">
        <a:spcBef>
          <a:spcPct val="20000"/>
        </a:spcBef>
        <a:spcAft>
          <a:spcPct val="0"/>
        </a:spcAft>
        <a:buClr>
          <a:srgbClr val="6BB1C9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6988" indent="-228600" algn="l" rtl="0" fontAlgn="base">
        <a:spcBef>
          <a:spcPct val="20000"/>
        </a:spcBef>
        <a:spcAft>
          <a:spcPct val="0"/>
        </a:spcAft>
        <a:buClr>
          <a:srgbClr val="6585CF"/>
        </a:buClr>
        <a:buFont typeface="Wingdings 2" pitchFamily="18" charset="2"/>
        <a:buChar char=""/>
        <a:defRPr>
          <a:solidFill>
            <a:schemeClr val="tx1"/>
          </a:solidFill>
          <a:latin typeface="+mn-lt"/>
          <a:ea typeface="+mn-lt"/>
          <a:cs typeface="+mn-lt"/>
        </a:defRPr>
      </a:lvl4pPr>
      <a:lvl5pPr marL="1554163" indent="-228600" algn="l" rtl="0" fontAlgn="base">
        <a:spcBef>
          <a:spcPct val="20000"/>
        </a:spcBef>
        <a:spcAft>
          <a:spcPct val="0"/>
        </a:spcAft>
        <a:buClr>
          <a:srgbClr val="7E6BC9"/>
        </a:buClr>
        <a:buFont typeface="Wingdings 2" pitchFamily="18" charset="2"/>
        <a:buChar char=""/>
        <a:defRPr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25463" y="142875"/>
            <a:ext cx="8343900" cy="3810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tx1"/>
                </a:solidFill>
                <a:cs typeface="Arial" pitchFamily="34" charset="0"/>
              </a:rPr>
              <a:t>Název školy: ZŠ Karla Klíče, Hostinné</a:t>
            </a:r>
            <a:br>
              <a:rPr lang="cs-CZ" sz="3200" dirty="0" smtClean="0">
                <a:solidFill>
                  <a:schemeClr val="tx1"/>
                </a:solidFill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cs typeface="Arial" pitchFamily="34" charset="0"/>
              </a:rPr>
              <a:t>Autor: Mgr. Ludmila </a:t>
            </a:r>
            <a:r>
              <a:rPr lang="cs-CZ" sz="3200" dirty="0" err="1" smtClean="0">
                <a:solidFill>
                  <a:schemeClr val="tx1"/>
                </a:solidFill>
                <a:cs typeface="Arial" pitchFamily="34" charset="0"/>
              </a:rPr>
              <a:t>Eisová</a:t>
            </a:r>
            <a:r>
              <a:rPr lang="cs-CZ" sz="3200" dirty="0" smtClean="0">
                <a:solidFill>
                  <a:schemeClr val="tx1"/>
                </a:solidFill>
                <a:cs typeface="Arial" pitchFamily="34" charset="0"/>
              </a:rPr>
              <a:t> </a:t>
            </a:r>
            <a:br>
              <a:rPr lang="cs-CZ" sz="3200" dirty="0" smtClean="0">
                <a:solidFill>
                  <a:schemeClr val="tx1"/>
                </a:solidFill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cs typeface="Arial" pitchFamily="34" charset="0"/>
              </a:rPr>
              <a:t>Název: VY_32_INOVACE_11_c_10_procvičová-ní čtení 5.</a:t>
            </a:r>
            <a:br>
              <a:rPr lang="cs-CZ" sz="3200" dirty="0" smtClean="0">
                <a:solidFill>
                  <a:schemeClr val="tx1"/>
                </a:solidFill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cs typeface="Arial" pitchFamily="34" charset="0"/>
              </a:rPr>
              <a:t>Téma: první Čtení</a:t>
            </a:r>
            <a:br>
              <a:rPr lang="cs-CZ" sz="3200" dirty="0" smtClean="0">
                <a:solidFill>
                  <a:schemeClr val="tx1"/>
                </a:solidFill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cs typeface="Arial" pitchFamily="34" charset="0"/>
              </a:rPr>
              <a:t>Číslo projektu: CZ.1.07/1.4.00/21.2131</a:t>
            </a:r>
            <a:br>
              <a:rPr lang="cs-CZ" sz="3200" dirty="0" smtClean="0">
                <a:solidFill>
                  <a:schemeClr val="tx1"/>
                </a:solidFill>
                <a:cs typeface="Arial" pitchFamily="34" charset="0"/>
              </a:rPr>
            </a:br>
            <a:endParaRPr lang="cs-CZ" sz="3200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13314" name="Obrázek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2175" y="4938713"/>
            <a:ext cx="6858000" cy="140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3"/>
          <p:cNvGraphicFramePr>
            <a:graphicFrameLocks/>
          </p:cNvGraphicFramePr>
          <p:nvPr/>
        </p:nvGraphicFramePr>
        <p:xfrm>
          <a:off x="1187450" y="1423988"/>
          <a:ext cx="6834188" cy="3644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+mj-lt"/>
                        </a:rPr>
                        <a:t>Autor</a:t>
                      </a:r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+mj-lt"/>
                        </a:rPr>
                        <a:t>Mgr. Ludmila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Eisová</a:t>
                      </a:r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+mj-lt"/>
                        </a:rPr>
                        <a:t>Vytvořeno dne</a:t>
                      </a:r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30. ledna 2013</a:t>
                      </a:r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+mj-lt"/>
                        </a:rPr>
                        <a:t>Odpilotováno dne</a:t>
                      </a:r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11. února 2013</a:t>
                      </a:r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+mj-lt"/>
                        </a:rPr>
                        <a:t>ve třídě</a:t>
                      </a:r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+mj-lt"/>
                        </a:rPr>
                        <a:t>I.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A</a:t>
                      </a:r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+mj-lt"/>
                        </a:rPr>
                        <a:t>Vzdělávací oblast</a:t>
                      </a:r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+mj-lt"/>
                        </a:rPr>
                        <a:t>Jazyk a jazyková komunikace</a:t>
                      </a:r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+mj-lt"/>
                        </a:rPr>
                        <a:t>Vzdělávací obor</a:t>
                      </a:r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+mj-lt"/>
                        </a:rPr>
                        <a:t>Český jazyk a literatura</a:t>
                      </a:r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+mj-lt"/>
                        </a:rPr>
                        <a:t>Tematický okruh</a:t>
                      </a:r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+mj-lt"/>
                        </a:rPr>
                        <a:t>První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čtení</a:t>
                      </a:r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+mj-lt"/>
                        </a:rPr>
                        <a:t>Téma</a:t>
                      </a:r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+mj-lt"/>
                        </a:rPr>
                        <a:t>Procvičování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čtení 5.</a:t>
                      </a:r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+mj-lt"/>
                        </a:rPr>
                        <a:t>Klíčová slova</a:t>
                      </a:r>
                      <a:endParaRPr lang="cs-CZ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+mj-lt"/>
                        </a:rPr>
                        <a:t>slovo, slovo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jednoslabičné, dvojslabičné, trojslabičné, hádanky, skládání slov </a:t>
                      </a:r>
                      <a:endParaRPr lang="cs-CZ" u="sng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77975" y="487363"/>
            <a:ext cx="5946775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u="sng" dirty="0">
                <a:solidFill>
                  <a:srgbClr val="C00000"/>
                </a:solidFill>
                <a:latin typeface="+mj-lt"/>
                <a:cs typeface="+mn-cs"/>
              </a:rPr>
              <a:t>Kdo se tak ozývá, kdo tak volá?</a:t>
            </a:r>
            <a:endParaRPr lang="cs-CZ" sz="3200" u="sng" dirty="0">
              <a:solidFill>
                <a:srgbClr val="C00000"/>
              </a:solidFill>
              <a:latin typeface="+mj-lt"/>
              <a:cs typeface="+mn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84238" y="1990725"/>
            <a:ext cx="3808412" cy="9540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>
                <a:latin typeface="+mn-lt"/>
                <a:cs typeface="+mn-cs"/>
              </a:rPr>
              <a:t>Kokokodák</a:t>
            </a:r>
            <a:r>
              <a:rPr lang="cs-CZ" sz="2800" dirty="0">
                <a:latin typeface="+mn-lt"/>
                <a:cs typeface="+mn-cs"/>
              </a:rPr>
              <a:t>, </a:t>
            </a:r>
            <a:r>
              <a:rPr lang="cs-CZ" sz="2800" dirty="0" err="1">
                <a:latin typeface="+mn-lt"/>
                <a:cs typeface="+mn-cs"/>
              </a:rPr>
              <a:t>kokokodák</a:t>
            </a:r>
            <a:r>
              <a:rPr lang="cs-CZ" sz="2800" dirty="0">
                <a:latin typeface="+mn-lt"/>
                <a:cs typeface="+mn-cs"/>
              </a:rPr>
              <a:t>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+mn-lt"/>
                <a:cs typeface="+mn-cs"/>
              </a:rPr>
              <a:t>k</a:t>
            </a:r>
            <a:r>
              <a:rPr lang="cs-CZ" sz="2800" dirty="0">
                <a:latin typeface="+mn-lt"/>
                <a:cs typeface="+mn-cs"/>
              </a:rPr>
              <a:t>am mám to vajíčko dát?</a:t>
            </a:r>
            <a:endParaRPr lang="cs-CZ" sz="2800" dirty="0">
              <a:latin typeface="+mn-lt"/>
              <a:cs typeface="+mn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74788" y="4321175"/>
            <a:ext cx="2176462" cy="9540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+mn-lt"/>
                <a:cs typeface="+mn-cs"/>
              </a:rPr>
              <a:t>Kuku, kuku,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+mn-lt"/>
                <a:cs typeface="+mn-cs"/>
              </a:rPr>
              <a:t>t</a:t>
            </a:r>
            <a:r>
              <a:rPr lang="cs-CZ" sz="2800" dirty="0">
                <a:latin typeface="+mn-lt"/>
                <a:cs typeface="+mn-cs"/>
              </a:rPr>
              <a:t>y můj kluku?</a:t>
            </a:r>
            <a:endParaRPr lang="cs-CZ" sz="2800" dirty="0">
              <a:latin typeface="+mn-lt"/>
              <a:cs typeface="+mn-cs"/>
            </a:endParaRPr>
          </a:p>
        </p:txBody>
      </p:sp>
      <p:pic>
        <p:nvPicPr>
          <p:cNvPr id="15364" name="Picture 2" descr="C:\Users\Ludmila Eisová\AppData\Local\Microsoft\Windows\Temporary Internet Files\Content.IE5\MRI1GFC1\MC90019788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72113" y="1474788"/>
            <a:ext cx="2519362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3" descr="C:\Users\Ludmila Eisová\AppData\Local\Microsoft\Windows\Temporary Internet Files\Content.IE5\U85VJK7C\MC900083912[2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70463" y="4038600"/>
            <a:ext cx="3662362" cy="177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5383213" y="1519238"/>
            <a:ext cx="2551112" cy="23304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dirty="0"/>
              <a:t>?</a:t>
            </a:r>
            <a:endParaRPr lang="cs-CZ" sz="6000" dirty="0"/>
          </a:p>
        </p:txBody>
      </p:sp>
      <p:sp>
        <p:nvSpPr>
          <p:cNvPr id="8" name="Obdélník 7"/>
          <p:cNvSpPr/>
          <p:nvPr/>
        </p:nvSpPr>
        <p:spPr>
          <a:xfrm>
            <a:off x="4984750" y="4002088"/>
            <a:ext cx="3481388" cy="23304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dirty="0"/>
              <a:t>?</a:t>
            </a:r>
            <a:endParaRPr lang="cs-CZ" sz="60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C:\Users\Ludmila Eisová\AppData\Local\Microsoft\Windows\Temporary Internet Files\Content.IE5\DU3WXRX5\MC90034420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1688" y="1093788"/>
            <a:ext cx="1376362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3" descr="C:\Users\Ludmila Eisová\AppData\Local\Microsoft\Windows\Temporary Internet Files\Content.IE5\6MRND51Y\MC90033486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7579608">
            <a:off x="931069" y="1962944"/>
            <a:ext cx="850900" cy="190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4" descr="C:\Users\Ludmila Eisová\AppData\Local\Microsoft\Windows\Temporary Internet Files\Content.IE5\6SRWW0T5\MC900017145[1].wmf"/>
          <p:cNvPicPr>
            <a:picLocks noChangeAspect="1" noChangeArrowheads="1"/>
          </p:cNvPicPr>
          <p:nvPr/>
        </p:nvPicPr>
        <p:blipFill>
          <a:blip r:embed="rId4"/>
          <a:srcRect t="22301"/>
          <a:stretch>
            <a:fillRect/>
          </a:stretch>
        </p:blipFill>
        <p:spPr bwMode="auto">
          <a:xfrm>
            <a:off x="342900" y="3481388"/>
            <a:ext cx="1203325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5" descr="C:\Users\Ludmila Eisová\AppData\Local\Microsoft\Windows\Temporary Internet Files\Content.IE5\A0JQTU53\MC900299809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45063" y="1150938"/>
            <a:ext cx="1374775" cy="84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6" descr="C:\Users\Ludmila Eisová\AppData\Local\Microsoft\Windows\Temporary Internet Files\Content.IE5\6SRWW0T5\MC900281284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97463" y="2522538"/>
            <a:ext cx="1182687" cy="62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9" descr="C:\Users\Ludmila Eisová\AppData\Local\Microsoft\Windows\Temporary Internet Files\Content.IE5\6SRWW0T5\MC900280924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928636">
            <a:off x="4024313" y="3598862"/>
            <a:ext cx="22733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12" descr="C:\Users\Ludmila Eisová\AppData\Local\Microsoft\Windows\Temporary Internet Files\Content.IE5\DU3WXRX5\MC900295945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90550" y="5038725"/>
            <a:ext cx="1346200" cy="110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15" descr="C:\Users\Ludmila Eisová\AppData\Local\Microsoft\Windows\Temporary Internet Files\Content.IE5\DU3WXRX5\MC900433840[1]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70375" y="4852988"/>
            <a:ext cx="1614488" cy="161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315494" y="1165122"/>
          <a:ext cx="2197512" cy="691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378"/>
                <a:gridCol w="556754"/>
                <a:gridCol w="542002"/>
                <a:gridCol w="549378"/>
              </a:tblGrid>
              <a:tr h="691208">
                <a:tc>
                  <a:txBody>
                    <a:bodyPr/>
                    <a:lstStyle/>
                    <a:p>
                      <a:endParaRPr lang="cs-CZ" sz="900" dirty="0">
                        <a:ln w="28575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 w="28575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 w="28575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n w="28575"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2098675" y="2246313"/>
          <a:ext cx="2198688" cy="717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378"/>
                <a:gridCol w="556754"/>
                <a:gridCol w="542002"/>
                <a:gridCol w="549378"/>
              </a:tblGrid>
              <a:tr h="717755">
                <a:tc>
                  <a:txBody>
                    <a:bodyPr/>
                    <a:lstStyle/>
                    <a:p>
                      <a:endParaRPr lang="cs-CZ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Tabulka 17"/>
          <p:cNvGraphicFramePr>
            <a:graphicFrameLocks noGrp="1"/>
          </p:cNvGraphicFramePr>
          <p:nvPr/>
        </p:nvGraphicFramePr>
        <p:xfrm>
          <a:off x="6396038" y="1277938"/>
          <a:ext cx="2197100" cy="692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378"/>
                <a:gridCol w="556754"/>
                <a:gridCol w="542002"/>
                <a:gridCol w="549378"/>
              </a:tblGrid>
              <a:tr h="691208">
                <a:tc>
                  <a:txBody>
                    <a:bodyPr/>
                    <a:lstStyle/>
                    <a:p>
                      <a:endParaRPr lang="cs-CZ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9" name="Tabulka 18"/>
          <p:cNvGraphicFramePr>
            <a:graphicFrameLocks noGrp="1"/>
          </p:cNvGraphicFramePr>
          <p:nvPr/>
        </p:nvGraphicFramePr>
        <p:xfrm>
          <a:off x="2035175" y="5249863"/>
          <a:ext cx="2197100" cy="692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378"/>
                <a:gridCol w="556754"/>
                <a:gridCol w="542002"/>
                <a:gridCol w="549378"/>
              </a:tblGrid>
              <a:tr h="691208">
                <a:tc>
                  <a:txBody>
                    <a:bodyPr/>
                    <a:lstStyle/>
                    <a:p>
                      <a:endParaRPr lang="cs-CZ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666875" y="3671888"/>
          <a:ext cx="2743200" cy="676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"/>
                <a:gridCol w="529998"/>
                <a:gridCol w="567283"/>
                <a:gridCol w="548640"/>
                <a:gridCol w="548640"/>
              </a:tblGrid>
              <a:tr h="67646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Tabulka 20"/>
          <p:cNvGraphicFramePr>
            <a:graphicFrameLocks noGrp="1"/>
          </p:cNvGraphicFramePr>
          <p:nvPr/>
        </p:nvGraphicFramePr>
        <p:xfrm>
          <a:off x="5962650" y="3795713"/>
          <a:ext cx="2743200" cy="676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"/>
                <a:gridCol w="537826"/>
                <a:gridCol w="559455"/>
                <a:gridCol w="548640"/>
                <a:gridCol w="548640"/>
              </a:tblGrid>
              <a:tr h="67646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2" name="Tabulka 21"/>
          <p:cNvGraphicFramePr>
            <a:graphicFrameLocks noGrp="1"/>
          </p:cNvGraphicFramePr>
          <p:nvPr/>
        </p:nvGraphicFramePr>
        <p:xfrm>
          <a:off x="5929313" y="5451475"/>
          <a:ext cx="2743200" cy="676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"/>
                <a:gridCol w="527993"/>
                <a:gridCol w="569288"/>
                <a:gridCol w="548640"/>
                <a:gridCol w="548640"/>
              </a:tblGrid>
              <a:tr h="67646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6548438" y="2506663"/>
          <a:ext cx="1666875" cy="676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5523"/>
                <a:gridCol w="555523"/>
                <a:gridCol w="555523"/>
              </a:tblGrid>
              <a:tr h="6764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4" name="TextovéPole 23"/>
          <p:cNvSpPr txBox="1"/>
          <p:nvPr/>
        </p:nvSpPr>
        <p:spPr>
          <a:xfrm>
            <a:off x="1858963" y="339725"/>
            <a:ext cx="4670425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u="sng" dirty="0">
                <a:solidFill>
                  <a:srgbClr val="C00000"/>
                </a:solidFill>
                <a:latin typeface="+mj-lt"/>
                <a:cs typeface="+mn-cs"/>
              </a:rPr>
              <a:t>Dopište slova do mřížek.</a:t>
            </a:r>
            <a:endParaRPr lang="cs-CZ" sz="3200" u="sng" dirty="0">
              <a:solidFill>
                <a:srgbClr val="C00000"/>
              </a:solidFill>
              <a:latin typeface="+mj-lt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Obdélník 2"/>
          <p:cNvSpPr>
            <a:spLocks noChangeArrowheads="1"/>
          </p:cNvSpPr>
          <p:nvPr/>
        </p:nvSpPr>
        <p:spPr bwMode="auto">
          <a:xfrm>
            <a:off x="1120775" y="155575"/>
            <a:ext cx="620871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u="sng">
                <a:solidFill>
                  <a:srgbClr val="C00000"/>
                </a:solidFill>
                <a:latin typeface="Times New Roman" pitchFamily="18" charset="0"/>
              </a:rPr>
              <a:t>Čtěte a hledejte slova jednoslabičná, dvojslabičná a trojslabičná. </a:t>
            </a:r>
          </a:p>
        </p:txBody>
      </p:sp>
      <p:sp>
        <p:nvSpPr>
          <p:cNvPr id="17410" name="TextovéPole 3"/>
          <p:cNvSpPr txBox="1">
            <a:spLocks noChangeArrowheads="1"/>
          </p:cNvSpPr>
          <p:nvPr/>
        </p:nvSpPr>
        <p:spPr bwMode="auto">
          <a:xfrm>
            <a:off x="958850" y="1474788"/>
            <a:ext cx="801688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mák</a:t>
            </a:r>
          </a:p>
        </p:txBody>
      </p:sp>
      <p:sp>
        <p:nvSpPr>
          <p:cNvPr id="17411" name="TextovéPole 4"/>
          <p:cNvSpPr txBox="1">
            <a:spLocks noChangeArrowheads="1"/>
          </p:cNvSpPr>
          <p:nvPr/>
        </p:nvSpPr>
        <p:spPr bwMode="auto">
          <a:xfrm>
            <a:off x="6037263" y="5756275"/>
            <a:ext cx="622300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lak</a:t>
            </a:r>
          </a:p>
        </p:txBody>
      </p:sp>
      <p:sp>
        <p:nvSpPr>
          <p:cNvPr id="17412" name="TextovéPole 5"/>
          <p:cNvSpPr txBox="1">
            <a:spLocks noChangeArrowheads="1"/>
          </p:cNvSpPr>
          <p:nvPr/>
        </p:nvSpPr>
        <p:spPr bwMode="auto">
          <a:xfrm>
            <a:off x="968375" y="5776913"/>
            <a:ext cx="723900" cy="5222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oko</a:t>
            </a:r>
          </a:p>
        </p:txBody>
      </p:sp>
      <p:sp>
        <p:nvSpPr>
          <p:cNvPr id="17413" name="TextovéPole 6"/>
          <p:cNvSpPr txBox="1">
            <a:spLocks noChangeArrowheads="1"/>
          </p:cNvSpPr>
          <p:nvPr/>
        </p:nvSpPr>
        <p:spPr bwMode="auto">
          <a:xfrm>
            <a:off x="3155950" y="2212975"/>
            <a:ext cx="682625" cy="5222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kos</a:t>
            </a:r>
          </a:p>
        </p:txBody>
      </p:sp>
      <p:sp>
        <p:nvSpPr>
          <p:cNvPr id="17414" name="TextovéPole 7"/>
          <p:cNvSpPr txBox="1">
            <a:spLocks noChangeArrowheads="1"/>
          </p:cNvSpPr>
          <p:nvPr/>
        </p:nvSpPr>
        <p:spPr bwMode="auto">
          <a:xfrm>
            <a:off x="3132138" y="4356100"/>
            <a:ext cx="701675" cy="5222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vak</a:t>
            </a:r>
          </a:p>
        </p:txBody>
      </p:sp>
      <p:sp>
        <p:nvSpPr>
          <p:cNvPr id="17415" name="TextovéPole 8"/>
          <p:cNvSpPr txBox="1">
            <a:spLocks noChangeArrowheads="1"/>
          </p:cNvSpPr>
          <p:nvPr/>
        </p:nvSpPr>
        <p:spPr bwMode="auto">
          <a:xfrm>
            <a:off x="6011863" y="2944813"/>
            <a:ext cx="622300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lék</a:t>
            </a:r>
          </a:p>
        </p:txBody>
      </p:sp>
      <p:sp>
        <p:nvSpPr>
          <p:cNvPr id="17416" name="TextovéPole 9"/>
          <p:cNvSpPr txBox="1">
            <a:spLocks noChangeArrowheads="1"/>
          </p:cNvSpPr>
          <p:nvPr/>
        </p:nvSpPr>
        <p:spPr bwMode="auto">
          <a:xfrm>
            <a:off x="977900" y="3559175"/>
            <a:ext cx="684213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kus</a:t>
            </a:r>
          </a:p>
        </p:txBody>
      </p:sp>
      <p:sp>
        <p:nvSpPr>
          <p:cNvPr id="17417" name="TextovéPole 10"/>
          <p:cNvSpPr txBox="1">
            <a:spLocks noChangeArrowheads="1"/>
          </p:cNvSpPr>
          <p:nvPr/>
        </p:nvSpPr>
        <p:spPr bwMode="auto">
          <a:xfrm>
            <a:off x="958850" y="2182813"/>
            <a:ext cx="901700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kotel</a:t>
            </a:r>
          </a:p>
        </p:txBody>
      </p:sp>
      <p:sp>
        <p:nvSpPr>
          <p:cNvPr id="17418" name="TextovéPole 11"/>
          <p:cNvSpPr txBox="1">
            <a:spLocks noChangeArrowheads="1"/>
          </p:cNvSpPr>
          <p:nvPr/>
        </p:nvSpPr>
        <p:spPr bwMode="auto">
          <a:xfrm>
            <a:off x="6051550" y="3633788"/>
            <a:ext cx="1001713" cy="5222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potok</a:t>
            </a:r>
          </a:p>
        </p:txBody>
      </p:sp>
      <p:sp>
        <p:nvSpPr>
          <p:cNvPr id="17419" name="TextovéPole 12"/>
          <p:cNvSpPr txBox="1">
            <a:spLocks noChangeArrowheads="1"/>
          </p:cNvSpPr>
          <p:nvPr/>
        </p:nvSpPr>
        <p:spPr bwMode="auto">
          <a:xfrm>
            <a:off x="3151188" y="3608388"/>
            <a:ext cx="1001712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Pepík</a:t>
            </a:r>
          </a:p>
        </p:txBody>
      </p:sp>
      <p:sp>
        <p:nvSpPr>
          <p:cNvPr id="17420" name="TextovéPole 13"/>
          <p:cNvSpPr txBox="1">
            <a:spLocks noChangeArrowheads="1"/>
          </p:cNvSpPr>
          <p:nvPr/>
        </p:nvSpPr>
        <p:spPr bwMode="auto">
          <a:xfrm>
            <a:off x="6016625" y="5043488"/>
            <a:ext cx="862013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Kája</a:t>
            </a:r>
          </a:p>
        </p:txBody>
      </p:sp>
      <p:sp>
        <p:nvSpPr>
          <p:cNvPr id="17421" name="TextovéPole 14"/>
          <p:cNvSpPr txBox="1">
            <a:spLocks noChangeArrowheads="1"/>
          </p:cNvSpPr>
          <p:nvPr/>
        </p:nvSpPr>
        <p:spPr bwMode="auto">
          <a:xfrm>
            <a:off x="6037263" y="1420813"/>
            <a:ext cx="860425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lesík</a:t>
            </a:r>
          </a:p>
        </p:txBody>
      </p:sp>
      <p:sp>
        <p:nvSpPr>
          <p:cNvPr id="17422" name="TextovéPole 15"/>
          <p:cNvSpPr txBox="1">
            <a:spLocks noChangeArrowheads="1"/>
          </p:cNvSpPr>
          <p:nvPr/>
        </p:nvSpPr>
        <p:spPr bwMode="auto">
          <a:xfrm>
            <a:off x="3121025" y="5761038"/>
            <a:ext cx="901700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loket</a:t>
            </a:r>
          </a:p>
        </p:txBody>
      </p:sp>
      <p:sp>
        <p:nvSpPr>
          <p:cNvPr id="17423" name="TextovéPole 16"/>
          <p:cNvSpPr txBox="1">
            <a:spLocks noChangeArrowheads="1"/>
          </p:cNvSpPr>
          <p:nvPr/>
        </p:nvSpPr>
        <p:spPr bwMode="auto">
          <a:xfrm>
            <a:off x="958850" y="5059363"/>
            <a:ext cx="1062038" cy="5222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nanuk</a:t>
            </a:r>
          </a:p>
        </p:txBody>
      </p:sp>
      <p:sp>
        <p:nvSpPr>
          <p:cNvPr id="17424" name="TextovéPole 18"/>
          <p:cNvSpPr txBox="1">
            <a:spLocks noChangeArrowheads="1"/>
          </p:cNvSpPr>
          <p:nvPr/>
        </p:nvSpPr>
        <p:spPr bwMode="auto">
          <a:xfrm>
            <a:off x="3155950" y="1444625"/>
            <a:ext cx="1241425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nanuky</a:t>
            </a:r>
          </a:p>
        </p:txBody>
      </p:sp>
      <p:sp>
        <p:nvSpPr>
          <p:cNvPr id="17425" name="TextovéPole 19"/>
          <p:cNvSpPr txBox="1">
            <a:spLocks noChangeArrowheads="1"/>
          </p:cNvSpPr>
          <p:nvPr/>
        </p:nvSpPr>
        <p:spPr bwMode="auto">
          <a:xfrm>
            <a:off x="977900" y="4311650"/>
            <a:ext cx="1003300" cy="5222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okolo</a:t>
            </a:r>
          </a:p>
        </p:txBody>
      </p:sp>
      <p:sp>
        <p:nvSpPr>
          <p:cNvPr id="17426" name="TextovéPole 20"/>
          <p:cNvSpPr txBox="1">
            <a:spLocks noChangeArrowheads="1"/>
          </p:cNvSpPr>
          <p:nvPr/>
        </p:nvSpPr>
        <p:spPr bwMode="auto">
          <a:xfrm>
            <a:off x="3121025" y="2900363"/>
            <a:ext cx="1200150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zakuká</a:t>
            </a:r>
          </a:p>
        </p:txBody>
      </p:sp>
      <p:sp>
        <p:nvSpPr>
          <p:cNvPr id="17427" name="TextovéPole 21"/>
          <p:cNvSpPr txBox="1">
            <a:spLocks noChangeArrowheads="1"/>
          </p:cNvSpPr>
          <p:nvPr/>
        </p:nvSpPr>
        <p:spPr bwMode="auto">
          <a:xfrm>
            <a:off x="944563" y="2890838"/>
            <a:ext cx="1160462" cy="5222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koleno</a:t>
            </a:r>
          </a:p>
        </p:txBody>
      </p:sp>
      <p:sp>
        <p:nvSpPr>
          <p:cNvPr id="17428" name="TextovéPole 22"/>
          <p:cNvSpPr txBox="1">
            <a:spLocks noChangeArrowheads="1"/>
          </p:cNvSpPr>
          <p:nvPr/>
        </p:nvSpPr>
        <p:spPr bwMode="auto">
          <a:xfrm>
            <a:off x="6022975" y="2187575"/>
            <a:ext cx="1139825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daleko</a:t>
            </a:r>
          </a:p>
        </p:txBody>
      </p:sp>
      <p:sp>
        <p:nvSpPr>
          <p:cNvPr id="17429" name="TextovéPole 23"/>
          <p:cNvSpPr txBox="1">
            <a:spLocks noChangeArrowheads="1"/>
          </p:cNvSpPr>
          <p:nvPr/>
        </p:nvSpPr>
        <p:spPr bwMode="auto">
          <a:xfrm>
            <a:off x="3151188" y="5053013"/>
            <a:ext cx="1119187" cy="523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kapela</a:t>
            </a:r>
          </a:p>
        </p:txBody>
      </p:sp>
      <p:sp>
        <p:nvSpPr>
          <p:cNvPr id="17430" name="TextovéPole 24"/>
          <p:cNvSpPr txBox="1">
            <a:spLocks noChangeArrowheads="1"/>
          </p:cNvSpPr>
          <p:nvPr/>
        </p:nvSpPr>
        <p:spPr bwMode="auto">
          <a:xfrm>
            <a:off x="6016625" y="4351338"/>
            <a:ext cx="1241425" cy="5222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nákupy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ovéPole 1"/>
          <p:cNvSpPr txBox="1">
            <a:spLocks noChangeArrowheads="1"/>
          </p:cNvSpPr>
          <p:nvPr/>
        </p:nvSpPr>
        <p:spPr bwMode="auto">
          <a:xfrm>
            <a:off x="2832100" y="309563"/>
            <a:ext cx="38115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u="sng">
                <a:solidFill>
                  <a:srgbClr val="C00000"/>
                </a:solidFill>
                <a:latin typeface="Times New Roman" pitchFamily="18" charset="0"/>
              </a:rPr>
              <a:t>Janek nakupuje. Je to:</a:t>
            </a:r>
          </a:p>
        </p:txBody>
      </p:sp>
      <p:pic>
        <p:nvPicPr>
          <p:cNvPr id="18434" name="Picture 2" descr="C:\Users\Ludmila Eisová\AppData\Local\Microsoft\Windows\Temporary Internet Files\Content.IE5\DU3WXRX5\MC90031890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54413" y="2890838"/>
            <a:ext cx="2236787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ovéPole 2"/>
          <p:cNvSpPr txBox="1">
            <a:spLocks noChangeArrowheads="1"/>
          </p:cNvSpPr>
          <p:nvPr/>
        </p:nvSpPr>
        <p:spPr bwMode="auto">
          <a:xfrm>
            <a:off x="1173163" y="1524000"/>
            <a:ext cx="8016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mák</a:t>
            </a:r>
          </a:p>
        </p:txBody>
      </p:sp>
      <p:sp>
        <p:nvSpPr>
          <p:cNvPr id="18436" name="TextovéPole 3"/>
          <p:cNvSpPr txBox="1">
            <a:spLocks noChangeArrowheads="1"/>
          </p:cNvSpPr>
          <p:nvPr/>
        </p:nvSpPr>
        <p:spPr bwMode="auto">
          <a:xfrm>
            <a:off x="3733800" y="1782763"/>
            <a:ext cx="10620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nanuk</a:t>
            </a:r>
          </a:p>
        </p:txBody>
      </p:sp>
      <p:sp>
        <p:nvSpPr>
          <p:cNvPr id="18437" name="TextovéPole 4"/>
          <p:cNvSpPr txBox="1">
            <a:spLocks noChangeArrowheads="1"/>
          </p:cNvSpPr>
          <p:nvPr/>
        </p:nvSpPr>
        <p:spPr bwMode="auto">
          <a:xfrm>
            <a:off x="6873875" y="2073275"/>
            <a:ext cx="10191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salám</a:t>
            </a:r>
          </a:p>
        </p:txBody>
      </p:sp>
      <p:sp>
        <p:nvSpPr>
          <p:cNvPr id="18438" name="TextovéPole 5"/>
          <p:cNvSpPr txBox="1">
            <a:spLocks noChangeArrowheads="1"/>
          </p:cNvSpPr>
          <p:nvPr/>
        </p:nvSpPr>
        <p:spPr bwMode="auto">
          <a:xfrm>
            <a:off x="1325563" y="4373563"/>
            <a:ext cx="8620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káva</a:t>
            </a:r>
          </a:p>
        </p:txBody>
      </p:sp>
      <p:sp>
        <p:nvSpPr>
          <p:cNvPr id="18439" name="TextovéPole 6"/>
          <p:cNvSpPr txBox="1">
            <a:spLocks noChangeArrowheads="1"/>
          </p:cNvSpPr>
          <p:nvPr/>
        </p:nvSpPr>
        <p:spPr bwMode="auto">
          <a:xfrm>
            <a:off x="6569075" y="4511675"/>
            <a:ext cx="10414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kokos</a:t>
            </a:r>
          </a:p>
        </p:txBody>
      </p:sp>
      <p:sp>
        <p:nvSpPr>
          <p:cNvPr id="18440" name="TextovéPole 7"/>
          <p:cNvSpPr txBox="1">
            <a:spLocks noChangeArrowheads="1"/>
          </p:cNvSpPr>
          <p:nvPr/>
        </p:nvSpPr>
        <p:spPr bwMode="auto">
          <a:xfrm>
            <a:off x="4038600" y="5456238"/>
            <a:ext cx="72231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olej</a:t>
            </a:r>
          </a:p>
        </p:txBody>
      </p:sp>
      <p:pic>
        <p:nvPicPr>
          <p:cNvPr id="3075" name="Picture 3" descr="C:\Users\Ludmila Eisová\AppData\Local\Microsoft\Windows\Temporary Internet Files\Content.IE5\MRI1GFC1\MC900290914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7163" y="1035050"/>
            <a:ext cx="1941512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C:\Users\Ludmila Eisová\AppData\Local\Microsoft\Windows\Temporary Internet Files\Content.IE5\4VJN298M\MC900384014[1].wmf"/>
          <p:cNvPicPr>
            <a:picLocks noChangeAspect="1" noChangeArrowheads="1"/>
          </p:cNvPicPr>
          <p:nvPr/>
        </p:nvPicPr>
        <p:blipFill>
          <a:blip r:embed="rId4"/>
          <a:srcRect l="12381"/>
          <a:stretch>
            <a:fillRect/>
          </a:stretch>
        </p:blipFill>
        <p:spPr bwMode="auto">
          <a:xfrm>
            <a:off x="714375" y="992188"/>
            <a:ext cx="1903413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C:\Users\Ludmila Eisová\AppData\Local\Microsoft\Windows\Temporary Internet Files\Content.IE5\4VJN298M\MC900384014[1].wmf"/>
          <p:cNvPicPr>
            <a:picLocks noChangeAspect="1" noChangeArrowheads="1"/>
          </p:cNvPicPr>
          <p:nvPr/>
        </p:nvPicPr>
        <p:blipFill>
          <a:blip r:embed="rId4"/>
          <a:srcRect l="12381"/>
          <a:stretch>
            <a:fillRect/>
          </a:stretch>
        </p:blipFill>
        <p:spPr bwMode="auto">
          <a:xfrm>
            <a:off x="3633788" y="4664075"/>
            <a:ext cx="1903412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C:\Users\Ludmila Eisová\AppData\Local\Microsoft\Windows\Temporary Internet Files\Content.IE5\4VJN298M\MC900384014[1].wmf"/>
          <p:cNvPicPr>
            <a:picLocks noChangeAspect="1" noChangeArrowheads="1"/>
          </p:cNvPicPr>
          <p:nvPr/>
        </p:nvPicPr>
        <p:blipFill>
          <a:blip r:embed="rId4"/>
          <a:srcRect l="12381"/>
          <a:stretch>
            <a:fillRect/>
          </a:stretch>
        </p:blipFill>
        <p:spPr bwMode="auto">
          <a:xfrm>
            <a:off x="6259513" y="3627438"/>
            <a:ext cx="1903412" cy="219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 descr="C:\Users\Ludmila Eisová\AppData\Local\Microsoft\Windows\Temporary Internet Files\Content.IE5\MRI1GFC1\MC900290914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87738" y="906463"/>
            <a:ext cx="1941512" cy="212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 descr="C:\Users\Ludmila Eisová\AppData\Local\Microsoft\Windows\Temporary Internet Files\Content.IE5\MRI1GFC1\MC900290914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7413" y="3567113"/>
            <a:ext cx="1941512" cy="211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3786188" y="1455738"/>
            <a:ext cx="3635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k</a:t>
            </a: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7005638" y="5073650"/>
            <a:ext cx="3635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o</a:t>
            </a:r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3779838" y="1878013"/>
            <a:ext cx="3651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n</a:t>
            </a:r>
          </a:p>
        </p:txBody>
      </p:sp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4154488" y="1868488"/>
            <a:ext cx="3635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u</a:t>
            </a:r>
          </a:p>
        </p:txBody>
      </p: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4248150" y="1430338"/>
            <a:ext cx="3635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n</a:t>
            </a:r>
          </a:p>
        </p:txBody>
      </p:sp>
      <p:sp>
        <p:nvSpPr>
          <p:cNvPr id="24" name="TextovéPole 23"/>
          <p:cNvSpPr txBox="1">
            <a:spLocks noChangeArrowheads="1"/>
          </p:cNvSpPr>
          <p:nvPr/>
        </p:nvSpPr>
        <p:spPr bwMode="auto">
          <a:xfrm>
            <a:off x="4075113" y="2173288"/>
            <a:ext cx="3444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a</a:t>
            </a:r>
          </a:p>
        </p:txBody>
      </p:sp>
      <p:sp>
        <p:nvSpPr>
          <p:cNvPr id="25" name="TextovéPole 24"/>
          <p:cNvSpPr txBox="1">
            <a:spLocks noChangeArrowheads="1"/>
          </p:cNvSpPr>
          <p:nvPr/>
        </p:nvSpPr>
        <p:spPr bwMode="auto">
          <a:xfrm>
            <a:off x="1071563" y="4773613"/>
            <a:ext cx="3651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v</a:t>
            </a:r>
          </a:p>
        </p:txBody>
      </p:sp>
      <p:sp>
        <p:nvSpPr>
          <p:cNvPr id="26" name="TextovéPole 25"/>
          <p:cNvSpPr txBox="1">
            <a:spLocks noChangeArrowheads="1"/>
          </p:cNvSpPr>
          <p:nvPr/>
        </p:nvSpPr>
        <p:spPr bwMode="auto">
          <a:xfrm>
            <a:off x="1282700" y="4217988"/>
            <a:ext cx="3444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a</a:t>
            </a:r>
          </a:p>
        </p:txBody>
      </p:sp>
      <p:sp>
        <p:nvSpPr>
          <p:cNvPr id="27" name="TextovéPole 26"/>
          <p:cNvSpPr txBox="1">
            <a:spLocks noChangeArrowheads="1"/>
          </p:cNvSpPr>
          <p:nvPr/>
        </p:nvSpPr>
        <p:spPr bwMode="auto">
          <a:xfrm>
            <a:off x="1390650" y="4975225"/>
            <a:ext cx="3444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á</a:t>
            </a:r>
          </a:p>
        </p:txBody>
      </p:sp>
      <p:sp>
        <p:nvSpPr>
          <p:cNvPr id="28" name="TextovéPole 27"/>
          <p:cNvSpPr txBox="1">
            <a:spLocks noChangeArrowheads="1"/>
          </p:cNvSpPr>
          <p:nvPr/>
        </p:nvSpPr>
        <p:spPr bwMode="auto">
          <a:xfrm>
            <a:off x="1528763" y="4492625"/>
            <a:ext cx="3651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k</a:t>
            </a:r>
          </a:p>
        </p:txBody>
      </p:sp>
      <p:sp>
        <p:nvSpPr>
          <p:cNvPr id="30" name="TextovéPole 29"/>
          <p:cNvSpPr txBox="1">
            <a:spLocks noChangeArrowheads="1"/>
          </p:cNvSpPr>
          <p:nvPr/>
        </p:nvSpPr>
        <p:spPr bwMode="auto">
          <a:xfrm>
            <a:off x="7437438" y="4916488"/>
            <a:ext cx="3254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s</a:t>
            </a:r>
          </a:p>
        </p:txBody>
      </p:sp>
      <p:sp>
        <p:nvSpPr>
          <p:cNvPr id="31" name="TextovéPole 30"/>
          <p:cNvSpPr txBox="1">
            <a:spLocks noChangeArrowheads="1"/>
          </p:cNvSpPr>
          <p:nvPr/>
        </p:nvSpPr>
        <p:spPr bwMode="auto">
          <a:xfrm>
            <a:off x="7354888" y="4433888"/>
            <a:ext cx="3635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k</a:t>
            </a:r>
          </a:p>
        </p:txBody>
      </p:sp>
      <p:sp>
        <p:nvSpPr>
          <p:cNvPr id="32" name="TextovéPole 31"/>
          <p:cNvSpPr txBox="1">
            <a:spLocks noChangeArrowheads="1"/>
          </p:cNvSpPr>
          <p:nvPr/>
        </p:nvSpPr>
        <p:spPr bwMode="auto">
          <a:xfrm>
            <a:off x="6902450" y="4410075"/>
            <a:ext cx="36353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k</a:t>
            </a:r>
          </a:p>
        </p:txBody>
      </p:sp>
      <p:sp>
        <p:nvSpPr>
          <p:cNvPr id="33" name="TextovéPole 32"/>
          <p:cNvSpPr txBox="1">
            <a:spLocks noChangeArrowheads="1"/>
          </p:cNvSpPr>
          <p:nvPr/>
        </p:nvSpPr>
        <p:spPr bwMode="auto">
          <a:xfrm>
            <a:off x="6980238" y="3943350"/>
            <a:ext cx="3651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o</a:t>
            </a:r>
          </a:p>
        </p:txBody>
      </p:sp>
      <p:sp>
        <p:nvSpPr>
          <p:cNvPr id="34" name="TextovéPole 33"/>
          <p:cNvSpPr txBox="1">
            <a:spLocks noChangeArrowheads="1"/>
          </p:cNvSpPr>
          <p:nvPr/>
        </p:nvSpPr>
        <p:spPr bwMode="auto">
          <a:xfrm>
            <a:off x="7089775" y="2119313"/>
            <a:ext cx="46355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m</a:t>
            </a:r>
          </a:p>
        </p:txBody>
      </p:sp>
      <p:sp>
        <p:nvSpPr>
          <p:cNvPr id="35" name="TextovéPole 34"/>
          <p:cNvSpPr txBox="1">
            <a:spLocks noChangeArrowheads="1"/>
          </p:cNvSpPr>
          <p:nvPr/>
        </p:nvSpPr>
        <p:spPr bwMode="auto">
          <a:xfrm>
            <a:off x="7167563" y="2581275"/>
            <a:ext cx="3429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a</a:t>
            </a:r>
          </a:p>
        </p:txBody>
      </p:sp>
      <p:sp>
        <p:nvSpPr>
          <p:cNvPr id="36" name="TextovéPole 35"/>
          <p:cNvSpPr txBox="1">
            <a:spLocks noChangeArrowheads="1"/>
          </p:cNvSpPr>
          <p:nvPr/>
        </p:nvSpPr>
        <p:spPr bwMode="auto">
          <a:xfrm>
            <a:off x="6642100" y="2201863"/>
            <a:ext cx="342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á</a:t>
            </a:r>
          </a:p>
        </p:txBody>
      </p:sp>
      <p:sp>
        <p:nvSpPr>
          <p:cNvPr id="37" name="TextovéPole 36"/>
          <p:cNvSpPr txBox="1">
            <a:spLocks noChangeArrowheads="1"/>
          </p:cNvSpPr>
          <p:nvPr/>
        </p:nvSpPr>
        <p:spPr bwMode="auto">
          <a:xfrm>
            <a:off x="7354888" y="1662113"/>
            <a:ext cx="2841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l</a:t>
            </a:r>
          </a:p>
        </p:txBody>
      </p:sp>
      <p:sp>
        <p:nvSpPr>
          <p:cNvPr id="38" name="TextovéPole 37"/>
          <p:cNvSpPr txBox="1">
            <a:spLocks noChangeArrowheads="1"/>
          </p:cNvSpPr>
          <p:nvPr/>
        </p:nvSpPr>
        <p:spPr bwMode="auto">
          <a:xfrm>
            <a:off x="6827838" y="1636713"/>
            <a:ext cx="3254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s</a:t>
            </a:r>
          </a:p>
        </p:txBody>
      </p:sp>
      <p:sp>
        <p:nvSpPr>
          <p:cNvPr id="39" name="TextovéPole 38"/>
          <p:cNvSpPr txBox="1">
            <a:spLocks noChangeArrowheads="1"/>
          </p:cNvSpPr>
          <p:nvPr/>
        </p:nvSpPr>
        <p:spPr bwMode="auto">
          <a:xfrm>
            <a:off x="4395788" y="6002338"/>
            <a:ext cx="3635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o</a:t>
            </a:r>
          </a:p>
        </p:txBody>
      </p:sp>
      <p:sp>
        <p:nvSpPr>
          <p:cNvPr id="40" name="TextovéPole 39"/>
          <p:cNvSpPr txBox="1">
            <a:spLocks noChangeArrowheads="1"/>
          </p:cNvSpPr>
          <p:nvPr/>
        </p:nvSpPr>
        <p:spPr bwMode="auto">
          <a:xfrm>
            <a:off x="4194175" y="5137150"/>
            <a:ext cx="2825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l</a:t>
            </a:r>
          </a:p>
        </p:txBody>
      </p:sp>
      <p:sp>
        <p:nvSpPr>
          <p:cNvPr id="41" name="TextovéPole 40"/>
          <p:cNvSpPr txBox="1">
            <a:spLocks noChangeArrowheads="1"/>
          </p:cNvSpPr>
          <p:nvPr/>
        </p:nvSpPr>
        <p:spPr bwMode="auto">
          <a:xfrm>
            <a:off x="4611688" y="5467350"/>
            <a:ext cx="28416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j</a:t>
            </a:r>
          </a:p>
        </p:txBody>
      </p:sp>
      <p:sp>
        <p:nvSpPr>
          <p:cNvPr id="42" name="TextovéPole 41"/>
          <p:cNvSpPr txBox="1">
            <a:spLocks noChangeArrowheads="1"/>
          </p:cNvSpPr>
          <p:nvPr/>
        </p:nvSpPr>
        <p:spPr bwMode="auto">
          <a:xfrm>
            <a:off x="4822825" y="5854700"/>
            <a:ext cx="342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e</a:t>
            </a: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1641475" y="1509713"/>
            <a:ext cx="3651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k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1357313" y="1711325"/>
            <a:ext cx="3429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á</a:t>
            </a:r>
          </a:p>
        </p:txBody>
      </p:sp>
      <p:sp>
        <p:nvSpPr>
          <p:cNvPr id="29" name="TextovéPole 28"/>
          <p:cNvSpPr txBox="1">
            <a:spLocks noChangeArrowheads="1"/>
          </p:cNvSpPr>
          <p:nvPr/>
        </p:nvSpPr>
        <p:spPr bwMode="auto">
          <a:xfrm>
            <a:off x="1725613" y="2182813"/>
            <a:ext cx="4635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Times New Roman" pitchFamily="18" charset="0"/>
              </a:rPr>
              <a:t>m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sah 2"/>
          <p:cNvSpPr txBox="1">
            <a:spLocks/>
          </p:cNvSpPr>
          <p:nvPr/>
        </p:nvSpPr>
        <p:spPr bwMode="auto">
          <a:xfrm>
            <a:off x="323850" y="620713"/>
            <a:ext cx="8362950" cy="550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spcAft>
                <a:spcPts val="600"/>
              </a:spcAft>
              <a:buFont typeface="Arial" charset="0"/>
              <a:buNone/>
            </a:pPr>
            <a:r>
              <a:rPr lang="cs-CZ" sz="2400"/>
              <a:t>Anotace</a:t>
            </a:r>
          </a:p>
          <a:p>
            <a:pPr>
              <a:spcBef>
                <a:spcPct val="20000"/>
              </a:spcBef>
              <a:spcAft>
                <a:spcPts val="600"/>
              </a:spcAft>
              <a:buFont typeface="Arial" charset="0"/>
              <a:buNone/>
            </a:pPr>
            <a:r>
              <a:rPr lang="cs-CZ" sz="2400"/>
              <a:t>3. list</a:t>
            </a:r>
            <a:r>
              <a:rPr lang="cs-CZ" sz="3200"/>
              <a:t> –</a:t>
            </a:r>
            <a:r>
              <a:rPr lang="cs-CZ" sz="2400"/>
              <a:t> Hádanky</a:t>
            </a:r>
          </a:p>
          <a:p>
            <a:pPr>
              <a:spcBef>
                <a:spcPct val="20000"/>
              </a:spcBef>
              <a:spcAft>
                <a:spcPts val="600"/>
              </a:spcAft>
              <a:buFont typeface="Arial" charset="0"/>
              <a:buNone/>
            </a:pPr>
            <a:r>
              <a:rPr lang="cs-CZ" sz="2400"/>
              <a:t>4. list – Mřížky – dopisování písmen</a:t>
            </a:r>
          </a:p>
          <a:p>
            <a:pPr>
              <a:spcBef>
                <a:spcPct val="20000"/>
              </a:spcBef>
              <a:spcAft>
                <a:spcPts val="600"/>
              </a:spcAft>
              <a:buFont typeface="Arial" charset="0"/>
              <a:buNone/>
            </a:pPr>
            <a:r>
              <a:rPr lang="cs-CZ" sz="2400"/>
              <a:t>5. list – Čtení a hledání jednoslabičných, dvojslabičných a trojslabičných slov</a:t>
            </a:r>
          </a:p>
          <a:p>
            <a:pPr>
              <a:spcBef>
                <a:spcPct val="20000"/>
              </a:spcBef>
              <a:spcAft>
                <a:spcPts val="600"/>
              </a:spcAft>
              <a:buFont typeface="Arial" charset="0"/>
              <a:buNone/>
            </a:pPr>
            <a:r>
              <a:rPr lang="cs-CZ" sz="2400"/>
              <a:t>6. list – Skládání slov</a:t>
            </a:r>
          </a:p>
          <a:p>
            <a:pPr>
              <a:spcBef>
                <a:spcPct val="20000"/>
              </a:spcBef>
              <a:spcAft>
                <a:spcPts val="600"/>
              </a:spcAft>
              <a:buFont typeface="Arial" charset="0"/>
              <a:buNone/>
            </a:pPr>
            <a:r>
              <a:rPr lang="cs-CZ" sz="2400"/>
              <a:t>Prezentace obsahuje animaci.</a:t>
            </a:r>
          </a:p>
          <a:p>
            <a:pPr>
              <a:spcBef>
                <a:spcPct val="20000"/>
              </a:spcBef>
              <a:spcAft>
                <a:spcPts val="600"/>
              </a:spcAft>
              <a:buFont typeface="Arial" charset="0"/>
              <a:buNone/>
            </a:pPr>
            <a:endParaRPr lang="cs-CZ" sz="2400"/>
          </a:p>
          <a:p>
            <a:pPr>
              <a:spcBef>
                <a:spcPct val="20000"/>
              </a:spcBef>
              <a:spcAft>
                <a:spcPts val="600"/>
              </a:spcAft>
              <a:buFont typeface="Arial" charset="0"/>
              <a:buNone/>
            </a:pPr>
            <a:r>
              <a:rPr lang="cs-CZ" sz="2400"/>
              <a:t>  </a:t>
            </a:r>
          </a:p>
          <a:p>
            <a:pPr>
              <a:spcBef>
                <a:spcPct val="20000"/>
              </a:spcBef>
              <a:spcAft>
                <a:spcPts val="600"/>
              </a:spcAft>
              <a:buFont typeface="Arial" charset="0"/>
              <a:buNone/>
            </a:pPr>
            <a:endParaRPr lang="cs-CZ" sz="2400"/>
          </a:p>
          <a:p>
            <a:pPr>
              <a:spcBef>
                <a:spcPct val="20000"/>
              </a:spcBef>
              <a:spcAft>
                <a:spcPts val="600"/>
              </a:spcAft>
              <a:buFont typeface="Arial" charset="0"/>
              <a:buNone/>
            </a:pPr>
            <a:endParaRPr lang="cs-CZ" sz="2400"/>
          </a:p>
          <a:p>
            <a:pPr>
              <a:spcBef>
                <a:spcPct val="20000"/>
              </a:spcBef>
              <a:spcAft>
                <a:spcPts val="600"/>
              </a:spcAft>
              <a:buFont typeface="Arial" charset="0"/>
              <a:buNone/>
            </a:pPr>
            <a:endParaRPr lang="cs-CZ" sz="240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Obdélník 1"/>
          <p:cNvSpPr>
            <a:spLocks noChangeArrowheads="1"/>
          </p:cNvSpPr>
          <p:nvPr/>
        </p:nvSpPr>
        <p:spPr bwMode="auto">
          <a:xfrm>
            <a:off x="895350" y="884238"/>
            <a:ext cx="42195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/>
              <a:t>Použité zdroje:</a:t>
            </a:r>
          </a:p>
          <a:p>
            <a:r>
              <a:rPr lang="cs-CZ" sz="2800"/>
              <a:t>www.office.microsoft.com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215</TotalTime>
  <Words>184</Words>
  <Application>Microsoft Office PowerPoint</Application>
  <PresentationFormat>On-screen Show (4:3)</PresentationFormat>
  <Paragraphs>93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3</vt:i4>
      </vt:variant>
      <vt:variant>
        <vt:lpstr>Nadpisy snímků</vt:lpstr>
      </vt:variant>
      <vt:variant>
        <vt:i4>8</vt:i4>
      </vt:variant>
    </vt:vector>
  </HeadingPairs>
  <TitlesOfParts>
    <vt:vector size="16" baseType="lpstr">
      <vt:lpstr>Times New Roman</vt:lpstr>
      <vt:lpstr>Arial</vt:lpstr>
      <vt:lpstr>Wingdings 2</vt:lpstr>
      <vt:lpstr>Calibri</vt:lpstr>
      <vt:lpstr>Corbel</vt:lpstr>
      <vt:lpstr>Carnival</vt:lpstr>
      <vt:lpstr>Carnival</vt:lpstr>
      <vt:lpstr>Carnival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Ludmila Eisová</dc:creator>
  <cp:lastModifiedBy>DUM</cp:lastModifiedBy>
  <cp:revision>22</cp:revision>
  <dcterms:created xsi:type="dcterms:W3CDTF">2013-02-04T17:14:21Z</dcterms:created>
  <dcterms:modified xsi:type="dcterms:W3CDTF">2013-02-28T18:26:01Z</dcterms:modified>
</cp:coreProperties>
</file>