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2"/>
  </p:notesMasterIdLst>
  <p:sldIdLst>
    <p:sldId id="256" r:id="rId2"/>
    <p:sldId id="257" r:id="rId3"/>
    <p:sldId id="269" r:id="rId4"/>
    <p:sldId id="262" r:id="rId5"/>
    <p:sldId id="270" r:id="rId6"/>
    <p:sldId id="271" r:id="rId7"/>
    <p:sldId id="272" r:id="rId8"/>
    <p:sldId id="273" r:id="rId9"/>
    <p:sldId id="274" r:id="rId10"/>
    <p:sldId id="263" r:id="rId11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662" autoAdjust="0"/>
  </p:normalViewPr>
  <p:slideViewPr>
    <p:cSldViewPr>
      <p:cViewPr>
        <p:scale>
          <a:sx n="100" d="100"/>
          <a:sy n="100" d="100"/>
        </p:scale>
        <p:origin x="-294" y="-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 Výpočet </a:t>
          </a:r>
          <a:r>
            <a:rPr lang="cs-CZ" dirty="0" smtClean="0"/>
            <a:t>hmotnosti </a:t>
          </a:r>
          <a:r>
            <a:rPr lang="cs-CZ" smtClean="0"/>
            <a:t>z rovnic 1-6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_INOVACE_16_Výpočet hmotnosti z rovnic 1-6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_INOVACE_16_Výpočet hmotnosti z rovnic 1-6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 Výpočet </a:t>
          </a:r>
          <a:r>
            <a:rPr lang="cs-CZ" sz="1400" kern="1200" dirty="0" smtClean="0"/>
            <a:t>hmotnosti </a:t>
          </a:r>
          <a:r>
            <a:rPr lang="cs-CZ" sz="1400" kern="1200" smtClean="0"/>
            <a:t>z rovnic 1-6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17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526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806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7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547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69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14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79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03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714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21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6. 1. 2012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201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21616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7099">
        <p:cut/>
      </p:transition>
    </mc:Choice>
    <mc:Fallback xmlns="">
      <p:transition advTm="7099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763528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3322535"/>
              </p:ext>
            </p:extLst>
          </p:nvPr>
        </p:nvGraphicFramePr>
        <p:xfrm>
          <a:off x="1524000" y="1397000"/>
          <a:ext cx="6096000" cy="4582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řešení, kalkulačka (nemusí být).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 šesti variantách.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řeší písemně šest</a:t>
                      </a:r>
                      <a:r>
                        <a:rPr lang="cs-CZ" baseline="0" dirty="0" smtClean="0"/>
                        <a:t> příkladů</a:t>
                      </a:r>
                      <a:r>
                        <a:rPr lang="cs-CZ" dirty="0" smtClean="0"/>
                        <a:t>. Je možné je zadat po jednom nebo jiném libovolném počtu,</a:t>
                      </a:r>
                      <a:r>
                        <a:rPr lang="cs-CZ" baseline="0" dirty="0" smtClean="0"/>
                        <a:t> žáci mohou používat kalkulačku.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8297">
        <p:cut/>
      </p:transition>
    </mc:Choice>
    <mc:Fallback xmlns="">
      <p:transition advTm="8297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4518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Obsah</a:t>
            </a:r>
            <a:endParaRPr lang="cs-CZ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39586" y="660758"/>
            <a:ext cx="1059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4670" y="1340768"/>
            <a:ext cx="8587809" cy="4801314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dirty="0"/>
              <a:t> </a:t>
            </a:r>
            <a:endParaRPr lang="cs-CZ" sz="2400" b="1" dirty="0"/>
          </a:p>
          <a:p>
            <a:pPr lvl="0">
              <a:lnSpc>
                <a:spcPct val="200000"/>
              </a:lnSpc>
            </a:pPr>
            <a:r>
              <a:rPr lang="cs-CZ" sz="2400" dirty="0" smtClean="0"/>
              <a:t>1) Kolik </a:t>
            </a:r>
            <a:r>
              <a:rPr lang="cs-CZ" sz="2400" dirty="0"/>
              <a:t>kg kyslíku se spotřebuje na přípravu 20 kg vody?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2</a:t>
            </a:r>
            <a:r>
              <a:rPr lang="cs-CZ" sz="2400" dirty="0"/>
              <a:t>) Kolik vody se vyrobí z 2 kg kyslíku?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3</a:t>
            </a:r>
            <a:r>
              <a:rPr lang="cs-CZ" sz="2400" dirty="0"/>
              <a:t>) Kolik kg oxidu siřičitého unikne do ovzduší při spálení 5 </a:t>
            </a:r>
            <a:r>
              <a:rPr lang="cs-CZ" sz="2400" dirty="0" smtClean="0"/>
              <a:t>	kg síry</a:t>
            </a:r>
            <a:r>
              <a:rPr lang="cs-CZ" sz="2400" dirty="0"/>
              <a:t>?</a:t>
            </a:r>
          </a:p>
          <a:p>
            <a:pPr lvl="0">
              <a:lnSpc>
                <a:spcPct val="200000"/>
              </a:lnSpc>
            </a:pPr>
            <a:r>
              <a:rPr lang="cs-CZ" sz="2400" dirty="0" smtClean="0"/>
              <a:t>4) Kolik </a:t>
            </a:r>
            <a:r>
              <a:rPr lang="cs-CZ" sz="2400" dirty="0"/>
              <a:t>tun vápence je třeba na výrobu 20 tun páleného vápna?</a:t>
            </a:r>
          </a:p>
          <a:p>
            <a:pPr>
              <a:lnSpc>
                <a:spcPct val="200000"/>
              </a:lnSpc>
            </a:pPr>
            <a:r>
              <a:rPr lang="cs-CZ" sz="2400" dirty="0"/>
              <a:t>5) Kolik kg vápníku je třeba k přípravě 26   kg  CaSO</a:t>
            </a:r>
            <a:r>
              <a:rPr lang="cs-CZ" sz="2400" baseline="-25000" dirty="0"/>
              <a:t>4</a:t>
            </a:r>
            <a:r>
              <a:rPr lang="cs-CZ" sz="2400" dirty="0"/>
              <a:t>?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6</a:t>
            </a:r>
            <a:r>
              <a:rPr lang="cs-CZ" sz="2400" dirty="0"/>
              <a:t>) Kolik zinku je třeba k přípravě 280 g ZnS?         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2371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032">
        <p:cut/>
      </p:transition>
    </mc:Choice>
    <mc:Fallback xmlns="">
      <p:transition advTm="6032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660758"/>
            <a:ext cx="1448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č. 1</a:t>
            </a:r>
            <a:endParaRPr lang="cs-CZ" sz="24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Obdélník 3"/>
              <p:cNvSpPr/>
              <p:nvPr/>
            </p:nvSpPr>
            <p:spPr>
              <a:xfrm>
                <a:off x="683568" y="1340768"/>
                <a:ext cx="7704856" cy="5078313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1002">
                <a:schemeClr val="lt1"/>
              </a:fillRef>
              <a:effectRef idx="0">
                <a:scrgbClr r="0" g="0" b="0"/>
              </a:effectRef>
              <a:fontRef idx="major"/>
            </p:style>
            <p:txBody>
              <a:bodyPr wrap="square">
                <a:spAutoFit/>
              </a:bodyPr>
              <a:lstStyle/>
              <a:p>
                <a:r>
                  <a:rPr lang="cs-CZ" dirty="0" smtClean="0"/>
                  <a:t> </a:t>
                </a:r>
                <a:r>
                  <a:rPr lang="cs-CZ" sz="2400" dirty="0" smtClean="0"/>
                  <a:t>Kolik </a:t>
                </a:r>
                <a:r>
                  <a:rPr lang="cs-CZ" sz="2400" dirty="0"/>
                  <a:t>kg kyslíku se spotřebuje na přípravu 20 kg vody?</a:t>
                </a:r>
              </a:p>
              <a:p>
                <a:r>
                  <a:rPr lang="cs-CZ" sz="2400" dirty="0"/>
                  <a:t>M</a:t>
                </a:r>
                <a:r>
                  <a:rPr lang="cs-CZ" sz="2400" baseline="-25000" dirty="0"/>
                  <a:t>O</a:t>
                </a:r>
                <a:r>
                  <a:rPr lang="cs-CZ" sz="2400" dirty="0"/>
                  <a:t> = 16 g/mol         M</a:t>
                </a:r>
                <a:r>
                  <a:rPr lang="cs-CZ" sz="2400" baseline="-25000" dirty="0"/>
                  <a:t>H</a:t>
                </a:r>
                <a:r>
                  <a:rPr lang="cs-CZ" sz="2400" dirty="0"/>
                  <a:t> = 1 g/mol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     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         2H</a:t>
                </a:r>
                <a:r>
                  <a:rPr lang="cs-CZ" sz="2400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baseline="-25000" dirty="0" smtClean="0"/>
                  <a:t>  </a:t>
                </a:r>
                <a:r>
                  <a:rPr lang="cs-CZ" sz="2400" dirty="0" smtClean="0"/>
                  <a:t>    </a:t>
                </a:r>
                <a:r>
                  <a:rPr lang="cs-CZ" sz="2400" dirty="0">
                    <a:solidFill>
                      <a:srgbClr val="FF0000"/>
                    </a:solidFill>
                  </a:rPr>
                  <a:t>+</a:t>
                </a:r>
                <a:r>
                  <a:rPr lang="cs-CZ" sz="2400" dirty="0"/>
                  <a:t>      </a:t>
                </a:r>
                <a:r>
                  <a:rPr lang="cs-CZ" sz="2400" u="sng" dirty="0">
                    <a:solidFill>
                      <a:srgbClr val="FF0000"/>
                    </a:solidFill>
                  </a:rPr>
                  <a:t>O</a:t>
                </a:r>
                <a:r>
                  <a:rPr lang="cs-CZ" sz="2400" u="sng" baseline="-25000" dirty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/>
                  <a:t>               </a:t>
                </a:r>
                <a:r>
                  <a:rPr lang="cs-CZ" sz="2400" u="sng" dirty="0">
                    <a:solidFill>
                      <a:srgbClr val="FF0000"/>
                    </a:solidFill>
                  </a:rPr>
                  <a:t>2H</a:t>
                </a:r>
                <a:r>
                  <a:rPr lang="cs-CZ" sz="2400" u="sng" baseline="-25000" dirty="0">
                    <a:solidFill>
                      <a:srgbClr val="FF0000"/>
                    </a:solidFill>
                  </a:rPr>
                  <a:t>2</a:t>
                </a:r>
                <a:r>
                  <a:rPr lang="cs-CZ" sz="2400" u="sng" dirty="0">
                    <a:solidFill>
                      <a:srgbClr val="FF0000"/>
                    </a:solidFill>
                  </a:rPr>
                  <a:t>O</a:t>
                </a:r>
                <a:r>
                  <a:rPr lang="cs-CZ" sz="2400" dirty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/>
                  <a:t> </a:t>
                </a:r>
              </a:p>
              <a:p>
                <a:r>
                  <a:rPr lang="cs-CZ" sz="2400" dirty="0"/>
                  <a:t>          z 32 kg kyslíku….. 36 kg vody </a:t>
                </a:r>
              </a:p>
              <a:p>
                <a:r>
                  <a:rPr lang="cs-CZ" sz="2400" dirty="0"/>
                  <a:t>         z x kg kyslíku…….. 20 kg vody             </a:t>
                </a:r>
              </a:p>
              <a:p>
                <a:r>
                  <a:rPr lang="cs-CZ" sz="2400" dirty="0"/>
                  <a:t>        </a:t>
                </a:r>
              </a:p>
              <a:p>
                <a:r>
                  <a:rPr lang="cs-CZ" sz="2400" dirty="0"/>
                  <a:t>        </a:t>
                </a:r>
                <a:r>
                  <a:rPr lang="cs-CZ" sz="2400" dirty="0" smtClean="0"/>
                  <a:t>	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32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r>
                  <a:rPr lang="cs-CZ" sz="2400" dirty="0"/>
                  <a:t>	 x </a:t>
                </a:r>
                <a:r>
                  <a:rPr lang="cs-CZ" sz="36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</a:t>
                </a:r>
                <a:r>
                  <a:rPr lang="cs-CZ" dirty="0" smtClean="0"/>
                  <a:t>32</a:t>
                </a:r>
                <a:endParaRPr lang="cs-CZ" dirty="0"/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	x </a:t>
                </a:r>
                <a:r>
                  <a:rPr lang="cs-CZ" sz="2400" dirty="0"/>
                  <a:t>= 17,7 kg kyslíku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Na </a:t>
                </a:r>
                <a:r>
                  <a:rPr lang="cs-CZ" sz="2400" dirty="0"/>
                  <a:t>přípravu 20 kg vody se spotřebuje 17,7 kg kyslíku.</a:t>
                </a:r>
              </a:p>
              <a:p>
                <a:pPr lvl="0"/>
                <a:endParaRPr lang="cs-CZ" sz="2400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40768"/>
                <a:ext cx="7704856" cy="5078313"/>
              </a:xfrm>
              <a:prstGeom prst="rect">
                <a:avLst/>
              </a:prstGeom>
              <a:blipFill rotWithShape="1">
                <a:blip r:embed="rId3"/>
                <a:stretch>
                  <a:fillRect l="-1187" t="-96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67544" y="47667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Obsah</a:t>
            </a:r>
            <a:endParaRPr lang="cs-CZ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905" y="2612943"/>
            <a:ext cx="975047" cy="239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752428" y="3029683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36004" y="3045893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259632" y="3573016"/>
            <a:ext cx="381642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547664" y="5301208"/>
            <a:ext cx="2448272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47664" y="5229200"/>
            <a:ext cx="2448272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2260">
        <p:cut/>
      </p:transition>
    </mc:Choice>
    <mc:Fallback xmlns="">
      <p:transition advTm="226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660758"/>
            <a:ext cx="1448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č. 2</a:t>
            </a:r>
            <a:endParaRPr lang="cs-CZ" sz="24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683568" y="1340767"/>
                <a:ext cx="7704856" cy="46796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1002">
                <a:schemeClr val="lt1"/>
              </a:fillRef>
              <a:effectRef idx="0">
                <a:scrgbClr r="0" g="0" b="0"/>
              </a:effectRef>
              <a:fontRef idx="major"/>
            </p:style>
            <p:txBody>
              <a:bodyPr wrap="square">
                <a:spAutoFit/>
              </a:bodyPr>
              <a:lstStyle/>
              <a:p>
                <a:r>
                  <a:rPr lang="cs-CZ" dirty="0" smtClean="0"/>
                  <a:t> 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Kolik vody se vyrobí z 2 kg kyslíku?</a:t>
                </a:r>
              </a:p>
              <a:p>
                <a:r>
                  <a:rPr lang="cs-CZ" sz="2400" dirty="0"/>
                  <a:t> </a:t>
                </a:r>
              </a:p>
              <a:p>
                <a:r>
                  <a:rPr lang="cs-CZ" sz="2400" dirty="0"/>
                  <a:t>       </a:t>
                </a:r>
              </a:p>
              <a:p>
                <a:r>
                  <a:rPr lang="cs-CZ" sz="2400" dirty="0" smtClean="0"/>
                  <a:t>	       z</a:t>
                </a:r>
                <a:r>
                  <a:rPr lang="cs-CZ" sz="2400" dirty="0"/>
                  <a:t> 32 kg kyslíku</a:t>
                </a:r>
                <a:r>
                  <a:rPr lang="cs-CZ" sz="2400" dirty="0" smtClean="0"/>
                  <a:t>…………36 kg vody            </a:t>
                </a:r>
                <a:endParaRPr lang="cs-CZ" sz="2400" dirty="0"/>
              </a:p>
              <a:p>
                <a:r>
                  <a:rPr lang="cs-CZ" sz="2400" dirty="0" smtClean="0"/>
                  <a:t>	      z</a:t>
                </a:r>
                <a:r>
                  <a:rPr lang="cs-CZ" sz="2400" dirty="0"/>
                  <a:t> </a:t>
                </a:r>
                <a:r>
                  <a:rPr lang="cs-CZ" sz="2400" dirty="0" smtClean="0"/>
                  <a:t>2 kg </a:t>
                </a:r>
                <a:r>
                  <a:rPr lang="cs-CZ" sz="2400" dirty="0"/>
                  <a:t>kyslíku…………... </a:t>
                </a:r>
                <a:r>
                  <a:rPr lang="cs-CZ" sz="2400" dirty="0" smtClean="0"/>
                  <a:t>  </a:t>
                </a:r>
                <a:r>
                  <a:rPr lang="cs-CZ" sz="2400" dirty="0"/>
                  <a:t>x kg </a:t>
                </a:r>
                <a:r>
                  <a:rPr lang="cs-CZ" sz="2400" dirty="0" smtClean="0"/>
                  <a:t>vody</a:t>
                </a:r>
                <a:r>
                  <a:rPr lang="cs-CZ" sz="2400" dirty="0"/>
                  <a:t> </a:t>
                </a:r>
              </a:p>
              <a:p>
                <a:r>
                  <a:rPr lang="cs-CZ" sz="2400" dirty="0">
                    <a:effectLst/>
                  </a:rPr>
                  <a:t/>
                </a:r>
                <a:br>
                  <a:rPr lang="cs-CZ" sz="2400" dirty="0">
                    <a:effectLst/>
                  </a:rPr>
                </a:br>
                <a:r>
                  <a:rPr lang="cs-CZ" sz="2400" dirty="0"/>
                  <a:t>	</a:t>
                </a:r>
                <a:r>
                  <a:rPr lang="cs-CZ" sz="2400" dirty="0" smtClean="0"/>
                  <a:t>	      </a:t>
                </a:r>
                <a:r>
                  <a:rPr lang="cs-CZ" sz="2400" dirty="0" smtClean="0">
                    <a:effectLst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36</m:t>
                        </m:r>
                      </m:den>
                    </m:f>
                    <m:r>
                      <a:rPr lang="cs-CZ" sz="240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32</m:t>
                        </m:r>
                      </m:den>
                    </m:f>
                  </m:oMath>
                </a14:m>
                <a:r>
                  <a:rPr lang="cs-CZ" sz="2400" dirty="0" smtClean="0"/>
                  <a:t>       x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32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</a:t>
                </a:r>
                <a:r>
                  <a:rPr lang="cs-CZ" dirty="0" smtClean="0"/>
                  <a:t>36</a:t>
                </a:r>
                <a:endParaRPr lang="cs-CZ" dirty="0"/>
              </a:p>
              <a:p>
                <a:endParaRPr lang="cs-CZ" sz="2400" dirty="0"/>
              </a:p>
              <a:p>
                <a:r>
                  <a:rPr lang="cs-CZ" sz="2400" dirty="0" smtClean="0"/>
                  <a:t>	x </a:t>
                </a:r>
                <a:r>
                  <a:rPr lang="cs-CZ" sz="2400" dirty="0"/>
                  <a:t>= 2,25 kg vody</a:t>
                </a:r>
              </a:p>
              <a:p>
                <a:r>
                  <a:rPr lang="cs-CZ" sz="2400" dirty="0"/>
                  <a:t> </a:t>
                </a:r>
              </a:p>
              <a:p>
                <a:r>
                  <a:rPr lang="cs-CZ" sz="2400" dirty="0"/>
                  <a:t>Z 2 kg kyslíku se vyrobí 2,25 kg vody</a:t>
                </a:r>
                <a:r>
                  <a:rPr lang="cs-CZ" sz="2400" dirty="0" smtClean="0"/>
                  <a:t>.</a:t>
                </a:r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40767"/>
                <a:ext cx="7704856" cy="4679614"/>
              </a:xfrm>
              <a:prstGeom prst="rect">
                <a:avLst/>
              </a:prstGeom>
              <a:blipFill rotWithShape="1">
                <a:blip r:embed="rId3"/>
                <a:stretch>
                  <a:fillRect l="-1187" t="-104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67544" y="51456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Obsah</a:t>
            </a:r>
            <a:endParaRPr lang="cs-CZ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305800" y="7117080"/>
            <a:ext cx="1171575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84264" y="2791424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584076" y="2740826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2061866" y="3303091"/>
            <a:ext cx="4022302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511660" y="4869160"/>
            <a:ext cx="2448272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11660" y="4986733"/>
            <a:ext cx="2448272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464" y="1872066"/>
            <a:ext cx="2869257" cy="538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14"/>
          <p:cNvCxnSpPr/>
          <p:nvPr/>
        </p:nvCxnSpPr>
        <p:spPr>
          <a:xfrm flipV="1">
            <a:off x="3995936" y="2348880"/>
            <a:ext cx="478483" cy="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932040" y="2348880"/>
            <a:ext cx="86409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543136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3759">
        <p:cut/>
      </p:transition>
    </mc:Choice>
    <mc:Fallback xmlns="">
      <p:transition advTm="3759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660758"/>
            <a:ext cx="1448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č. 3</a:t>
            </a:r>
            <a:endParaRPr lang="cs-CZ" sz="24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683568" y="1340767"/>
                <a:ext cx="7704856" cy="46939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1002">
                <a:schemeClr val="lt1"/>
              </a:fillRef>
              <a:effectRef idx="0">
                <a:scrgbClr r="0" g="0" b="0"/>
              </a:effectRef>
              <a:fontRef idx="major"/>
            </p:style>
            <p:txBody>
              <a:bodyPr wrap="square">
                <a:spAutoFit/>
              </a:bodyPr>
              <a:lstStyle/>
              <a:p>
                <a:pPr lvl="0"/>
                <a:r>
                  <a:rPr lang="cs-CZ" sz="2400" dirty="0" smtClean="0"/>
                  <a:t>Kolik </a:t>
                </a:r>
                <a:r>
                  <a:rPr lang="cs-CZ" sz="2400" dirty="0"/>
                  <a:t>kg oxidu siřičitého unikne do ovzduší při spálení 5 kg síry? </a:t>
                </a:r>
              </a:p>
              <a:p>
                <a:r>
                  <a:rPr lang="cs-CZ" sz="2400" dirty="0"/>
                  <a:t>M</a:t>
                </a:r>
                <a:r>
                  <a:rPr lang="cs-CZ" sz="2400" baseline="-25000" dirty="0"/>
                  <a:t>S</a:t>
                </a:r>
                <a:r>
                  <a:rPr lang="cs-CZ" sz="2400" dirty="0"/>
                  <a:t> = 32 g/mol          M</a:t>
                </a:r>
                <a:r>
                  <a:rPr lang="cs-CZ" sz="2400" baseline="-25000" dirty="0"/>
                  <a:t>O</a:t>
                </a:r>
                <a:r>
                  <a:rPr lang="cs-CZ" sz="2400" dirty="0"/>
                  <a:t> = 16 g/mol         </a:t>
                </a:r>
              </a:p>
              <a:p>
                <a:r>
                  <a:rPr lang="cs-CZ" sz="2400" dirty="0" smtClean="0"/>
                  <a:t>       	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S</a:t>
                </a:r>
                <a:r>
                  <a:rPr lang="cs-CZ" sz="2400" baseline="-25000" dirty="0" smtClean="0">
                    <a:solidFill>
                      <a:srgbClr val="FF0000"/>
                    </a:solidFill>
                  </a:rPr>
                  <a:t> 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+ O</a:t>
                </a:r>
                <a:r>
                  <a:rPr lang="cs-CZ" sz="2400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 smtClean="0"/>
                  <a:t>                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SO</a:t>
                </a:r>
                <a:r>
                  <a:rPr lang="cs-CZ" sz="2400" u="sng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</a:t>
                </a:r>
                <a:endParaRPr lang="cs-CZ" sz="2400" dirty="0">
                  <a:solidFill>
                    <a:srgbClr val="FF0000"/>
                  </a:solidFill>
                </a:endParaRPr>
              </a:p>
              <a:p>
                <a:r>
                  <a:rPr lang="cs-CZ" sz="2400" dirty="0"/>
                  <a:t>   z 32 kg síry…………64 kg oxidu siřičitého </a:t>
                </a:r>
              </a:p>
              <a:p>
                <a:r>
                  <a:rPr lang="cs-CZ" sz="2400" dirty="0"/>
                  <a:t>   z 5 kg síry…………… x kg oxidu siřičitého      </a:t>
                </a:r>
              </a:p>
              <a:p>
                <a:r>
                  <a:rPr lang="cs-CZ" sz="2400" dirty="0"/>
                  <a:t>        </a:t>
                </a:r>
              </a:p>
              <a:p>
                <a:r>
                  <a:rPr lang="cs-CZ" sz="2400" dirty="0"/>
                  <a:t>    </a:t>
                </a:r>
                <a:r>
                  <a:rPr lang="cs-CZ" sz="2400" dirty="0" smtClean="0"/>
                  <a:t>	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64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32</m:t>
                        </m:r>
                      </m:den>
                    </m:f>
                  </m:oMath>
                </a14:m>
                <a:r>
                  <a:rPr lang="cs-CZ" sz="2400" dirty="0" smtClean="0"/>
                  <a:t>	          x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32</m:t>
                        </m:r>
                      </m:den>
                    </m:f>
                  </m:oMath>
                </a14:m>
                <a:r>
                  <a:rPr lang="cs-CZ" sz="2400" dirty="0"/>
                  <a:t> . </a:t>
                </a:r>
                <a:r>
                  <a:rPr lang="cs-CZ" dirty="0"/>
                  <a:t>64</a:t>
                </a:r>
              </a:p>
              <a:p>
                <a:r>
                  <a:rPr lang="cs-CZ" sz="2400" dirty="0" smtClean="0"/>
                  <a:t>x </a:t>
                </a:r>
                <a:r>
                  <a:rPr lang="cs-CZ" sz="2400" dirty="0"/>
                  <a:t>= 10 kg oxidu siřičitého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Při </a:t>
                </a:r>
                <a:r>
                  <a:rPr lang="cs-CZ" sz="2400" dirty="0"/>
                  <a:t>spálení 5 kg síry unikne do ovzduší 10 kg oxidu siřičitého.</a:t>
                </a:r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40767"/>
                <a:ext cx="7704856" cy="4693914"/>
              </a:xfrm>
              <a:prstGeom prst="rect">
                <a:avLst/>
              </a:prstGeom>
              <a:blipFill rotWithShape="1">
                <a:blip r:embed="rId3"/>
                <a:stretch>
                  <a:fillRect l="-1187" t="-103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47006" y="51456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Obsah</a:t>
            </a:r>
            <a:endParaRPr lang="cs-CZ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305800" y="7117080"/>
            <a:ext cx="1171575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16524" y="3120855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03956" y="3104556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924125" y="3645024"/>
            <a:ext cx="4800003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41971" y="4869160"/>
            <a:ext cx="300994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41971" y="4941168"/>
            <a:ext cx="300994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43820"/>
            <a:ext cx="1187724" cy="292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1125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855">
        <p:cut/>
      </p:transition>
    </mc:Choice>
    <mc:Fallback xmlns="">
      <p:transition advTm="6855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660758"/>
            <a:ext cx="1448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č. 4</a:t>
            </a:r>
            <a:endParaRPr lang="cs-CZ" sz="24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683568" y="980728"/>
                <a:ext cx="7704856" cy="504894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1002">
                <a:schemeClr val="lt1"/>
              </a:fillRef>
              <a:effectRef idx="0">
                <a:scrgbClr r="0" g="0" b="0"/>
              </a:effectRef>
              <a:fontRef idx="major"/>
            </p:style>
            <p:txBody>
              <a:bodyPr wrap="square">
                <a:spAutoFit/>
              </a:bodyPr>
              <a:lstStyle/>
              <a:p>
                <a:pPr lvl="0"/>
                <a:r>
                  <a:rPr lang="cs-CZ" sz="2400" dirty="0"/>
                  <a:t>Kolik tun vápence je třeba na výrobu 20 tun páleného vápna?</a:t>
                </a:r>
              </a:p>
              <a:p>
                <a:r>
                  <a:rPr lang="cs-CZ" sz="2400" dirty="0"/>
                  <a:t>M</a:t>
                </a:r>
                <a:r>
                  <a:rPr lang="cs-CZ" sz="2400" baseline="-25000" dirty="0"/>
                  <a:t>Ca</a:t>
                </a:r>
                <a:r>
                  <a:rPr lang="cs-CZ" sz="2400" dirty="0"/>
                  <a:t> = 40 g/mol         M</a:t>
                </a:r>
                <a:r>
                  <a:rPr lang="cs-CZ" sz="2400" baseline="-25000" dirty="0"/>
                  <a:t>C</a:t>
                </a:r>
                <a:r>
                  <a:rPr lang="cs-CZ" sz="2400" dirty="0"/>
                  <a:t> = 12 g/mol</a:t>
                </a:r>
              </a:p>
              <a:p>
                <a:r>
                  <a:rPr lang="cs-CZ" sz="2400" dirty="0"/>
                  <a:t>M</a:t>
                </a:r>
                <a:r>
                  <a:rPr lang="cs-CZ" sz="2400" baseline="-25000" dirty="0"/>
                  <a:t>O</a:t>
                </a:r>
                <a:r>
                  <a:rPr lang="cs-CZ" sz="2400" dirty="0"/>
                  <a:t> = 16 g/mol   </a:t>
                </a:r>
                <a:endParaRPr lang="cs-CZ" sz="2400" dirty="0" smtClean="0"/>
              </a:p>
              <a:p>
                <a:r>
                  <a:rPr lang="cs-CZ" sz="2400" dirty="0" smtClean="0"/>
                  <a:t>                          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CaCO</a:t>
                </a:r>
                <a:r>
                  <a:rPr lang="cs-CZ" sz="2400" u="sng" baseline="-25000" dirty="0" smtClean="0">
                    <a:solidFill>
                      <a:srgbClr val="FF0000"/>
                    </a:solidFill>
                  </a:rPr>
                  <a:t>3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               </a:t>
                </a:r>
                <a:r>
                  <a:rPr lang="cs-CZ" sz="2400" u="sng" dirty="0">
                    <a:solidFill>
                      <a:srgbClr val="FF0000"/>
                    </a:solidFill>
                  </a:rPr>
                  <a:t>CaO</a:t>
                </a:r>
                <a:r>
                  <a:rPr lang="cs-CZ" sz="2400" dirty="0">
                    <a:solidFill>
                      <a:srgbClr val="FF0000"/>
                    </a:solidFill>
                  </a:rPr>
                  <a:t> +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CO</a:t>
                </a:r>
                <a:r>
                  <a:rPr lang="cs-CZ" sz="2400" baseline="-25000" dirty="0" smtClean="0">
                    <a:solidFill>
                      <a:srgbClr val="FF0000"/>
                    </a:solidFill>
                  </a:rPr>
                  <a:t>2</a:t>
                </a:r>
                <a:endParaRPr lang="cs-CZ" sz="2400" dirty="0" smtClean="0">
                  <a:solidFill>
                    <a:srgbClr val="FF0000"/>
                  </a:solidFill>
                </a:endParaRPr>
              </a:p>
              <a:p>
                <a:endParaRPr lang="cs-CZ" sz="2400" dirty="0"/>
              </a:p>
              <a:p>
                <a:r>
                  <a:rPr lang="cs-CZ" sz="2400" dirty="0" smtClean="0"/>
                  <a:t>		ze </a:t>
                </a:r>
                <a:r>
                  <a:rPr lang="cs-CZ" sz="2400" dirty="0"/>
                  <a:t>100 t CaCO</a:t>
                </a:r>
                <a:r>
                  <a:rPr lang="cs-CZ" sz="2400" baseline="-25000" dirty="0"/>
                  <a:t>3</a:t>
                </a:r>
                <a:r>
                  <a:rPr lang="cs-CZ" sz="2400" dirty="0"/>
                  <a:t>…………  56 t CaO </a:t>
                </a:r>
              </a:p>
              <a:p>
                <a:r>
                  <a:rPr lang="cs-CZ" sz="2400" dirty="0" smtClean="0"/>
                  <a:t>		z</a:t>
                </a:r>
                <a:r>
                  <a:rPr lang="cs-CZ" sz="2400" dirty="0"/>
                  <a:t> x t CaCO</a:t>
                </a:r>
                <a:r>
                  <a:rPr lang="cs-CZ" sz="2400" baseline="-25000" dirty="0"/>
                  <a:t>3</a:t>
                </a:r>
                <a:r>
                  <a:rPr lang="cs-CZ" sz="2400" dirty="0"/>
                  <a:t>…………….…  20 t CaO            </a:t>
                </a:r>
              </a:p>
              <a:p>
                <a:r>
                  <a:rPr lang="cs-CZ" sz="2400" dirty="0"/>
                  <a:t>          </a:t>
                </a:r>
                <a:endParaRPr lang="cs-CZ" sz="2400" dirty="0" smtClean="0"/>
              </a:p>
              <a:p>
                <a:r>
                  <a:rPr lang="cs-CZ" sz="2400" dirty="0"/>
                  <a:t>	</a:t>
                </a:r>
                <a:r>
                  <a:rPr lang="cs-CZ" sz="2400" dirty="0" smtClean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56</m:t>
                        </m:r>
                      </m:den>
                    </m:f>
                  </m:oMath>
                </a14:m>
                <a:r>
                  <a:rPr lang="cs-CZ" sz="2400" dirty="0" smtClean="0"/>
                  <a:t>	 </a:t>
                </a:r>
                <a:r>
                  <a:rPr lang="cs-CZ" sz="2400" dirty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56</m:t>
                        </m:r>
                      </m:den>
                    </m:f>
                  </m:oMath>
                </a14:m>
                <a:r>
                  <a:rPr lang="cs-CZ" sz="2400" dirty="0"/>
                  <a:t> . 20</a:t>
                </a:r>
              </a:p>
              <a:p>
                <a:r>
                  <a:rPr lang="cs-CZ" sz="2400" dirty="0" smtClean="0"/>
                  <a:t>x </a:t>
                </a:r>
                <a:r>
                  <a:rPr lang="cs-CZ" sz="2400" dirty="0"/>
                  <a:t>= 36 t CaCO</a:t>
                </a:r>
                <a:r>
                  <a:rPr lang="cs-CZ" sz="2400" baseline="-25000" dirty="0"/>
                  <a:t>3</a:t>
                </a:r>
                <a:endParaRPr lang="cs-CZ" sz="2400" dirty="0"/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Na </a:t>
                </a:r>
                <a:r>
                  <a:rPr lang="cs-CZ" sz="2400" dirty="0"/>
                  <a:t>výrobu 20 tun páleného vápna je třeba 36 tun vápence.</a:t>
                </a:r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980728"/>
                <a:ext cx="7704856" cy="5048946"/>
              </a:xfrm>
              <a:prstGeom prst="rect">
                <a:avLst/>
              </a:prstGeom>
              <a:blipFill rotWithShape="1">
                <a:blip r:embed="rId3"/>
                <a:stretch>
                  <a:fillRect l="-1187" t="-966" b="-181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38102" y="47667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Obsah</a:t>
            </a:r>
            <a:endParaRPr lang="cs-CZ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305800" y="7117080"/>
            <a:ext cx="1171575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36604" y="3497442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88132" y="3517128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2473622" y="4005064"/>
            <a:ext cx="404259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69963" y="5229200"/>
            <a:ext cx="192982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69963" y="5301208"/>
            <a:ext cx="192982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64904"/>
            <a:ext cx="1187724" cy="292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03831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5995">
        <p:cut/>
      </p:transition>
    </mc:Choice>
    <mc:Fallback xmlns="">
      <p:transition advTm="5995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660758"/>
            <a:ext cx="1448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č. 5</a:t>
            </a:r>
            <a:endParaRPr lang="cs-CZ" sz="24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683568" y="1340767"/>
                <a:ext cx="7704856" cy="4310283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1002">
                <a:schemeClr val="lt1"/>
              </a:fillRef>
              <a:effectRef idx="0">
                <a:scrgbClr r="0" g="0" b="0"/>
              </a:effectRef>
              <a:fontRef idx="major"/>
            </p:style>
            <p:txBody>
              <a:bodyPr wrap="square">
                <a:spAutoFit/>
              </a:bodyPr>
              <a:lstStyle/>
              <a:p>
                <a:r>
                  <a:rPr lang="cs-CZ" sz="2400" dirty="0" smtClean="0"/>
                  <a:t>Kolik </a:t>
                </a:r>
                <a:r>
                  <a:rPr lang="cs-CZ" sz="2400" dirty="0"/>
                  <a:t>kg vápníku je třeba k přípravě 26 kg </a:t>
                </a:r>
                <a:r>
                  <a:rPr lang="cs-CZ" sz="2400" dirty="0" smtClean="0"/>
                  <a:t>CaSO</a:t>
                </a:r>
                <a:r>
                  <a:rPr lang="cs-CZ" sz="2400" baseline="-25000" dirty="0" smtClean="0"/>
                  <a:t>4</a:t>
                </a:r>
                <a:r>
                  <a:rPr lang="cs-CZ" sz="2400" dirty="0"/>
                  <a:t>?</a:t>
                </a:r>
              </a:p>
              <a:p>
                <a:r>
                  <a:rPr lang="cs-CZ" sz="2400" dirty="0" smtClean="0"/>
                  <a:t>M</a:t>
                </a:r>
                <a:r>
                  <a:rPr lang="cs-CZ" sz="2400" baseline="-25000" dirty="0" smtClean="0"/>
                  <a:t>O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= 16 g/mol    M</a:t>
                </a:r>
                <a:r>
                  <a:rPr lang="cs-CZ" sz="2400" baseline="-25000" dirty="0"/>
                  <a:t>Ca</a:t>
                </a:r>
                <a:r>
                  <a:rPr lang="cs-CZ" sz="2400" dirty="0"/>
                  <a:t> = 40 g/mol   M</a:t>
                </a:r>
                <a:r>
                  <a:rPr lang="cs-CZ" sz="2400" baseline="-25000" dirty="0"/>
                  <a:t>S</a:t>
                </a:r>
                <a:r>
                  <a:rPr lang="cs-CZ" sz="2400" dirty="0"/>
                  <a:t>= 32g/mol</a:t>
                </a:r>
              </a:p>
              <a:p>
                <a:r>
                  <a:rPr lang="cs-CZ" sz="2400" dirty="0" smtClean="0"/>
                  <a:t>            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Ca</a:t>
                </a:r>
                <a:r>
                  <a:rPr lang="cs-CZ" sz="2400" baseline="-250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>
                    <a:solidFill>
                      <a:srgbClr val="FF0000"/>
                    </a:solidFill>
                  </a:rPr>
                  <a:t>+   H</a:t>
                </a:r>
                <a:r>
                  <a:rPr lang="cs-CZ" sz="2400" baseline="-25000" dirty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>
                    <a:solidFill>
                      <a:srgbClr val="FF0000"/>
                    </a:solidFill>
                  </a:rPr>
                  <a:t>SO</a:t>
                </a:r>
                <a:r>
                  <a:rPr lang="cs-CZ" sz="2400" baseline="-25000" dirty="0">
                    <a:solidFill>
                      <a:srgbClr val="FF0000"/>
                    </a:solidFill>
                  </a:rPr>
                  <a:t>4 </a:t>
                </a:r>
                <a:r>
                  <a:rPr lang="cs-CZ" sz="2400" dirty="0">
                    <a:solidFill>
                      <a:srgbClr val="FF0000"/>
                    </a:solidFill>
                  </a:rPr>
                  <a:t>             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H</a:t>
                </a:r>
                <a:r>
                  <a:rPr lang="cs-CZ" sz="2400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dirty="0">
                    <a:solidFill>
                      <a:srgbClr val="FF0000"/>
                    </a:solidFill>
                  </a:rPr>
                  <a:t>+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CaSO</a:t>
                </a:r>
                <a:r>
                  <a:rPr lang="cs-CZ" sz="2400" baseline="-25000" dirty="0" smtClean="0">
                    <a:solidFill>
                      <a:srgbClr val="FF0000"/>
                    </a:solidFill>
                  </a:rPr>
                  <a:t>4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	    ze </a:t>
                </a:r>
                <a:r>
                  <a:rPr lang="cs-CZ" sz="2400" dirty="0"/>
                  <a:t>40 kg vápníku ………. 136 kg CaSO</a:t>
                </a:r>
                <a:r>
                  <a:rPr lang="cs-CZ" sz="2400" baseline="-25000" dirty="0"/>
                  <a:t>4</a:t>
                </a:r>
                <a:r>
                  <a:rPr lang="cs-CZ" sz="2400" dirty="0"/>
                  <a:t>          </a:t>
                </a:r>
              </a:p>
              <a:p>
                <a:r>
                  <a:rPr lang="cs-CZ" sz="2400" dirty="0" smtClean="0"/>
                  <a:t>	    z</a:t>
                </a:r>
                <a:r>
                  <a:rPr lang="cs-CZ" sz="2400" dirty="0"/>
                  <a:t> x kg vápníku …………...  26 kg CaSO</a:t>
                </a:r>
                <a:r>
                  <a:rPr lang="cs-CZ" sz="2400" baseline="-25000" dirty="0"/>
                  <a:t>4</a:t>
                </a:r>
                <a:r>
                  <a:rPr lang="cs-CZ" sz="2400" dirty="0"/>
                  <a:t>                      </a:t>
                </a:r>
              </a:p>
              <a:p>
                <a:r>
                  <a:rPr lang="cs-CZ" sz="2400" dirty="0"/>
                  <a:t>        </a:t>
                </a:r>
                <a:r>
                  <a:rPr lang="cs-CZ" sz="2400" dirty="0" smtClean="0"/>
                  <a:t>     		</a:t>
                </a:r>
              </a:p>
              <a:p>
                <a:r>
                  <a:rPr lang="cs-CZ" sz="2400" dirty="0"/>
                  <a:t>	</a:t>
                </a:r>
                <a:r>
                  <a:rPr lang="cs-CZ" sz="2400" dirty="0" smtClean="0"/>
                  <a:t>	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26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136</m:t>
                        </m:r>
                      </m:den>
                    </m:f>
                  </m:oMath>
                </a14:m>
                <a:r>
                  <a:rPr lang="cs-CZ" sz="2400" dirty="0" smtClean="0"/>
                  <a:t>         </a:t>
                </a:r>
                <a:r>
                  <a:rPr lang="cs-CZ" sz="2400" dirty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26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136</m:t>
                        </m:r>
                      </m:den>
                    </m:f>
                  </m:oMath>
                </a14:m>
                <a:r>
                  <a:rPr lang="cs-CZ" sz="2400" dirty="0"/>
                  <a:t> . </a:t>
                </a:r>
                <a:r>
                  <a:rPr lang="cs-CZ" dirty="0"/>
                  <a:t>40</a:t>
                </a:r>
              </a:p>
              <a:p>
                <a:r>
                  <a:rPr lang="cs-CZ" sz="2400" dirty="0" smtClean="0"/>
                  <a:t>x </a:t>
                </a:r>
                <a:r>
                  <a:rPr lang="cs-CZ" sz="2400" dirty="0"/>
                  <a:t>= 29,4 kg vápníku </a:t>
                </a:r>
              </a:p>
              <a:p>
                <a:r>
                  <a:rPr lang="cs-CZ" sz="2400" dirty="0"/>
                  <a:t> </a:t>
                </a:r>
              </a:p>
              <a:p>
                <a:r>
                  <a:rPr lang="cs-CZ" sz="2400" dirty="0"/>
                  <a:t>Na přípravu </a:t>
                </a:r>
                <a:r>
                  <a:rPr lang="cs-CZ" sz="2400" dirty="0" smtClean="0"/>
                  <a:t>26 </a:t>
                </a:r>
                <a:r>
                  <a:rPr lang="cs-CZ" sz="2400" dirty="0"/>
                  <a:t>kg CaSO</a:t>
                </a:r>
                <a:r>
                  <a:rPr lang="cs-CZ" sz="2400" baseline="-25000" dirty="0"/>
                  <a:t>4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se spotřebuje </a:t>
                </a:r>
                <a:r>
                  <a:rPr lang="cs-CZ" sz="2400" dirty="0" smtClean="0"/>
                  <a:t>29,4 </a:t>
                </a:r>
                <a:r>
                  <a:rPr lang="cs-CZ" sz="2400" dirty="0"/>
                  <a:t>kg 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vápníku.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40767"/>
                <a:ext cx="7704856" cy="4310283"/>
              </a:xfrm>
              <a:prstGeom prst="rect">
                <a:avLst/>
              </a:prstGeom>
              <a:blipFill rotWithShape="1">
                <a:blip r:embed="rId3"/>
                <a:stretch>
                  <a:fillRect l="-1187" t="-1132" b="-2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67544" y="47667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Obsah</a:t>
            </a:r>
            <a:endParaRPr lang="cs-CZ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264596" y="3157088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512068" y="3124243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877266" y="3645024"/>
            <a:ext cx="4566942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69963" y="4869160"/>
            <a:ext cx="2361877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69963" y="4941168"/>
            <a:ext cx="2361877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00555"/>
            <a:ext cx="1187724" cy="292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763688" y="2492896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53744" y="2564904"/>
            <a:ext cx="9144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32289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5765">
        <p:cut/>
      </p:transition>
    </mc:Choice>
    <mc:Fallback xmlns="">
      <p:transition advTm="5765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660758"/>
            <a:ext cx="1448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č. 6</a:t>
            </a:r>
            <a:endParaRPr lang="cs-CZ" sz="24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683568" y="1340767"/>
                <a:ext cx="7704856" cy="471699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0">
                <a:scrgbClr r="0" g="0" b="0"/>
              </a:lnRef>
              <a:fillRef idx="1002">
                <a:schemeClr val="lt1"/>
              </a:fillRef>
              <a:effectRef idx="0">
                <a:scrgbClr r="0" g="0" b="0"/>
              </a:effectRef>
              <a:fontRef idx="major"/>
            </p:style>
            <p:txBody>
              <a:bodyPr wrap="square">
                <a:spAutoFit/>
              </a:bodyPr>
              <a:lstStyle/>
              <a:p>
                <a:r>
                  <a:rPr lang="cs-CZ" sz="2400" dirty="0"/>
                  <a:t>Kolik zinku je třeba k přípravě 280 g ZnS ?      </a:t>
                </a:r>
              </a:p>
              <a:p>
                <a:r>
                  <a:rPr lang="cs-CZ" sz="2400" dirty="0"/>
                  <a:t>      M</a:t>
                </a:r>
                <a:r>
                  <a:rPr lang="cs-CZ" sz="2400" baseline="-25000" dirty="0"/>
                  <a:t>Zn</a:t>
                </a:r>
                <a:r>
                  <a:rPr lang="cs-CZ" sz="2400" dirty="0"/>
                  <a:t> = 65,4 g/mol          M</a:t>
                </a:r>
                <a:r>
                  <a:rPr lang="cs-CZ" sz="2400" baseline="-25000" dirty="0"/>
                  <a:t>S</a:t>
                </a:r>
                <a:r>
                  <a:rPr lang="cs-CZ" sz="2400" dirty="0"/>
                  <a:t>= 32g/mol</a:t>
                </a:r>
              </a:p>
              <a:p>
                <a:r>
                  <a:rPr lang="cs-CZ" sz="2400" dirty="0"/>
                  <a:t>          </a:t>
                </a:r>
                <a:endParaRPr lang="cs-CZ" sz="2400" dirty="0" smtClean="0"/>
              </a:p>
              <a:p>
                <a:r>
                  <a:rPr lang="cs-CZ" sz="2400" dirty="0" smtClean="0"/>
                  <a:t>		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 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Zn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dirty="0">
                    <a:solidFill>
                      <a:srgbClr val="FF0000"/>
                    </a:solidFill>
                  </a:rPr>
                  <a:t>+   S</a:t>
                </a:r>
                <a:r>
                  <a:rPr lang="cs-CZ" sz="2400" dirty="0"/>
                  <a:t>                  </a:t>
                </a:r>
                <a:r>
                  <a:rPr lang="cs-CZ" sz="2400" u="sng" dirty="0">
                    <a:solidFill>
                      <a:srgbClr val="FF0000"/>
                    </a:solidFill>
                  </a:rPr>
                  <a:t>ZnS</a:t>
                </a:r>
                <a:endParaRPr lang="cs-CZ" sz="2400" dirty="0">
                  <a:solidFill>
                    <a:srgbClr val="FF0000"/>
                  </a:solidFill>
                </a:endParaRPr>
              </a:p>
              <a:p>
                <a:r>
                  <a:rPr lang="cs-CZ" sz="2400" dirty="0" smtClean="0"/>
                  <a:t>		z</a:t>
                </a:r>
                <a:r>
                  <a:rPr lang="cs-CZ" sz="2400" dirty="0"/>
                  <a:t> 65,4 g zinku………. </a:t>
                </a:r>
                <a:r>
                  <a:rPr lang="cs-CZ" sz="2400" dirty="0" smtClean="0"/>
                  <a:t>..97,4 </a:t>
                </a:r>
                <a:r>
                  <a:rPr lang="cs-CZ" sz="2400" dirty="0"/>
                  <a:t>g ZnS          </a:t>
                </a:r>
              </a:p>
              <a:p>
                <a:r>
                  <a:rPr lang="cs-CZ" sz="2400" dirty="0" smtClean="0"/>
                  <a:t>		z</a:t>
                </a:r>
                <a:r>
                  <a:rPr lang="cs-CZ" sz="2400" dirty="0"/>
                  <a:t> x g zinku ………….... 280 g ZnS                      </a:t>
                </a:r>
              </a:p>
              <a:p>
                <a:r>
                  <a:rPr lang="cs-CZ" sz="2400" dirty="0"/>
                  <a:t>        </a:t>
                </a:r>
              </a:p>
              <a:p>
                <a:r>
                  <a:rPr lang="cs-CZ" sz="2400" dirty="0"/>
                  <a:t>         </a:t>
                </a:r>
                <a:r>
                  <a:rPr lang="cs-CZ" sz="2400" dirty="0" smtClean="0"/>
                  <a:t>		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65,4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280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97,4</m:t>
                        </m:r>
                      </m:den>
                    </m:f>
                  </m:oMath>
                </a14:m>
                <a:r>
                  <a:rPr lang="cs-CZ" sz="2400" dirty="0" smtClean="0"/>
                  <a:t> 	    x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280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97,4</m:t>
                        </m:r>
                      </m:den>
                    </m:f>
                  </m:oMath>
                </a14:m>
                <a:r>
                  <a:rPr lang="cs-CZ" sz="2400" dirty="0"/>
                  <a:t> . </a:t>
                </a:r>
                <a:r>
                  <a:rPr lang="cs-CZ" dirty="0"/>
                  <a:t>65,4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x </a:t>
                </a:r>
                <a:r>
                  <a:rPr lang="cs-CZ" sz="2400" dirty="0"/>
                  <a:t>= 188 kg zinku </a:t>
                </a:r>
              </a:p>
              <a:p>
                <a:r>
                  <a:rPr lang="cs-CZ" sz="2400" dirty="0"/>
                  <a:t> </a:t>
                </a:r>
              </a:p>
              <a:p>
                <a:r>
                  <a:rPr lang="cs-CZ" sz="2400" dirty="0"/>
                  <a:t>Na přípravu 280 g ZnS se spotřebuje 188 g zinku.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40767"/>
                <a:ext cx="7704856" cy="4716997"/>
              </a:xfrm>
              <a:prstGeom prst="rect">
                <a:avLst/>
              </a:prstGeom>
              <a:blipFill rotWithShape="1">
                <a:blip r:embed="rId3"/>
                <a:stretch>
                  <a:fillRect l="-1187" t="-1034" b="-180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10148" y="48243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Obsah</a:t>
            </a:r>
            <a:endParaRPr lang="cs-CZ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305800" y="7117080"/>
            <a:ext cx="1171575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264596" y="3183381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88132" y="3124243"/>
            <a:ext cx="667548" cy="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2401614" y="3645024"/>
            <a:ext cx="397058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69963" y="5229200"/>
            <a:ext cx="2001837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69963" y="5301208"/>
            <a:ext cx="2001837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332" y="2564904"/>
            <a:ext cx="1187724" cy="292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67905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3827">
        <p:cut/>
      </p:transition>
    </mc:Choice>
    <mc:Fallback xmlns="">
      <p:transition advTm="3827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183880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1600">
        <p:cut/>
      </p:transition>
    </mc:Choice>
    <mc:Fallback xmlns="">
      <p:transition advTm="160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1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4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576</TotalTime>
  <Words>320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 První</cp:lastModifiedBy>
  <cp:revision>95</cp:revision>
  <cp:lastPrinted>2012-01-06T12:08:07Z</cp:lastPrinted>
  <dcterms:created xsi:type="dcterms:W3CDTF">2011-08-21T15:31:45Z</dcterms:created>
  <dcterms:modified xsi:type="dcterms:W3CDTF">2012-01-06T12:10:32Z</dcterms:modified>
</cp:coreProperties>
</file>