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14AE2D9-574F-49F3-87A3-F84EC6C4F9E7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41372D9-9FF7-4AF9-B4CE-3D7657112A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D0E1F-8A96-4C80-80D9-93060C0CBC5D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DE69B-B31F-4247-B99E-7BA3BDCD3C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A5921-E635-4484-8F83-CBFD9EC374A6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E9479-849A-471D-9DA3-D3A8A98E1D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1D65-F66D-4EA9-85D8-DA189E135E6A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F3CBE-784F-408F-97E7-0118D47C6C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D986F-DBE3-47D3-BCA1-C7D932D9546A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1E4D1-0976-4F86-B295-5C62DE50D4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EBE8B-A2F5-496A-B73B-E41CA2AD83BB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48B93-2FC8-47C0-8A3C-D5DCC6B0BE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5F4D3-92F0-4F4C-8744-592911476C03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BEB9-E1DA-4F10-9B09-A28C703041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D30B0-589C-4D3B-9562-03923043164C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D6477-AFD6-4E57-915C-54B70FD4EB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8F138-C0FB-4A8C-8688-9BF6113A08FB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9BDFA-D3D5-4CCE-97FD-0A3736F2F7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3DA4-B06A-45E8-B53F-2434EDA900CE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55B9E-22F5-40C2-A371-D6E1EF2E88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C70D0-C3CB-4CBF-B458-C9E3AE73FA68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97BEC-24C6-47EF-A321-F817299045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B88B-589C-41C4-8B4A-5B8936205815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A4054-E7C9-4857-90E8-F1F7999C7A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C9646B-5B63-466D-B6BD-3AEF2237D7C3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CFC2E5-D41C-4DF1-9FA6-0A62E98199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Technické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Zesilovače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Lineární součástky elektronických obvodů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Miroslav Široký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březen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OPVK_1.5_DUM_III/2_TAP3_SR015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09VYSTUPY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VY_32_INOVACE_TAP3_SR015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Zesilovače – třídy zesilovačů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785813" y="-285750"/>
            <a:ext cx="7700962" cy="1470025"/>
          </a:xfrm>
        </p:spPr>
        <p:txBody>
          <a:bodyPr/>
          <a:lstStyle/>
          <a:p>
            <a:r>
              <a:rPr lang="cs-CZ" smtClean="0"/>
              <a:t>Výkonnové zesilovače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85813" y="857250"/>
            <a:ext cx="7715250" cy="5500688"/>
          </a:xfrm>
        </p:spPr>
        <p:txBody>
          <a:bodyPr rtlCol="0">
            <a:normAutofit fontScale="85000" lnSpcReduction="100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i="1" dirty="0" smtClean="0">
                <a:solidFill>
                  <a:schemeClr val="tx1"/>
                </a:solidFill>
              </a:rPr>
              <a:t> Výkonové (koncové) zesilovače</a:t>
            </a:r>
            <a:r>
              <a:rPr lang="cs-CZ" dirty="0" smtClean="0">
                <a:solidFill>
                  <a:schemeClr val="tx1"/>
                </a:solidFill>
              </a:rPr>
              <a:t> zabezpečují dodání potřebného výkonu zátěži zesilovače (např. reproduktoru) při požadovaném činiteli nelineárního zkreslení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Koncové zesilovače mohou pracovat v transformátorovém zapojení jako jednočinné nebo dvojčinné. Jednočinné výkonové zesilovače pracují výhradně ve třídě A </a:t>
            </a:r>
            <a:r>
              <a:rPr lang="cs-CZ" dirty="0" err="1" smtClean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dvojčinné výkonové zesilovače pracují ve třídě A, B nebo AB</a:t>
            </a:r>
            <a:endParaRPr lang="en-US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tx1"/>
                </a:solidFill>
              </a:rPr>
              <a:t>[1]</a:t>
            </a:r>
            <a:endParaRPr lang="cs-CZ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r>
              <a:rPr lang="cs-CZ" smtClean="0"/>
              <a:t>Třídy zesilovačů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Všechny zesilovače se dělí do tříd, které charakterizují jejich pracovní vlastnosti nebo princip, na kterém zesilovač funguje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V následujícím přehledu se na jednotlivé třídy podíváme podrobněji.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1" y="214313"/>
            <a:ext cx="9144000" cy="6643687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i="1" dirty="0" smtClean="0"/>
              <a:t>	Třída A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Součástky zesilovače třídy A jsou zapojeny </a:t>
            </a:r>
            <a:r>
              <a:rPr lang="cs-CZ" dirty="0" smtClean="0"/>
              <a:t>jednočinně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tzn</a:t>
            </a:r>
            <a:r>
              <a:rPr lang="cs-CZ" dirty="0" smtClean="0"/>
              <a:t>. že jedna větev zpracovává obě poloviny </a:t>
            </a:r>
            <a:endParaRPr lang="cs-CZ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(+ </a:t>
            </a:r>
            <a:r>
              <a:rPr lang="cs-CZ" dirty="0" smtClean="0"/>
              <a:t>i -, viz třída B) průchozího signálu. </a:t>
            </a:r>
            <a:endParaRPr lang="cs-CZ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Součástky </a:t>
            </a:r>
            <a:r>
              <a:rPr lang="cs-CZ" dirty="0" smtClean="0"/>
              <a:t>zesilovače třídy A mají nastavený takový klidový proud, aby byly stále ve vodivém stavu. Díky velkému klidovému proudu mají zesilovače třídy A nejmenší zkreslení. </a:t>
            </a:r>
            <a:endParaRPr lang="cs-CZ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Kvůli </a:t>
            </a:r>
            <a:r>
              <a:rPr lang="cs-CZ" dirty="0" smtClean="0"/>
              <a:t>tak vysokému proudu jsou ale velice náročné na konstrukci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 </a:t>
            </a:r>
            <a:r>
              <a:rPr lang="cs-CZ" dirty="0" smtClean="0"/>
              <a:t>Vyžadují vysoký a většina tohoto příkonu se mění na teplo. </a:t>
            </a:r>
            <a:r>
              <a:rPr lang="cs-CZ" dirty="0" smtClean="0"/>
              <a:t>Důsledkem toho jsou i vysoké nároky na chlazení zesilovače. To jsou důvody, proč jsou zesilovače třídy A velice drahé a prodávají se velice málo</a:t>
            </a:r>
            <a:endParaRPr lang="cs-CZ" i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85750"/>
            <a:ext cx="9144000" cy="635793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Třída </a:t>
            </a:r>
            <a:r>
              <a:rPr lang="cs-CZ" b="1" dirty="0" smtClean="0"/>
              <a:t>B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Výkonové </a:t>
            </a:r>
            <a:r>
              <a:rPr lang="cs-CZ" dirty="0" smtClean="0"/>
              <a:t>součástky zesilovače třídy B jsou zapojeny </a:t>
            </a:r>
            <a:r>
              <a:rPr lang="cs-CZ" dirty="0" err="1" smtClean="0"/>
              <a:t>dvoučině</a:t>
            </a:r>
            <a:r>
              <a:rPr lang="cs-CZ" dirty="0" smtClean="0"/>
              <a:t> a mají nastavený nulový klidový proud.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Jedna </a:t>
            </a:r>
            <a:r>
              <a:rPr lang="cs-CZ" dirty="0" smtClean="0"/>
              <a:t>větev zpracovává pouze kladnou půlku signálu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 smtClean="0"/>
              <a:t>druhá větev zpracovává pouze zápornou polovinu. Tyto větve se tak střídají a doplňují ve své činnosti.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Protože </a:t>
            </a:r>
            <a:r>
              <a:rPr lang="cs-CZ" dirty="0" smtClean="0"/>
              <a:t>přechod z nevodivého do vodivého stavu </a:t>
            </a:r>
            <a:r>
              <a:rPr lang="cs-CZ" dirty="0" err="1" smtClean="0"/>
              <a:t>sočástek</a:t>
            </a:r>
            <a:r>
              <a:rPr lang="cs-CZ" dirty="0" smtClean="0"/>
              <a:t> je pozvolný, vzniká při průchodu signálu </a:t>
            </a:r>
            <a:r>
              <a:rPr lang="cs-CZ" dirty="0" smtClean="0"/>
              <a:t>nulou zkreslení. Toto </a:t>
            </a:r>
            <a:r>
              <a:rPr lang="cs-CZ" dirty="0" smtClean="0"/>
              <a:t>zkreslení je tak velké, že je poměrně dobře slyšitelné, hlavně pokud má signál malou amplitudu.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Výhodou </a:t>
            </a:r>
            <a:r>
              <a:rPr lang="cs-CZ" dirty="0" smtClean="0"/>
              <a:t>těchto zesilovačů je energetická úspornost. </a:t>
            </a:r>
            <a:r>
              <a:rPr lang="cs-CZ" dirty="0" smtClean="0"/>
              <a:t>Bez signálu neodebírají žádný proud a při malém signálu odebírají pouze malý proud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14312"/>
            <a:ext cx="9143999" cy="6383039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Třída </a:t>
            </a:r>
            <a:r>
              <a:rPr lang="cs-CZ" b="1" dirty="0" smtClean="0"/>
              <a:t>AB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Tato </a:t>
            </a:r>
            <a:r>
              <a:rPr lang="cs-CZ" dirty="0" smtClean="0"/>
              <a:t>třída je </a:t>
            </a:r>
            <a:r>
              <a:rPr lang="cs-CZ" dirty="0" smtClean="0"/>
              <a:t>kompromisem </a:t>
            </a:r>
            <a:r>
              <a:rPr lang="cs-CZ" dirty="0" smtClean="0"/>
              <a:t>mezi třídami A </a:t>
            </a:r>
            <a:r>
              <a:rPr lang="cs-CZ" dirty="0" err="1" smtClean="0"/>
              <a:t>a</a:t>
            </a:r>
            <a:r>
              <a:rPr lang="cs-CZ" dirty="0" smtClean="0"/>
              <a:t> B.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Konstrukčně </a:t>
            </a:r>
            <a:r>
              <a:rPr lang="cs-CZ" dirty="0" smtClean="0"/>
              <a:t>je zesilovač stejný, </a:t>
            </a:r>
            <a:r>
              <a:rPr lang="cs-CZ" dirty="0" smtClean="0"/>
              <a:t>jako </a:t>
            </a:r>
            <a:r>
              <a:rPr lang="cs-CZ" dirty="0" smtClean="0"/>
              <a:t>zesilovač v třídě B, ale s tím rozdílem, že třída AB má zavedený malý klidový proud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To </a:t>
            </a:r>
            <a:r>
              <a:rPr lang="cs-CZ" dirty="0" smtClean="0"/>
              <a:t>znamená, že tyto zesilovače nevykazují tak velké přechodové zkreslení, jako zesilovače v třídě B.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Třída </a:t>
            </a:r>
            <a:r>
              <a:rPr lang="cs-CZ" dirty="0" smtClean="0"/>
              <a:t>AB také není tak energeticky náročná jako třída A.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 </a:t>
            </a:r>
            <a:r>
              <a:rPr lang="cs-CZ" dirty="0" smtClean="0"/>
              <a:t>těchto důvodů se staly zesilovače třídy AB velice oblíbenými, většina lineárních zesilovačů pracuje právě v této třídě.</a:t>
            </a:r>
            <a:endParaRPr lang="cs-CZ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1" y="285750"/>
            <a:ext cx="8892480" cy="6357938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</a:t>
            </a:r>
            <a:r>
              <a:rPr lang="cs-CZ" b="1" dirty="0" smtClean="0"/>
              <a:t> Třída C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Zesilovače třídy C jsou pro nízkofrekvenční techniku </a:t>
            </a:r>
            <a:r>
              <a:rPr lang="cs-CZ" dirty="0" smtClean="0"/>
              <a:t>nepoužitelné.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	Třída D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Tyto zesilovače již nejsou lineárními zesilovači protože používají techniku </a:t>
            </a:r>
            <a:r>
              <a:rPr lang="cs-CZ" dirty="0" err="1" smtClean="0"/>
              <a:t>pulzně</a:t>
            </a:r>
            <a:r>
              <a:rPr lang="cs-CZ" dirty="0" smtClean="0"/>
              <a:t> šířkové modulace. </a:t>
            </a:r>
            <a:endParaRPr lang="cs-CZ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Pro </a:t>
            </a:r>
            <a:r>
              <a:rPr lang="cs-CZ" dirty="0" smtClean="0"/>
              <a:t>tyto zesilovače se vžilo označení digitální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Největší </a:t>
            </a:r>
            <a:r>
              <a:rPr lang="cs-CZ" dirty="0" smtClean="0"/>
              <a:t>výhodou této konstrukce je vysoká účinnost, až </a:t>
            </a:r>
            <a:r>
              <a:rPr lang="cs-CZ" dirty="0" smtClean="0"/>
              <a:t>80%. </a:t>
            </a:r>
            <a:r>
              <a:rPr lang="cs-CZ" dirty="0" smtClean="0"/>
              <a:t>Tato vysoká účinnost vyplývá z principu činnosti výkonových tranzistorů zesilovače. </a:t>
            </a:r>
            <a:r>
              <a:rPr lang="cs-CZ" dirty="0" smtClean="0"/>
              <a:t>Tyto jsou totiž buď plně sepnuty nebo úplně vypnuty. </a:t>
            </a:r>
            <a:endParaRPr lang="cs-CZ" dirty="0" smtClean="0"/>
          </a:p>
          <a:p>
            <a:pPr fontAlgn="auto">
              <a:spcAft>
                <a:spcPts val="0"/>
              </a:spcAft>
              <a:buNone/>
              <a:defRPr/>
            </a:pPr>
            <a:r>
              <a:rPr lang="cs-CZ" dirty="0" smtClean="0"/>
              <a:t>Z </a:t>
            </a:r>
            <a:r>
              <a:rPr lang="cs-CZ" dirty="0" smtClean="0"/>
              <a:t>toho vyplývá ale i nevýhoda - větší zkreslení, než mají zesilovače tříd A </a:t>
            </a:r>
            <a:r>
              <a:rPr lang="cs-CZ" dirty="0" err="1" smtClean="0"/>
              <a:t>a</a:t>
            </a:r>
            <a:r>
              <a:rPr lang="cs-CZ" dirty="0" smtClean="0"/>
              <a:t> AB. </a:t>
            </a:r>
            <a:endParaRPr lang="cs-CZ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>
          <a:xfrm>
            <a:off x="0" y="214313"/>
            <a:ext cx="9143999" cy="59118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	</a:t>
            </a:r>
            <a:r>
              <a:rPr lang="cs-CZ" b="1" dirty="0" smtClean="0"/>
              <a:t>Třída G</a:t>
            </a:r>
          </a:p>
          <a:p>
            <a:pPr>
              <a:buNone/>
            </a:pPr>
            <a:r>
              <a:rPr lang="cs-CZ" dirty="0" smtClean="0"/>
              <a:t>Třída G využívá koncový stupeň koncipovaný v třídě </a:t>
            </a:r>
            <a:r>
              <a:rPr lang="cs-CZ" dirty="0" smtClean="0"/>
              <a:t>AB</a:t>
            </a:r>
            <a:r>
              <a:rPr lang="cs-CZ" dirty="0" smtClean="0"/>
              <a:t>.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Tato </a:t>
            </a:r>
            <a:r>
              <a:rPr lang="cs-CZ" dirty="0" smtClean="0"/>
              <a:t>třída se liší systémem napájení. Napájecí napětí není </a:t>
            </a:r>
            <a:r>
              <a:rPr lang="cs-CZ" dirty="0" smtClean="0"/>
              <a:t>stálé, ale </a:t>
            </a:r>
            <a:r>
              <a:rPr lang="cs-CZ" dirty="0" smtClean="0"/>
              <a:t>podle potřeby se ve stupních mění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Pro vyšší výstupní výkon je zesilovač napájen vyšším napájecím napětím. </a:t>
            </a:r>
            <a:r>
              <a:rPr lang="cs-CZ" dirty="0" smtClean="0"/>
              <a:t>(Při </a:t>
            </a:r>
            <a:r>
              <a:rPr lang="cs-CZ" dirty="0" smtClean="0"/>
              <a:t>dosáhnutí určitého nastaveného výstupního výkonu se připojí vyšší </a:t>
            </a:r>
            <a:r>
              <a:rPr lang="cs-CZ" dirty="0" smtClean="0"/>
              <a:t>napětí.) </a:t>
            </a:r>
          </a:p>
          <a:p>
            <a:pPr>
              <a:buNone/>
            </a:pPr>
            <a:r>
              <a:rPr lang="cs-CZ" dirty="0" smtClean="0"/>
              <a:t>Tím </a:t>
            </a:r>
            <a:r>
              <a:rPr lang="cs-CZ" dirty="0" smtClean="0"/>
              <a:t>se </a:t>
            </a:r>
            <a:r>
              <a:rPr lang="cs-CZ" dirty="0" smtClean="0"/>
              <a:t>zvyšuje </a:t>
            </a:r>
            <a:r>
              <a:rPr lang="cs-CZ" dirty="0" smtClean="0"/>
              <a:t>účinnost a zesilovač tak může být menší a lehčí než zesilovač třídy AB.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0" y="357188"/>
            <a:ext cx="9144000" cy="57689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	</a:t>
            </a:r>
            <a:r>
              <a:rPr lang="cs-CZ" b="1" dirty="0" smtClean="0"/>
              <a:t> Třída H</a:t>
            </a:r>
          </a:p>
          <a:p>
            <a:pPr>
              <a:buNone/>
            </a:pPr>
            <a:r>
              <a:rPr lang="cs-CZ" dirty="0" smtClean="0"/>
              <a:t>Tato třída pracuje na stejném principu jako třída G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 </a:t>
            </a:r>
            <a:r>
              <a:rPr lang="cs-CZ" dirty="0" smtClean="0"/>
              <a:t>tím rozdílem, že napájecí napětí není připojováno skokově, ale přesně sleduje velikost vstupního signálu.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Tím </a:t>
            </a:r>
            <a:r>
              <a:rPr lang="cs-CZ" dirty="0" smtClean="0"/>
              <a:t>je zaručena potřebná výše napájecího napětí pro aktuální výstupní výkon.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Výhodou </a:t>
            </a:r>
            <a:r>
              <a:rPr lang="cs-CZ" dirty="0" smtClean="0"/>
              <a:t>je ještě vyšší účinnost než u třídy </a:t>
            </a:r>
            <a:r>
              <a:rPr lang="cs-CZ" dirty="0" smtClean="0"/>
              <a:t>G.</a:t>
            </a:r>
          </a:p>
          <a:p>
            <a:pPr>
              <a:buNone/>
            </a:pPr>
            <a:r>
              <a:rPr lang="cs-CZ" dirty="0" smtClean="0"/>
              <a:t>N</a:t>
            </a:r>
            <a:r>
              <a:rPr lang="cs-CZ" dirty="0" smtClean="0"/>
              <a:t>evýhodou </a:t>
            </a:r>
            <a:r>
              <a:rPr lang="cs-CZ" dirty="0" smtClean="0"/>
              <a:t>je již dost komplikované zapojení.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2"/>
          <p:cNvSpPr>
            <a:spLocks noGrp="1"/>
          </p:cNvSpPr>
          <p:nvPr>
            <p:ph idx="1"/>
          </p:nvPr>
        </p:nvSpPr>
        <p:spPr>
          <a:xfrm>
            <a:off x="0" y="214313"/>
            <a:ext cx="8686800" cy="59118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	</a:t>
            </a:r>
            <a:r>
              <a:rPr lang="cs-CZ" b="1" dirty="0" smtClean="0"/>
              <a:t>Třída S</a:t>
            </a:r>
          </a:p>
          <a:p>
            <a:pPr>
              <a:buNone/>
            </a:pPr>
            <a:r>
              <a:rPr lang="cs-CZ" dirty="0" smtClean="0"/>
              <a:t>Zesilovače třídy S jsou novější modifikací zesilovačů třídy </a:t>
            </a:r>
            <a:r>
              <a:rPr lang="cs-CZ" dirty="0" smtClean="0"/>
              <a:t>D.</a:t>
            </a:r>
          </a:p>
          <a:p>
            <a:pPr>
              <a:buNone/>
            </a:pPr>
            <a:r>
              <a:rPr lang="cs-CZ" dirty="0" smtClean="0"/>
              <a:t>S </a:t>
            </a:r>
            <a:r>
              <a:rPr lang="cs-CZ" dirty="0" smtClean="0"/>
              <a:t>zesilovače jsou také digitální, ale mají vylepšenou konstrukci, a proto nepotřebují na výstupu LC filtr pro odstraňování spínací frekvence.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Říká </a:t>
            </a:r>
            <a:r>
              <a:rPr lang="cs-CZ" dirty="0" smtClean="0"/>
              <a:t>se jim taky digitální </a:t>
            </a:r>
            <a:r>
              <a:rPr lang="cs-CZ" dirty="0" err="1" smtClean="0"/>
              <a:t>filterless</a:t>
            </a:r>
            <a:r>
              <a:rPr lang="cs-CZ" dirty="0" smtClean="0"/>
              <a:t> zesilovače.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2"/>
          <p:cNvSpPr>
            <a:spLocks noGrp="1"/>
          </p:cNvSpPr>
          <p:nvPr>
            <p:ph idx="1"/>
          </p:nvPr>
        </p:nvSpPr>
        <p:spPr>
          <a:xfrm>
            <a:off x="0" y="285750"/>
            <a:ext cx="9143999" cy="58404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	</a:t>
            </a:r>
            <a:r>
              <a:rPr lang="cs-CZ" b="1" dirty="0" smtClean="0"/>
              <a:t> Třída T</a:t>
            </a:r>
          </a:p>
          <a:p>
            <a:pPr>
              <a:buNone/>
            </a:pPr>
            <a:r>
              <a:rPr lang="cs-CZ" dirty="0" smtClean="0"/>
              <a:t>Toto označení bylo zavedeno a je používáno firmou </a:t>
            </a:r>
            <a:r>
              <a:rPr lang="cs-CZ" dirty="0" err="1" smtClean="0"/>
              <a:t>Tripath</a:t>
            </a:r>
            <a:r>
              <a:rPr lang="cs-CZ" dirty="0" smtClean="0"/>
              <a:t>.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Tyto </a:t>
            </a:r>
            <a:r>
              <a:rPr lang="cs-CZ" dirty="0" smtClean="0"/>
              <a:t>zesilovače pracují jako </a:t>
            </a:r>
            <a:r>
              <a:rPr lang="cs-CZ" dirty="0" smtClean="0"/>
              <a:t>zesilovače </a:t>
            </a:r>
            <a:r>
              <a:rPr lang="cs-CZ" dirty="0" smtClean="0"/>
              <a:t>ve třídě D, ale mají vylepšenou technologii řízení.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Výsledkem </a:t>
            </a:r>
            <a:r>
              <a:rPr lang="cs-CZ" dirty="0" smtClean="0"/>
              <a:t>je účinnost zesilovače až 90% a perfektní zvukové vlastnosti.</a:t>
            </a: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r>
              <a:rPr lang="en-US" smtClean="0"/>
              <a:t>	</a:t>
            </a:r>
            <a:endParaRPr lang="cs-CZ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Zástupný symbol pro obsah 3" descr="Vykono_zesilova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77888" y="285750"/>
            <a:ext cx="4000500" cy="3000375"/>
          </a:xfrm>
        </p:spPr>
      </p:pic>
      <p:pic>
        <p:nvPicPr>
          <p:cNvPr id="13315" name="Obrázek 4" descr="vykonovy_zesilova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3571875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Obdélník 5"/>
          <p:cNvSpPr>
            <a:spLocks noChangeArrowheads="1"/>
          </p:cNvSpPr>
          <p:nvPr/>
        </p:nvSpPr>
        <p:spPr bwMode="auto">
          <a:xfrm>
            <a:off x="857250" y="3357563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[3]</a:t>
            </a:r>
            <a:endParaRPr lang="cs-CZ">
              <a:latin typeface="Calibri" pitchFamily="34" charset="0"/>
            </a:endParaRPr>
          </a:p>
        </p:txBody>
      </p:sp>
      <p:sp>
        <p:nvSpPr>
          <p:cNvPr id="13317" name="Obdélník 6"/>
          <p:cNvSpPr>
            <a:spLocks noChangeArrowheads="1"/>
          </p:cNvSpPr>
          <p:nvPr/>
        </p:nvSpPr>
        <p:spPr bwMode="auto">
          <a:xfrm>
            <a:off x="8215313" y="6488113"/>
            <a:ext cx="442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[4]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000125"/>
          </a:xfrm>
        </p:spPr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197475"/>
          </a:xfrm>
        </p:spPr>
        <p:txBody>
          <a:bodyPr/>
          <a:lstStyle/>
          <a:p>
            <a:r>
              <a:rPr lang="it-IT" sz="1200" smtClean="0"/>
              <a:t>[1]. In: [online]. [cit. 2013-02-28]. Dostupné z: http://dlabos.wz.cz/en/28-Vykonove_zesilovace.html </a:t>
            </a:r>
          </a:p>
          <a:p>
            <a:endParaRPr lang="it-IT" sz="1200" smtClean="0"/>
          </a:p>
          <a:p>
            <a:r>
              <a:rPr lang="it-IT" sz="1200" smtClean="0"/>
              <a:t>[2]. In: [online]. [cit. 2013-02-28]. Dostupné z: http://pandatron.cz/?632&amp;tridy_zesilovacu </a:t>
            </a:r>
          </a:p>
          <a:p>
            <a:endParaRPr lang="it-IT" sz="1200" smtClean="0"/>
          </a:p>
          <a:p>
            <a:r>
              <a:rPr lang="it-IT" sz="1200" smtClean="0"/>
              <a:t>[3]. In: [online]. [cit. 2013-02-28]. Dostupné z: https://www.google.cz/search?q=v%C3%BDkonov%C3%A9+zesilova%C4%8De&amp;hl=cs&amp;source=lnms&amp;tbm=isch&amp;sa=X&amp;ei=IcIvUZK_IoaI4gT8oIHwCA&amp;ved=0CAcQ_AUoAQ&amp;biw=1600&amp;bih=796#imgrc=ui3cg4rHKAjFYM</a:t>
            </a:r>
          </a:p>
          <a:p>
            <a:endParaRPr lang="it-IT" sz="1200" smtClean="0"/>
          </a:p>
          <a:p>
            <a:endParaRPr lang="it-IT" sz="1200" smtClean="0"/>
          </a:p>
          <a:p>
            <a:r>
              <a:rPr lang="it-IT" sz="1200" smtClean="0"/>
              <a:t>[4]. In: [online]. [cit. 2013-02-28]. Dostupné z: https://www.google.cz/search?q=v%C3%BDkonov%C3%A9+zesilova%C4%8De&amp;hl=cs&amp;source=lnms&amp;tbm=isch&amp;sa=X&amp;ei=IcIvUZK_IoaI4gT8oIHwCA&amp;ved=0CAcQ_AUoAQ&amp;biw=1600&amp;bih=796#imgrc=_aKPGIEHUPiiRM</a:t>
            </a:r>
            <a:endParaRPr lang="cs-CZ" sz="12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364</Words>
  <Application>Microsoft Office PowerPoint</Application>
  <PresentationFormat>Předvádění na obrazovce (4:3)</PresentationFormat>
  <Paragraphs>84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Výkonnové zesilovače</vt:lpstr>
      <vt:lpstr>Třídy zesilovačů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Windows User</dc:creator>
  <cp:lastModifiedBy>siroky</cp:lastModifiedBy>
  <cp:revision>6</cp:revision>
  <dcterms:created xsi:type="dcterms:W3CDTF">2013-02-28T20:25:05Z</dcterms:created>
  <dcterms:modified xsi:type="dcterms:W3CDTF">2013-03-01T08:17:37Z</dcterms:modified>
</cp:coreProperties>
</file>