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57229DB4-AF94-495F-BF69-015A0F893DD2}">
          <p14:sldIdLst>
            <p14:sldId id="256"/>
          </p14:sldIdLst>
        </p14:section>
        <p14:section name="Oddíl bez názvu" id="{50FF8260-FE54-44C3-BA29-6F376DF28F88}">
          <p14:sldIdLst>
            <p14:sldId id="257"/>
            <p14:sldId id="258"/>
            <p14:sldId id="260"/>
            <p14:sldId id="259"/>
            <p14:sldId id="261"/>
            <p14:sldId id="262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0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185D9B6-E1B4-43C8-816B-BD7C64E0EE82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AE80910-9DF3-43C5-9A3B-39BBB1F45455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240158"/>
          </a:xfrm>
        </p:spPr>
        <p:txBody>
          <a:bodyPr>
            <a:noAutofit/>
          </a:bodyPr>
          <a:lstStyle/>
          <a:p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2800" dirty="0" smtClean="0"/>
              <a:t>NÁZEV ŠKOLY:</a:t>
            </a:r>
            <a:br>
              <a:rPr lang="cs-CZ" sz="2800" dirty="0" smtClean="0"/>
            </a:br>
            <a:r>
              <a:rPr lang="cs-CZ" sz="2800" dirty="0" smtClean="0"/>
              <a:t>SPECIÁLNÍ ZÁKLADNÍ ŠKOLA A MATEŘSKÁ ŠKOLA VARNSDORF</a:t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AUTOR: Marcela </a:t>
            </a:r>
            <a:r>
              <a:rPr lang="cs-CZ" sz="2800" dirty="0" err="1" smtClean="0"/>
              <a:t>Kanisová</a:t>
            </a:r>
            <a:r>
              <a:rPr lang="cs-CZ" sz="2800" dirty="0" smtClean="0"/>
              <a:t>, 2013-01-04</a:t>
            </a:r>
            <a:br>
              <a:rPr lang="cs-CZ" sz="2800" dirty="0" smtClean="0"/>
            </a:br>
            <a:r>
              <a:rPr lang="cs-CZ" sz="2800" dirty="0" smtClean="0"/>
              <a:t>NÁZEV: </a:t>
            </a:r>
            <a:r>
              <a:rPr lang="cs-CZ" sz="2800" b="1" dirty="0" smtClean="0"/>
              <a:t>VY_32_INOVACE_09_Základní lidská práva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TÉMA: Práva a povinnosti dítěte</a:t>
            </a:r>
            <a:br>
              <a:rPr lang="cs-CZ" sz="2800" dirty="0" smtClean="0"/>
            </a:br>
            <a:r>
              <a:rPr lang="cs-CZ" sz="2800" dirty="0" smtClean="0"/>
              <a:t>ČÍSLO PROJEKTU: CZ.1.07/1.4.00/21.0640 </a:t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Anotace: Materiál je určen pro 4. třídu, slouží k procvičení probrané látky a upevnění základních povinností a práv dětí</a:t>
            </a:r>
            <a:br>
              <a:rPr lang="cs-CZ" sz="2800" dirty="0" smtClean="0"/>
            </a:b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5915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je to právo? Na co mám právo?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Právo je možnost člověka věnovat se určitým věcem, zájmům apod., je zaručeno zákonem</a:t>
            </a:r>
          </a:p>
          <a:p>
            <a:r>
              <a:rPr lang="cs-CZ" b="1" dirty="0" smtClean="0"/>
              <a:t>PRÁVA DÍTĚTE</a:t>
            </a:r>
            <a:r>
              <a:rPr lang="cs-CZ" dirty="0" smtClean="0"/>
              <a:t>:</a:t>
            </a:r>
          </a:p>
          <a:p>
            <a:r>
              <a:rPr lang="cs-CZ" dirty="0" smtClean="0"/>
              <a:t>na život a základní  životní potřeby</a:t>
            </a:r>
          </a:p>
          <a:p>
            <a:r>
              <a:rPr lang="cs-CZ" dirty="0"/>
              <a:t>n</a:t>
            </a:r>
            <a:r>
              <a:rPr lang="cs-CZ" dirty="0" smtClean="0"/>
              <a:t>a domov, život s rodiči</a:t>
            </a:r>
          </a:p>
          <a:p>
            <a:r>
              <a:rPr lang="cs-CZ" dirty="0" smtClean="0"/>
              <a:t>na mateřský jazyk a vzdělání</a:t>
            </a:r>
          </a:p>
          <a:p>
            <a:r>
              <a:rPr lang="cs-CZ" dirty="0" smtClean="0"/>
              <a:t>na vlastní názory, na život v bezpečí</a:t>
            </a:r>
          </a:p>
          <a:p>
            <a:r>
              <a:rPr lang="cs-CZ" dirty="0" smtClean="0"/>
              <a:t>na ochranu proti zanedbávání, násilí a zneužívání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1269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Dodržování práv dětí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Úmluva o právech dítěte</a:t>
            </a:r>
          </a:p>
          <a:p>
            <a:r>
              <a:rPr lang="cs-CZ" dirty="0" smtClean="0"/>
              <a:t>Při nedodržení či porušení práv dítěte:</a:t>
            </a:r>
          </a:p>
          <a:p>
            <a:r>
              <a:rPr lang="cs-CZ" dirty="0" smtClean="0"/>
              <a:t>Požádat o pomoc dospělou osobu</a:t>
            </a:r>
          </a:p>
          <a:p>
            <a:r>
              <a:rPr lang="cs-CZ" dirty="0" smtClean="0"/>
              <a:t>Zavolat na Linku bezpečí</a:t>
            </a:r>
          </a:p>
          <a:p>
            <a:r>
              <a:rPr lang="cs-CZ" dirty="0" smtClean="0"/>
              <a:t>Obrátit se na instituce (sociální odbor, policie…)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Následuje domluva, soud, řešení, potrestání osob</a:t>
            </a:r>
            <a:endParaRPr lang="cs-CZ" dirty="0"/>
          </a:p>
        </p:txBody>
      </p:sp>
      <p:pic>
        <p:nvPicPr>
          <p:cNvPr id="1028" name="Picture 4" descr="C:\Users\Marcelka\AppData\Local\Microsoft\Windows\Temporary Internet Files\Content.IE5\I1AP6T3F\MC9002871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331831"/>
            <a:ext cx="1737596" cy="251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03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6401866"/>
          </a:xfrm>
        </p:spPr>
        <p:txBody>
          <a:bodyPr/>
          <a:lstStyle/>
          <a:p>
            <a:r>
              <a:rPr lang="cs-CZ" b="1" dirty="0" smtClean="0"/>
              <a:t>Nikdo nesmí dětem duševně ani tělesně ubližovat (bít je, vydírat, trápit ani týrat)!</a:t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>Nikdo nesmí dětem nabízet cigarety, alkohol a drogy!</a:t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>Je to nepřípustné a trestné!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24390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/>
          <a:lstStyle/>
          <a:p>
            <a:r>
              <a:rPr lang="cs-CZ" dirty="0" smtClean="0"/>
              <a:t>Povinnosti dítěte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/>
          <a:lstStyle/>
          <a:p>
            <a:r>
              <a:rPr lang="cs-CZ" dirty="0" smtClean="0"/>
              <a:t>Děti mají nejen práva, ale i </a:t>
            </a:r>
            <a:r>
              <a:rPr lang="cs-CZ" b="1" dirty="0" smtClean="0"/>
              <a:t>povinnosti</a:t>
            </a:r>
          </a:p>
          <a:p>
            <a:r>
              <a:rPr lang="cs-CZ" b="1" dirty="0" smtClean="0"/>
              <a:t>Podle zákona o rodině:</a:t>
            </a:r>
            <a:endParaRPr lang="cs-CZ" dirty="0" smtClean="0"/>
          </a:p>
          <a:p>
            <a:r>
              <a:rPr lang="cs-CZ" dirty="0" smtClean="0"/>
              <a:t>dítě ve společné domácnosti s rodiči je povinno podle svých schopností jim pomáhat</a:t>
            </a:r>
          </a:p>
          <a:p>
            <a:r>
              <a:rPr lang="cs-CZ" dirty="0" smtClean="0"/>
              <a:t>Dítě je povinno své rodiče respektovat a ctít</a:t>
            </a:r>
            <a:endParaRPr lang="cs-CZ" dirty="0"/>
          </a:p>
        </p:txBody>
      </p:sp>
      <p:pic>
        <p:nvPicPr>
          <p:cNvPr id="2051" name="Picture 3" descr="C:\Users\Marcelka\AppData\Local\Microsoft\Windows\Temporary Internet Files\Content.IE5\HARS9YFJ\MP9004484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953" y="4581516"/>
            <a:ext cx="2987824" cy="199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celka\AppData\Local\Microsoft\Windows\Temporary Internet Files\Content.IE5\VUAT6CRV\MC9001563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664886"/>
            <a:ext cx="1037844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282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Povinnosti dětí - žáků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škole stanovuje práva a povinnosti žáků </a:t>
            </a:r>
            <a:r>
              <a:rPr lang="cs-CZ" b="1" dirty="0" smtClean="0"/>
              <a:t>školní řád:</a:t>
            </a:r>
          </a:p>
          <a:p>
            <a:r>
              <a:rPr lang="cs-CZ" b="1" dirty="0" smtClean="0"/>
              <a:t>Povinnosti: </a:t>
            </a:r>
            <a:endParaRPr lang="cs-CZ" b="1" dirty="0" smtClean="0"/>
          </a:p>
          <a:p>
            <a:r>
              <a:rPr lang="cs-CZ" b="1" dirty="0" smtClean="0"/>
              <a:t>chodit do školy a vzdělávat se</a:t>
            </a:r>
          </a:p>
          <a:p>
            <a:r>
              <a:rPr lang="cs-CZ" b="1" dirty="0" smtClean="0"/>
              <a:t>řídit se pokyny pedagogických pracovníků</a:t>
            </a:r>
          </a:p>
          <a:p>
            <a:r>
              <a:rPr lang="cs-CZ" b="1" dirty="0" smtClean="0"/>
              <a:t>dodržovat školní řád</a:t>
            </a:r>
          </a:p>
        </p:txBody>
      </p:sp>
      <p:pic>
        <p:nvPicPr>
          <p:cNvPr id="1027" name="Picture 3" descr="C:\Users\Marcelka\AppData\Local\Microsoft\Windows\Temporary Internet Files\Content.IE5\I1AP6T3F\MP90040904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81129"/>
            <a:ext cx="331236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847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/>
          <a:lstStyle/>
          <a:p>
            <a:r>
              <a:rPr lang="cs-CZ" dirty="0" smtClean="0"/>
              <a:t>Co jste si zapamatovali?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83264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Vyjmenuj na co mají děti práv?</a:t>
            </a:r>
          </a:p>
          <a:p>
            <a:r>
              <a:rPr lang="cs-CZ" dirty="0" smtClean="0"/>
              <a:t>Právo na bezpečí, vzdělání, na informace, na vlastní názor, na společný život  rodiči….</a:t>
            </a:r>
          </a:p>
          <a:p>
            <a:r>
              <a:rPr lang="cs-CZ" dirty="0" smtClean="0"/>
              <a:t>Jaké jsou povinnosti dětí?</a:t>
            </a:r>
          </a:p>
          <a:p>
            <a:r>
              <a:rPr lang="cs-CZ" dirty="0" smtClean="0"/>
              <a:t>Podle možností pomáhat rodičů, vážit si jich, chodit do školy, řídit se školním řádem.</a:t>
            </a:r>
          </a:p>
          <a:p>
            <a:r>
              <a:rPr lang="cs-CZ" dirty="0" smtClean="0"/>
              <a:t>Jaké chování vůči dětem je nepřípustné?</a:t>
            </a:r>
          </a:p>
          <a:p>
            <a:r>
              <a:rPr lang="cs-CZ" dirty="0" smtClean="0"/>
              <a:t>Násilí, týrání, zneužívání , nabízení alkoholu, drog a cigaret.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Users\Marcelka\AppData\Local\Microsoft\Windows\Temporary Internet Files\Content.IE5\0T8HR8ZF\MP9004484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088" y="4077072"/>
            <a:ext cx="2815811" cy="146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92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3200" dirty="0"/>
              <a:t>Snímek č.1 </a:t>
            </a:r>
            <a:r>
              <a:rPr lang="en-US" sz="3200" dirty="0"/>
              <a:t>[</a:t>
            </a:r>
            <a:r>
              <a:rPr lang="cs-CZ" sz="3200" dirty="0"/>
              <a:t>cit. </a:t>
            </a:r>
            <a:r>
              <a:rPr lang="cs-CZ" sz="3200" dirty="0" smtClean="0"/>
              <a:t>2013-01-04</a:t>
            </a:r>
            <a:r>
              <a:rPr lang="en-US" sz="3200" dirty="0" smtClean="0"/>
              <a:t>] </a:t>
            </a:r>
            <a:r>
              <a:rPr lang="cs-CZ" sz="3200"/>
              <a:t>Obrázek </a:t>
            </a:r>
            <a:r>
              <a:rPr lang="cs-CZ" sz="3200" smtClean="0"/>
              <a:t>souzeného muže </a:t>
            </a:r>
            <a:r>
              <a:rPr lang="cs-CZ" sz="3200" dirty="0" smtClean="0"/>
              <a:t>byl </a:t>
            </a:r>
            <a:r>
              <a:rPr lang="cs-CZ" sz="3200" dirty="0"/>
              <a:t>použit z galerie Office.</a:t>
            </a:r>
          </a:p>
          <a:p>
            <a:r>
              <a:rPr lang="cs-CZ" sz="3200" dirty="0"/>
              <a:t>Snímek č.2 </a:t>
            </a:r>
            <a:r>
              <a:rPr lang="en-US" sz="3200" dirty="0"/>
              <a:t>[</a:t>
            </a:r>
            <a:r>
              <a:rPr lang="cs-CZ" sz="3200" dirty="0"/>
              <a:t>cit. </a:t>
            </a:r>
            <a:r>
              <a:rPr lang="cs-CZ" sz="3200" dirty="0" smtClean="0"/>
              <a:t>2013-01-04</a:t>
            </a:r>
            <a:r>
              <a:rPr lang="en-US" sz="3200" dirty="0" smtClean="0"/>
              <a:t>] </a:t>
            </a:r>
            <a:r>
              <a:rPr lang="cs-CZ" sz="3200" dirty="0"/>
              <a:t>Obrázek </a:t>
            </a:r>
            <a:r>
              <a:rPr lang="cs-CZ" sz="3200" dirty="0" smtClean="0"/>
              <a:t>dvou starých osob byl </a:t>
            </a:r>
            <a:r>
              <a:rPr lang="cs-CZ" sz="3200" dirty="0"/>
              <a:t>použit z galerie Office.</a:t>
            </a:r>
          </a:p>
          <a:p>
            <a:r>
              <a:rPr lang="cs-CZ" sz="3200" dirty="0"/>
              <a:t>Snímek č.3</a:t>
            </a:r>
            <a:r>
              <a:rPr lang="en-US" sz="3200" dirty="0"/>
              <a:t>[</a:t>
            </a:r>
            <a:r>
              <a:rPr lang="cs-CZ" sz="3200" dirty="0"/>
              <a:t>cit. </a:t>
            </a:r>
            <a:r>
              <a:rPr lang="cs-CZ" sz="3200" dirty="0" smtClean="0"/>
              <a:t>2013-01-04</a:t>
            </a:r>
            <a:r>
              <a:rPr lang="en-US" sz="3200" dirty="0" smtClean="0"/>
              <a:t>] </a:t>
            </a:r>
            <a:r>
              <a:rPr lang="cs-CZ" sz="3200" dirty="0"/>
              <a:t>Obrázek </a:t>
            </a:r>
            <a:r>
              <a:rPr lang="cs-CZ" sz="3200" dirty="0" smtClean="0"/>
              <a:t>rodiny </a:t>
            </a:r>
            <a:r>
              <a:rPr lang="cs-CZ" sz="3200" dirty="0"/>
              <a:t>byl použit z galerie Office.</a:t>
            </a:r>
          </a:p>
          <a:p>
            <a:r>
              <a:rPr lang="cs-CZ" sz="3200" dirty="0"/>
              <a:t>Snímek č.4</a:t>
            </a:r>
            <a:r>
              <a:rPr lang="en-US" sz="3200" dirty="0"/>
              <a:t>[</a:t>
            </a:r>
            <a:r>
              <a:rPr lang="cs-CZ" sz="3200" dirty="0"/>
              <a:t>cit. </a:t>
            </a:r>
            <a:r>
              <a:rPr lang="cs-CZ" sz="3200" dirty="0" smtClean="0"/>
              <a:t>2013-01-04</a:t>
            </a:r>
            <a:r>
              <a:rPr lang="en-US" sz="3200" dirty="0" smtClean="0"/>
              <a:t>] </a:t>
            </a:r>
            <a:r>
              <a:rPr lang="cs-CZ" sz="3200" dirty="0"/>
              <a:t>Obrázek </a:t>
            </a:r>
            <a:r>
              <a:rPr lang="cs-CZ" sz="3200" dirty="0" smtClean="0"/>
              <a:t>dívky ve škole byl </a:t>
            </a:r>
            <a:r>
              <a:rPr lang="cs-CZ" sz="3200" dirty="0"/>
              <a:t>použit z galerie Office.</a:t>
            </a:r>
          </a:p>
          <a:p>
            <a:r>
              <a:rPr lang="cs-CZ" sz="3200" dirty="0"/>
              <a:t>Snímek č.5 </a:t>
            </a:r>
            <a:r>
              <a:rPr lang="en-US" sz="3200" dirty="0"/>
              <a:t>[</a:t>
            </a:r>
            <a:r>
              <a:rPr lang="cs-CZ" sz="3200" dirty="0"/>
              <a:t>cit. </a:t>
            </a:r>
            <a:r>
              <a:rPr lang="cs-CZ" sz="3200" dirty="0" smtClean="0"/>
              <a:t>2013-01-04</a:t>
            </a:r>
            <a:r>
              <a:rPr lang="en-US" sz="3200" dirty="0" smtClean="0"/>
              <a:t>] </a:t>
            </a:r>
            <a:r>
              <a:rPr lang="cs-CZ" sz="3200" dirty="0"/>
              <a:t>Obrázek </a:t>
            </a:r>
            <a:r>
              <a:rPr lang="cs-CZ" sz="3200" dirty="0" smtClean="0"/>
              <a:t>chlapce byl </a:t>
            </a:r>
            <a:r>
              <a:rPr lang="cs-CZ" sz="3200" dirty="0"/>
              <a:t>použit z galerie Office.</a:t>
            </a:r>
          </a:p>
          <a:p>
            <a:endParaRPr lang="cs-CZ" sz="3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455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91</TotalTime>
  <Words>342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 NÁZEV ŠKOLY: SPECIÁLNÍ ZÁKLADNÍ ŠKOLA A MATEŘSKÁ ŠKOLA VARNSDORF  AUTOR: Marcela Kanisová, 2013-01-04 NÁZEV: VY_32_INOVACE_09_Základní lidská práva TÉMA: Práva a povinnosti dítěte ČÍSLO PROJEKTU: CZ.1.07/1.4.00/21.0640   Anotace: Materiál je určen pro 4. třídu, slouží k procvičení probrané látky a upevnění základních povinností a práv dětí </vt:lpstr>
      <vt:lpstr>Co je to právo? Na co mám právo?</vt:lpstr>
      <vt:lpstr>Dodržování práv dětí</vt:lpstr>
      <vt:lpstr>Nikdo nesmí dětem duševně ani tělesně ubližovat (bít je, vydírat, trápit ani týrat)!  Nikdo nesmí dětem nabízet cigarety, alkohol a drogy!  Je to nepřípustné a trestné!</vt:lpstr>
      <vt:lpstr>Povinnosti dítěte</vt:lpstr>
      <vt:lpstr>Povinnosti dětí - žáků</vt:lpstr>
      <vt:lpstr>Co jste si zapamatovali?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 A MATEŘSKÁ ŠKOLA VARNSDORF  AUTOR: Marcela Kanisová, 2013-01-04 NÁZEV: VY_32_INOVACE_09_Základní lidská práva TÉMA: Práva a povinnosti dítěte ČÍSLO PROJEKTU: CZ.1.07/1.4.00/21.0640   Anotace: Materiál je určen pro 4, třídu, slouží k procvičení probrané látky a upevnění časových představ a pojmů</dc:title>
  <dc:creator>Marcelka</dc:creator>
  <cp:lastModifiedBy>Marcelka</cp:lastModifiedBy>
  <cp:revision>10</cp:revision>
  <dcterms:created xsi:type="dcterms:W3CDTF">2013-02-20T17:44:00Z</dcterms:created>
  <dcterms:modified xsi:type="dcterms:W3CDTF">2013-02-27T15:10:36Z</dcterms:modified>
</cp:coreProperties>
</file>