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8" r:id="rId2"/>
    <p:sldId id="256" r:id="rId3"/>
    <p:sldId id="263" r:id="rId4"/>
    <p:sldId id="267" r:id="rId5"/>
    <p:sldId id="265" r:id="rId6"/>
    <p:sldId id="268" r:id="rId7"/>
    <p:sldId id="269" r:id="rId8"/>
    <p:sldId id="270" r:id="rId9"/>
    <p:sldId id="271" r:id="rId10"/>
    <p:sldId id="272" r:id="rId11"/>
    <p:sldId id="276" r:id="rId12"/>
    <p:sldId id="273" r:id="rId13"/>
    <p:sldId id="277" r:id="rId14"/>
    <p:sldId id="275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A4512-08F1-4230-A7F3-0C4ADB04EDBF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409BE-AE00-4443-BE76-FA7865F33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851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6607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8069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292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409BE-AE00-4443-BE76-FA7865F33AF8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274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78FE8F-6A43-4FF3-9D4F-AD727C150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958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713901952"/>
              </p:ext>
            </p:extLst>
          </p:nvPr>
        </p:nvGraphicFramePr>
        <p:xfrm>
          <a:off x="1331913" y="1196975"/>
          <a:ext cx="6707187" cy="4102939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VY_32_INOVACE_21-11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RNDr. Vladimír Kostka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Seminář komunikačních dovedností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3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4.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4. 2. 2013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084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  nové látky , cvičení a zhodnocení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vyučující má v úvodu k dispozici výkladový text, následuje cvičení s materiály z webové stránky a v závěru je zhodnocení dosažených výsledků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20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smtClean="0"/>
              <a:t>Základy mediální výchovy</a:t>
            </a:r>
            <a:endParaRPr lang="cs-CZ" sz="54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Vyhledávání a analýza mediálních </a:t>
            </a:r>
            <a:r>
              <a:rPr lang="cs-CZ" dirty="0" smtClean="0"/>
              <a:t>informací</a:t>
            </a:r>
          </a:p>
          <a:p>
            <a:r>
              <a:rPr lang="cs-CZ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410946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informace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 lat. </a:t>
            </a:r>
            <a:r>
              <a:rPr lang="cs-CZ" i="1" dirty="0" smtClean="0"/>
              <a:t>in-</a:t>
            </a:r>
            <a:r>
              <a:rPr lang="cs-CZ" i="1" dirty="0" err="1" smtClean="0"/>
              <a:t>formatio</a:t>
            </a:r>
            <a:r>
              <a:rPr lang="cs-CZ" dirty="0"/>
              <a:t> </a:t>
            </a:r>
            <a:r>
              <a:rPr lang="cs-CZ" dirty="0" smtClean="0"/>
              <a:t>- utváření</a:t>
            </a:r>
            <a:r>
              <a:rPr lang="cs-CZ" dirty="0"/>
              <a:t>, ztvárnění</a:t>
            </a:r>
          </a:p>
          <a:p>
            <a:r>
              <a:rPr lang="cs-CZ" dirty="0" smtClean="0"/>
              <a:t>zpráva</a:t>
            </a:r>
            <a:r>
              <a:rPr lang="cs-CZ" dirty="0"/>
              <a:t>, </a:t>
            </a:r>
            <a:r>
              <a:rPr lang="cs-CZ" dirty="0" smtClean="0"/>
              <a:t>údaj</a:t>
            </a:r>
            <a:endParaRPr lang="cs-CZ" dirty="0"/>
          </a:p>
          <a:p>
            <a:r>
              <a:rPr lang="cs-CZ" dirty="0" smtClean="0"/>
              <a:t>informování</a:t>
            </a:r>
            <a:r>
              <a:rPr lang="cs-CZ" dirty="0"/>
              <a:t>, </a:t>
            </a:r>
            <a:r>
              <a:rPr lang="cs-CZ" dirty="0" smtClean="0"/>
              <a:t>poučení</a:t>
            </a:r>
          </a:p>
          <a:p>
            <a:r>
              <a:rPr lang="cs-CZ" dirty="0"/>
              <a:t>informace jako vědění, které lze </a:t>
            </a:r>
            <a:r>
              <a:rPr lang="cs-CZ" dirty="0" smtClean="0"/>
              <a:t>předávat</a:t>
            </a:r>
          </a:p>
          <a:p>
            <a:r>
              <a:rPr lang="cs-CZ" dirty="0" smtClean="0"/>
              <a:t>obsah </a:t>
            </a:r>
            <a:r>
              <a:rPr lang="cs-CZ" dirty="0"/>
              <a:t>zprávy či </a:t>
            </a:r>
            <a:r>
              <a:rPr lang="cs-CZ" dirty="0" smtClean="0"/>
              <a:t>sdělení</a:t>
            </a:r>
          </a:p>
          <a:p>
            <a:r>
              <a:rPr lang="cs-CZ" dirty="0"/>
              <a:t>číselné vyjádření množství údajů přenesené sdělovacím kanálem za časovou jednotku při přenosu </a:t>
            </a:r>
            <a:r>
              <a:rPr lang="cs-CZ" dirty="0" smtClean="0"/>
              <a:t>zpráv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013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mtClean="0"/>
              <a:t>informace </a:t>
            </a:r>
            <a:r>
              <a:rPr lang="cs-CZ"/>
              <a:t>snižuje nebo odstraňuje neurčitost (entropii) systému (např. příjemce / uživatele </a:t>
            </a:r>
            <a:r>
              <a:rPr lang="cs-CZ" smtClean="0"/>
              <a:t>informace)</a:t>
            </a:r>
          </a:p>
          <a:p>
            <a:r>
              <a:rPr lang="cs-CZ" smtClean="0"/>
              <a:t>množství </a:t>
            </a:r>
            <a:r>
              <a:rPr lang="cs-CZ"/>
              <a:t>informace je dáno rozdílem mezi stavem neurčitosti systému, kterou měl systém před přijetím informace, a stavem neurčitosti, která se přijetím informace </a:t>
            </a:r>
            <a:r>
              <a:rPr lang="cs-CZ" smtClean="0"/>
              <a:t>snížila nebo odstranila</a:t>
            </a:r>
          </a:p>
          <a:p>
            <a:r>
              <a:rPr lang="cs-CZ"/>
              <a:t>údaj o reálném prostředí, o jeho stavu a procesech v něm </a:t>
            </a:r>
            <a:r>
              <a:rPr lang="cs-CZ" smtClean="0"/>
              <a:t>probíhajících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308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mediální informace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informace zpracované novináři</a:t>
            </a:r>
          </a:p>
          <a:p>
            <a:r>
              <a:rPr lang="cs-CZ" smtClean="0"/>
              <a:t>publikované v médiích</a:t>
            </a:r>
          </a:p>
          <a:p>
            <a:endParaRPr lang="cs-CZ" smtClean="0"/>
          </a:p>
          <a:p>
            <a:r>
              <a:rPr lang="cs-CZ" smtClean="0"/>
              <a:t>zpracování informací je vždy subjektivní</a:t>
            </a:r>
          </a:p>
          <a:p>
            <a:r>
              <a:rPr lang="cs-CZ" smtClean="0"/>
              <a:t>Na čem je závislé zpracování a prezentace informací?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0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ovlivňuje zpracování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rozsah informace, množství údajů</a:t>
            </a:r>
          </a:p>
          <a:p>
            <a:r>
              <a:rPr lang="cs-CZ"/>
              <a:t>v</a:t>
            </a:r>
            <a:r>
              <a:rPr lang="cs-CZ" smtClean="0"/>
              <a:t>erifikace (ověření) získaných informací</a:t>
            </a:r>
          </a:p>
          <a:p>
            <a:r>
              <a:rPr lang="cs-CZ" smtClean="0"/>
              <a:t>analýza informací, znalost souvislostí</a:t>
            </a:r>
          </a:p>
          <a:p>
            <a:r>
              <a:rPr lang="cs-CZ" smtClean="0"/>
              <a:t>osobnost redaktora</a:t>
            </a:r>
          </a:p>
          <a:p>
            <a:r>
              <a:rPr lang="cs-CZ" smtClean="0"/>
              <a:t>styl média, ve kterém bude informace publikována</a:t>
            </a:r>
          </a:p>
          <a:p>
            <a:r>
              <a:rPr lang="cs-CZ" smtClean="0"/>
              <a:t>majitel média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6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koncentrace vlastnictví médií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média </a:t>
            </a:r>
            <a:r>
              <a:rPr lang="cs-CZ"/>
              <a:t>mají sklon k monopolizaci a s tím související </a:t>
            </a:r>
            <a:r>
              <a:rPr lang="cs-CZ" smtClean="0"/>
              <a:t>koncentraci, k </a:t>
            </a:r>
            <a:r>
              <a:rPr lang="cs-CZ"/>
              <a:t>nejrůznějším formám </a:t>
            </a:r>
            <a:r>
              <a:rPr lang="cs-CZ" smtClean="0"/>
              <a:t>integrace, k </a:t>
            </a:r>
            <a:r>
              <a:rPr lang="cs-CZ"/>
              <a:t>vytváření obrovských konglomerátů překračujících hranice </a:t>
            </a:r>
            <a:r>
              <a:rPr lang="cs-CZ" smtClean="0"/>
              <a:t>států, k diverzifikaci </a:t>
            </a:r>
            <a:r>
              <a:rPr lang="cs-CZ"/>
              <a:t>nabídky i vlastnických </a:t>
            </a:r>
            <a:r>
              <a:rPr lang="cs-CZ" smtClean="0"/>
              <a:t>vztahů</a:t>
            </a:r>
          </a:p>
          <a:p>
            <a:r>
              <a:rPr lang="cs-CZ"/>
              <a:t>k</a:t>
            </a:r>
            <a:r>
              <a:rPr lang="cs-CZ" smtClean="0"/>
              <a:t>oncentrace </a:t>
            </a:r>
            <a:r>
              <a:rPr lang="cs-CZ"/>
              <a:t>vlastnictví je výrazným jevem, který můžeme pozorovat na mediální scéně prakticky od počátku rozvoje moderních technologií v 19. </a:t>
            </a:r>
            <a:r>
              <a:rPr lang="cs-CZ" smtClean="0"/>
              <a:t>století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87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/>
              <a:t>v</a:t>
            </a:r>
            <a:r>
              <a:rPr lang="cs-CZ" smtClean="0"/>
              <a:t>šechny </a:t>
            </a:r>
            <a:r>
              <a:rPr lang="cs-CZ"/>
              <a:t>přední mediální organizace jsou poměrně </a:t>
            </a:r>
            <a:r>
              <a:rPr lang="cs-CZ" smtClean="0"/>
              <a:t>velké, zaměstnávají </a:t>
            </a:r>
            <a:r>
              <a:rPr lang="cs-CZ"/>
              <a:t>velké množství lidí a provádějí velké účetní </a:t>
            </a:r>
            <a:r>
              <a:rPr lang="cs-CZ" smtClean="0"/>
              <a:t>operace</a:t>
            </a:r>
          </a:p>
          <a:p>
            <a:r>
              <a:rPr lang="cs-CZ"/>
              <a:t>j</a:t>
            </a:r>
            <a:r>
              <a:rPr lang="cs-CZ" smtClean="0"/>
              <a:t>sou </a:t>
            </a:r>
            <a:r>
              <a:rPr lang="cs-CZ"/>
              <a:t>velmi dobře technicky vybavené, aby mohly vyrábět a nakupovat drahé mediální </a:t>
            </a:r>
            <a:r>
              <a:rPr lang="cs-CZ" smtClean="0"/>
              <a:t>produkty</a:t>
            </a:r>
          </a:p>
          <a:p>
            <a:r>
              <a:rPr lang="cs-CZ" smtClean="0"/>
              <a:t>vstup </a:t>
            </a:r>
            <a:r>
              <a:rPr lang="cs-CZ"/>
              <a:t>na mediální trh je podmíněn obrovskými náklady, které si zpravidla mohou dovolit jen velké instituce, jež mají na tomto trhu již jisté </a:t>
            </a:r>
            <a:r>
              <a:rPr lang="cs-CZ" smtClean="0"/>
              <a:t>postavení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00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r>
              <a:rPr lang="cs-CZ">
                <a:solidFill>
                  <a:srgbClr val="FFC000"/>
                </a:solidFill>
              </a:rPr>
              <a:t>v</a:t>
            </a:r>
            <a:r>
              <a:rPr lang="cs-CZ" smtClean="0">
                <a:solidFill>
                  <a:srgbClr val="FFC000"/>
                </a:solidFill>
              </a:rPr>
              <a:t>ětšina </a:t>
            </a:r>
            <a:r>
              <a:rPr lang="cs-CZ">
                <a:solidFill>
                  <a:srgbClr val="FFC000"/>
                </a:solidFill>
              </a:rPr>
              <a:t>společností</a:t>
            </a:r>
            <a:r>
              <a:rPr lang="cs-CZ"/>
              <a:t> fungujících v mediálním systému </a:t>
            </a:r>
            <a:r>
              <a:rPr lang="cs-CZ">
                <a:solidFill>
                  <a:srgbClr val="FFC000"/>
                </a:solidFill>
              </a:rPr>
              <a:t>funguje na komerčním základě</a:t>
            </a:r>
            <a:r>
              <a:rPr lang="cs-CZ"/>
              <a:t> a stará se </a:t>
            </a:r>
            <a:r>
              <a:rPr lang="cs-CZ">
                <a:solidFill>
                  <a:srgbClr val="FFC000"/>
                </a:solidFill>
              </a:rPr>
              <a:t>o zisk jako nejvyšší </a:t>
            </a:r>
            <a:r>
              <a:rPr lang="cs-CZ" smtClean="0">
                <a:solidFill>
                  <a:srgbClr val="FFC000"/>
                </a:solidFill>
              </a:rPr>
              <a:t>prioritu</a:t>
            </a:r>
            <a:endParaRPr lang="cs-CZ" smtClean="0"/>
          </a:p>
          <a:p>
            <a:r>
              <a:rPr lang="cs-CZ" smtClean="0"/>
              <a:t>dochází tak k </a:t>
            </a:r>
            <a:r>
              <a:rPr lang="cs-CZ"/>
              <a:t>propojování výrobních </a:t>
            </a:r>
            <a:r>
              <a:rPr lang="cs-CZ" smtClean="0"/>
              <a:t>procesů, </a:t>
            </a:r>
            <a:r>
              <a:rPr lang="cs-CZ"/>
              <a:t>jež vytvářejí sled výrobních řetězců (například snahy vydavatelských domů vydávajících tištěná </a:t>
            </a:r>
            <a:r>
              <a:rPr lang="cs-CZ" smtClean="0"/>
              <a:t>periodika </a:t>
            </a:r>
            <a:r>
              <a:rPr lang="cs-CZ"/>
              <a:t>vlastnit i papírny a tiskárny), všechny funkce od zdroje, </a:t>
            </a:r>
            <a:r>
              <a:rPr lang="cs-CZ" smtClean="0"/>
              <a:t>přes </a:t>
            </a:r>
            <a:r>
              <a:rPr lang="cs-CZ"/>
              <a:t>výrobní procesy až po distribuci a prodej jsou soustředěny do rukou jedné organizace - tzv. vertikální integrace</a:t>
            </a:r>
          </a:p>
        </p:txBody>
      </p:sp>
    </p:spTree>
    <p:extLst>
      <p:ext uri="{BB962C8B-B14F-4D97-AF65-F5344CB8AC3E}">
        <p14:creationId xmlns:p14="http://schemas.microsoft.com/office/powerpoint/2010/main" val="150627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mtClean="0"/>
              <a:t>dochází též k </a:t>
            </a:r>
            <a:r>
              <a:rPr lang="cs-CZ"/>
              <a:t>propojování organizací v rámci jednoho odvětví, které se tak mohou například podporovat v prodeji  - </a:t>
            </a:r>
            <a:r>
              <a:rPr lang="cs-CZ" smtClean="0"/>
              <a:t>tzv</a:t>
            </a:r>
            <a:r>
              <a:rPr lang="cs-CZ"/>
              <a:t>. horizontální </a:t>
            </a:r>
            <a:r>
              <a:rPr lang="cs-CZ" smtClean="0"/>
              <a:t>integrace</a:t>
            </a:r>
          </a:p>
          <a:p>
            <a:r>
              <a:rPr lang="cs-CZ" smtClean="0"/>
              <a:t>koncentrace </a:t>
            </a:r>
            <a:r>
              <a:rPr lang="cs-CZ"/>
              <a:t>vlastnictví je patrná jak na národní tak na celosvětové </a:t>
            </a:r>
            <a:r>
              <a:rPr lang="cs-CZ" smtClean="0"/>
              <a:t>úrovni</a:t>
            </a:r>
          </a:p>
          <a:p>
            <a:r>
              <a:rPr lang="cs-CZ"/>
              <a:t>m</a:t>
            </a:r>
            <a:r>
              <a:rPr lang="cs-CZ" smtClean="0"/>
              <a:t>ediální </a:t>
            </a:r>
            <a:r>
              <a:rPr lang="cs-CZ"/>
              <a:t>instituce tak často dostávají nadnárodní charakter a překračují hranice států i </a:t>
            </a:r>
            <a:r>
              <a:rPr lang="cs-CZ" smtClean="0"/>
              <a:t>světadílů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27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Cvičení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>
            <a:normAutofit/>
          </a:bodyPr>
          <a:lstStyle/>
          <a:p>
            <a:r>
              <a:rPr lang="cs-CZ" dirty="0" smtClean="0"/>
              <a:t>na webu otevřete stránku </a:t>
            </a:r>
            <a:r>
              <a:rPr lang="cs-CZ" dirty="0" smtClean="0">
                <a:solidFill>
                  <a:srgbClr val="FFC000"/>
                </a:solidFill>
              </a:rPr>
              <a:t>www.pravednes.cz</a:t>
            </a:r>
          </a:p>
          <a:p>
            <a:r>
              <a:rPr lang="cs-CZ" dirty="0" smtClean="0"/>
              <a:t>najděte články s podobným obsahem v těchto denících:</a:t>
            </a:r>
          </a:p>
          <a:p>
            <a:pPr lvl="1"/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3914" y="3284984"/>
            <a:ext cx="8229600" cy="2952328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accent4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3200" dirty="0" err="1"/>
              <a:t>iDNES</a:t>
            </a:r>
            <a:endParaRPr lang="cs-CZ" sz="3200" dirty="0"/>
          </a:p>
          <a:p>
            <a:pPr lvl="1"/>
            <a:r>
              <a:rPr lang="cs-CZ" sz="3200" dirty="0"/>
              <a:t>Novinky</a:t>
            </a:r>
          </a:p>
          <a:p>
            <a:pPr lvl="1"/>
            <a:r>
              <a:rPr lang="cs-CZ" sz="3200" dirty="0"/>
              <a:t>Lidovky</a:t>
            </a:r>
          </a:p>
          <a:p>
            <a:pPr lvl="1"/>
            <a:r>
              <a:rPr lang="cs-CZ" sz="3200" dirty="0" smtClean="0"/>
              <a:t>Právo</a:t>
            </a:r>
          </a:p>
          <a:p>
            <a:pPr lvl="1"/>
            <a:r>
              <a:rPr lang="cs-CZ" sz="3200" dirty="0" smtClean="0"/>
              <a:t>Reflex</a:t>
            </a:r>
            <a:endParaRPr lang="cs-CZ" sz="3200" dirty="0"/>
          </a:p>
          <a:p>
            <a:pPr lvl="1"/>
            <a:r>
              <a:rPr lang="cs-CZ" sz="3200" dirty="0"/>
              <a:t>Super</a:t>
            </a:r>
          </a:p>
          <a:p>
            <a:pPr lvl="1"/>
            <a:r>
              <a:rPr lang="cs-CZ" sz="3200" dirty="0"/>
              <a:t>Revue</a:t>
            </a:r>
          </a:p>
          <a:p>
            <a:pPr lvl="1"/>
            <a:r>
              <a:rPr lang="cs-CZ" sz="3200" dirty="0" smtClean="0"/>
              <a:t>Blesk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5625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Úkol č. 1</a:t>
            </a:r>
          </a:p>
          <a:p>
            <a:r>
              <a:rPr lang="cs-CZ" dirty="0" smtClean="0"/>
              <a:t>porovnejte</a:t>
            </a:r>
          </a:p>
          <a:p>
            <a:pPr lvl="1"/>
            <a:r>
              <a:rPr lang="cs-CZ" dirty="0" smtClean="0"/>
              <a:t>styl nadpisů</a:t>
            </a:r>
          </a:p>
          <a:p>
            <a:pPr lvl="1"/>
            <a:r>
              <a:rPr lang="cs-CZ" dirty="0" smtClean="0"/>
              <a:t>použité jazykové prostředky</a:t>
            </a:r>
          </a:p>
          <a:p>
            <a:pPr lvl="1"/>
            <a:r>
              <a:rPr lang="cs-CZ" dirty="0" smtClean="0"/>
              <a:t>použití fotografií a popisků</a:t>
            </a:r>
          </a:p>
          <a:p>
            <a:r>
              <a:rPr lang="cs-CZ" dirty="0" smtClean="0"/>
              <a:t>Jaké výrazové a jazykové prostředky využívají?</a:t>
            </a:r>
          </a:p>
          <a:p>
            <a:r>
              <a:rPr lang="cs-CZ" dirty="0" smtClean="0"/>
              <a:t>Jak na vás působí články v jednotlivých denících?</a:t>
            </a:r>
          </a:p>
          <a:p>
            <a:r>
              <a:rPr lang="cs-CZ" dirty="0" smtClean="0"/>
              <a:t>Lze vysledovat propojení některých médií?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27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zjistili?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ediální </a:t>
            </a:r>
            <a:r>
              <a:rPr lang="cs-CZ" dirty="0"/>
              <a:t>koncerny se snaží zaujmout co nejširší část publika, jednotlivé tituly se snaží oslovovat různé cílové </a:t>
            </a:r>
            <a:r>
              <a:rPr lang="cs-CZ" dirty="0" smtClean="0"/>
              <a:t>skupiny</a:t>
            </a:r>
            <a:endParaRPr lang="cs-CZ" dirty="0"/>
          </a:p>
          <a:p>
            <a:r>
              <a:rPr lang="cs-CZ" dirty="0" smtClean="0"/>
              <a:t>styl nadpisů se výrazně liší podle cílové skupiny média a kategorie (seriózní media, bulvár)</a:t>
            </a:r>
          </a:p>
          <a:p>
            <a:r>
              <a:rPr lang="cs-CZ" dirty="0" smtClean="0"/>
              <a:t>podobně se odlišuje využívání jazykových prostředků a formy jazyka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48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/>
              <a:t>celkové vyznění článků v různých médiích je závislé na mnoha okolnostech, ale vždy zachovává zaměření média na cílovou skupinu a snaží se dodržet klasifikaci média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27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/>
              <a:t>Mediální gramotnost</a:t>
            </a:r>
            <a:r>
              <a:rPr lang="cs-CZ" dirty="0"/>
              <a:t> [online]. 2013 [cit. </a:t>
            </a:r>
            <a:r>
              <a:rPr lang="cs-CZ" dirty="0" smtClean="0"/>
              <a:t>2013-02-04]. </a:t>
            </a:r>
            <a:r>
              <a:rPr lang="cs-CZ" dirty="0"/>
              <a:t>Dostupné z: </a:t>
            </a:r>
            <a:r>
              <a:rPr lang="cs-CZ" dirty="0">
                <a:solidFill>
                  <a:schemeClr val="bg1"/>
                </a:solidFill>
              </a:rPr>
              <a:t>http://</a:t>
            </a:r>
            <a:r>
              <a:rPr lang="cs-CZ" dirty="0" smtClean="0">
                <a:solidFill>
                  <a:schemeClr val="bg1"/>
                </a:solidFill>
              </a:rPr>
              <a:t>medialnigramotnost.fsv.cuni.cz</a:t>
            </a:r>
          </a:p>
          <a:p>
            <a:r>
              <a:rPr lang="cs-CZ" i="1" dirty="0" smtClean="0"/>
              <a:t>Unie vydavatelů</a:t>
            </a:r>
            <a:r>
              <a:rPr lang="cs-CZ" dirty="0" smtClean="0"/>
              <a:t> </a:t>
            </a:r>
            <a:r>
              <a:rPr lang="cs-CZ" dirty="0"/>
              <a:t> [online]. 2013 [cit. 2013-02-04]. Dostupné z: </a:t>
            </a:r>
            <a:r>
              <a:rPr lang="cs-CZ" dirty="0" smtClean="0"/>
              <a:t>http://www.unievydavatelu.cz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657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1168</TotalTime>
  <Words>600</Words>
  <Application>Microsoft Office PowerPoint</Application>
  <PresentationFormat>Předvádění na obrazovce (4:3)</PresentationFormat>
  <Paragraphs>94</Paragraphs>
  <Slides>15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Základy mediální výchovy</vt:lpstr>
      <vt:lpstr>informace</vt:lpstr>
      <vt:lpstr>Prezentace aplikace PowerPoint</vt:lpstr>
      <vt:lpstr>mediální informace</vt:lpstr>
      <vt:lpstr>co ovlivňuje zpracování</vt:lpstr>
      <vt:lpstr>koncentrace vlastnictví médií</vt:lpstr>
      <vt:lpstr>Prezentace aplikace PowerPoint</vt:lpstr>
      <vt:lpstr>Prezentace aplikace PowerPoint</vt:lpstr>
      <vt:lpstr>Prezentace aplikace PowerPoint</vt:lpstr>
      <vt:lpstr>Cvičení</vt:lpstr>
      <vt:lpstr>Prezentace aplikace PowerPoint</vt:lpstr>
      <vt:lpstr>Co jsme zjistili?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Alena Stachová</cp:lastModifiedBy>
  <cp:revision>80</cp:revision>
  <dcterms:created xsi:type="dcterms:W3CDTF">2012-11-16T17:01:48Z</dcterms:created>
  <dcterms:modified xsi:type="dcterms:W3CDTF">2013-03-01T14:21:17Z</dcterms:modified>
</cp:coreProperties>
</file>