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88" r:id="rId2"/>
    <p:sldId id="256" r:id="rId3"/>
    <p:sldId id="279" r:id="rId4"/>
    <p:sldId id="276" r:id="rId5"/>
    <p:sldId id="274" r:id="rId6"/>
    <p:sldId id="278" r:id="rId7"/>
    <p:sldId id="280" r:id="rId8"/>
    <p:sldId id="282" r:id="rId9"/>
    <p:sldId id="281" r:id="rId10"/>
    <p:sldId id="283" r:id="rId11"/>
    <p:sldId id="284" r:id="rId12"/>
    <p:sldId id="285" r:id="rId13"/>
    <p:sldId id="286" r:id="rId14"/>
    <p:sldId id="287" r:id="rId15"/>
    <p:sldId id="277" r:id="rId16"/>
    <p:sldId id="275" r:id="rId17"/>
    <p:sldId id="289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112" d="100"/>
          <a:sy n="112" d="100"/>
        </p:scale>
        <p:origin x="-948" y="-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5A4512-08F1-4230-A7F3-0C4ADB04EDBF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EC409BE-AE00-4443-BE76-FA7865F33A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38515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C409BE-AE00-4443-BE76-FA7865F33AF8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56607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C409BE-AE00-4443-BE76-FA7865F33AF8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79292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C409BE-AE00-4443-BE76-FA7865F33AF8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79292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C409BE-AE00-4443-BE76-FA7865F33AF8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79292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C409BE-AE00-4443-BE76-FA7865F33AF8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792922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C409BE-AE00-4443-BE76-FA7865F33AF8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792922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C409BE-AE00-4443-BE76-FA7865F33AF8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792922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C409BE-AE00-4443-BE76-FA7865F33AF8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62743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>
            <a:lvl1pPr>
              <a:defRPr baseline="0">
                <a:solidFill>
                  <a:srgbClr val="FFC000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accent2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04283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27731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36740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47223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47331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5582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077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10239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18260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5135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78549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171365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78FE8F-6A43-4FF3-9D4F-AD727C1501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31692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354C67-D376-4AF3-A4FE-D21E08505F32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6856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6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1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C000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accent4">
              <a:lumMod val="20000"/>
              <a:lumOff val="80000"/>
            </a:schemeClr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accent4">
              <a:lumMod val="20000"/>
              <a:lumOff val="8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accent4">
              <a:lumMod val="20000"/>
              <a:lumOff val="8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accent4">
              <a:lumMod val="20000"/>
              <a:lumOff val="8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accent4">
              <a:lumMod val="20000"/>
              <a:lumOff val="8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16563"/>
            <a:ext cx="5762625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1101030462"/>
              </p:ext>
            </p:extLst>
          </p:nvPr>
        </p:nvGraphicFramePr>
        <p:xfrm>
          <a:off x="1331913" y="1196975"/>
          <a:ext cx="6707187" cy="4102939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4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Číslo projektu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CZ.1.07/1.5.00/34.0029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4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Číslo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VY_32_INOVACE_21-12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16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Název školy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Střední průmyslová škola stavební,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České Budějovice, Resslova 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4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RNDr. Vladimír Kostka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4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Tematický celek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Seminář komunikačních dovedností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3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Ročník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4. ročník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4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Datum tvorby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4. 2. 2013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0849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výklad  nové látky , cvičení a zhodnocení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50000"/>
                      </a:schemeClr>
                    </a:solidFill>
                  </a:tcPr>
                </a:tc>
              </a:tr>
              <a:tr h="79208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Metodický pokyn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vyučující má v úvodu k dispozici výkladový text, následuje cvičení s materiály z webové stránky a v závěru je zhodnocení dosažených výsledků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50000"/>
                      </a:schemeClr>
                    </a:solidFill>
                  </a:tcPr>
                </a:tc>
              </a:tr>
              <a:tr h="358746">
                <a:tc gridSpan="2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94241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smtClean="0"/>
              <a:t>Základy mediální výchovy</a:t>
            </a:r>
            <a:endParaRPr lang="cs-CZ" sz="540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Vyhledávání a analýza mediálních </a:t>
            </a:r>
            <a:r>
              <a:rPr lang="cs-CZ" dirty="0" smtClean="0"/>
              <a:t>informací</a:t>
            </a:r>
          </a:p>
          <a:p>
            <a:r>
              <a:rPr lang="cs-CZ" dirty="0"/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4109468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Navazujeme na analýzu mediálních informací z předcházející lekce.</a:t>
            </a:r>
          </a:p>
          <a:p>
            <a:pPr marL="0" indent="0">
              <a:buNone/>
            </a:pPr>
            <a:r>
              <a:rPr lang="cs-CZ" dirty="0" smtClean="0"/>
              <a:t>Budeme se věnovat </a:t>
            </a:r>
          </a:p>
          <a:p>
            <a:r>
              <a:rPr lang="cs-CZ" dirty="0" smtClean="0"/>
              <a:t>vlastnické struktuře médií</a:t>
            </a:r>
          </a:p>
          <a:p>
            <a:r>
              <a:rPr lang="cs-CZ" dirty="0" smtClean="0"/>
              <a:t>orientaci médií</a:t>
            </a:r>
          </a:p>
          <a:p>
            <a:r>
              <a:rPr lang="cs-CZ" dirty="0" smtClean="0"/>
              <a:t>ověřování nákladu tisku a čtenosti tisku</a:t>
            </a:r>
          </a:p>
          <a:p>
            <a:r>
              <a:rPr lang="cs-CZ" dirty="0" smtClean="0"/>
              <a:t>monitoringu inzerce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2215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Cvičení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404864"/>
          </a:xfrm>
        </p:spPr>
        <p:txBody>
          <a:bodyPr>
            <a:normAutofit/>
          </a:bodyPr>
          <a:lstStyle/>
          <a:p>
            <a:r>
              <a:rPr lang="cs-CZ" dirty="0" smtClean="0"/>
              <a:t>na webu otevřete stránku </a:t>
            </a:r>
            <a:r>
              <a:rPr lang="cs-CZ" dirty="0" smtClean="0">
                <a:solidFill>
                  <a:srgbClr val="FFC000"/>
                </a:solidFill>
              </a:rPr>
              <a:t>www.pravednes.cz</a:t>
            </a:r>
          </a:p>
          <a:p>
            <a:r>
              <a:rPr lang="cs-CZ" dirty="0" smtClean="0"/>
              <a:t>otevřete si stránky těchto médií:</a:t>
            </a:r>
          </a:p>
          <a:p>
            <a:pPr lvl="1"/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73914" y="3140968"/>
            <a:ext cx="8229600" cy="3096344"/>
          </a:xfrm>
          <a:prstGeom prst="rect">
            <a:avLst/>
          </a:prstGeom>
        </p:spPr>
        <p:txBody>
          <a:bodyPr vert="horz" lIns="91440" tIns="45720" rIns="91440" bIns="45720" numCol="2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accent4">
                    <a:lumMod val="20000"/>
                    <a:lumOff val="8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accent4">
                    <a:lumMod val="20000"/>
                    <a:lumOff val="8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accent4">
                    <a:lumMod val="20000"/>
                    <a:lumOff val="8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accent4">
                    <a:lumMod val="20000"/>
                    <a:lumOff val="8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accent4">
                    <a:lumMod val="20000"/>
                    <a:lumOff val="8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cs-CZ" sz="3200" dirty="0" err="1"/>
              <a:t>iDNES</a:t>
            </a:r>
            <a:endParaRPr lang="cs-CZ" sz="3200" dirty="0"/>
          </a:p>
          <a:p>
            <a:pPr lvl="1"/>
            <a:r>
              <a:rPr lang="cs-CZ" sz="3200" dirty="0"/>
              <a:t>Novinky</a:t>
            </a:r>
          </a:p>
          <a:p>
            <a:pPr lvl="1"/>
            <a:r>
              <a:rPr lang="cs-CZ" sz="3200" dirty="0"/>
              <a:t>Lidovky</a:t>
            </a:r>
          </a:p>
          <a:p>
            <a:pPr lvl="1"/>
            <a:r>
              <a:rPr lang="cs-CZ" sz="3200" dirty="0" smtClean="0"/>
              <a:t>Právo</a:t>
            </a:r>
          </a:p>
          <a:p>
            <a:pPr lvl="1"/>
            <a:r>
              <a:rPr lang="cs-CZ" sz="3200" dirty="0" smtClean="0"/>
              <a:t>Reflex</a:t>
            </a:r>
            <a:endParaRPr lang="cs-CZ" sz="3200" dirty="0"/>
          </a:p>
          <a:p>
            <a:pPr lvl="1"/>
            <a:r>
              <a:rPr lang="cs-CZ" sz="3200" dirty="0"/>
              <a:t>Super</a:t>
            </a:r>
          </a:p>
          <a:p>
            <a:pPr lvl="1"/>
            <a:r>
              <a:rPr lang="cs-CZ" sz="3200" dirty="0"/>
              <a:t>Revue</a:t>
            </a:r>
          </a:p>
          <a:p>
            <a:pPr lvl="1"/>
            <a:r>
              <a:rPr lang="cs-CZ" sz="3200" dirty="0" smtClean="0"/>
              <a:t>Blesk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556251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Úkol č. 2</a:t>
            </a:r>
          </a:p>
          <a:p>
            <a:r>
              <a:rPr lang="cs-CZ" dirty="0" smtClean="0"/>
              <a:t>Zjistěte, do které mediální skupiny patří tato média.</a:t>
            </a:r>
          </a:p>
          <a:p>
            <a:r>
              <a:rPr lang="cs-CZ" dirty="0" smtClean="0"/>
              <a:t>Na jakou cílovou skupinu je zaměřeno každé z médií?</a:t>
            </a:r>
          </a:p>
          <a:p>
            <a:r>
              <a:rPr lang="cs-CZ" smtClean="0"/>
              <a:t>Najdete </a:t>
            </a:r>
            <a:r>
              <a:rPr lang="cs-CZ" dirty="0" smtClean="0"/>
              <a:t>nějaký způsob propojení zpráv v médiích jednoho majitele?</a:t>
            </a:r>
          </a:p>
          <a:p>
            <a:r>
              <a:rPr lang="cs-CZ" dirty="0" smtClean="0"/>
              <a:t>Kdybyste byli majiteli skupiny, jaké další masové médium byste se snažili získat? Pro jakou cílovou skupinu?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6274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Unie vydavatelů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www.unievydavatelu.cz</a:t>
            </a:r>
          </a:p>
          <a:p>
            <a:pPr marL="0" indent="0">
              <a:buNone/>
            </a:pPr>
            <a:r>
              <a:rPr lang="cs-CZ" dirty="0" smtClean="0"/>
              <a:t>zdroj informací</a:t>
            </a:r>
          </a:p>
          <a:p>
            <a:r>
              <a:rPr lang="cs-CZ" dirty="0"/>
              <a:t>o</a:t>
            </a:r>
            <a:r>
              <a:rPr lang="cs-CZ" dirty="0" smtClean="0"/>
              <a:t> vydavatelích tištěných a internetových titulů</a:t>
            </a:r>
          </a:p>
          <a:p>
            <a:r>
              <a:rPr lang="cs-CZ" dirty="0" smtClean="0"/>
              <a:t>o výzkumu čtenosti</a:t>
            </a:r>
          </a:p>
          <a:p>
            <a:r>
              <a:rPr lang="cs-CZ" dirty="0"/>
              <a:t>o</a:t>
            </a:r>
            <a:r>
              <a:rPr lang="cs-CZ" dirty="0" smtClean="0"/>
              <a:t> ověřování nákladu tisku</a:t>
            </a:r>
          </a:p>
          <a:p>
            <a:r>
              <a:rPr lang="cs-CZ" dirty="0"/>
              <a:t>o</a:t>
            </a:r>
            <a:r>
              <a:rPr lang="cs-CZ" dirty="0" smtClean="0"/>
              <a:t> monitoringu inzerce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9993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vydavatelé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792" y="1365845"/>
            <a:ext cx="8206664" cy="54258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914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dirty="0" err="1" smtClean="0"/>
              <a:t>Mafra</a:t>
            </a:r>
            <a:r>
              <a:rPr lang="cs-CZ" dirty="0" smtClean="0"/>
              <a:t> a. s.</a:t>
            </a:r>
          </a:p>
          <a:p>
            <a:pPr marL="0" indent="0" algn="ctr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4538" y="1196752"/>
            <a:ext cx="5114925" cy="742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010319"/>
            <a:ext cx="5086350" cy="287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165675"/>
            <a:ext cx="5076825" cy="4653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44329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výzkum čtenosti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100" y="1146001"/>
            <a:ext cx="8305800" cy="5667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2649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ověřování nákladu tisku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1" y="1196752"/>
            <a:ext cx="7200534" cy="5616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25338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monitoring inzerce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127" y="1266455"/>
            <a:ext cx="7992888" cy="55469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30735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koncentrace vlastnictví ve světě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784" y="1266455"/>
            <a:ext cx="8156289" cy="55523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88210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18245"/>
            <a:ext cx="6192687" cy="66215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37655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32" y="764704"/>
            <a:ext cx="9110537" cy="53285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61027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Co jsme zjistili?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</a:t>
            </a:r>
            <a:r>
              <a:rPr lang="cs-CZ" dirty="0" smtClean="0"/>
              <a:t>ediální </a:t>
            </a:r>
            <a:r>
              <a:rPr lang="cs-CZ" dirty="0"/>
              <a:t>koncerny se snaží zaujmout co nejširší část publika, jednotlivé tituly se snaží oslovovat různé cílové </a:t>
            </a:r>
            <a:r>
              <a:rPr lang="cs-CZ" dirty="0" smtClean="0"/>
              <a:t>skupiny</a:t>
            </a:r>
            <a:endParaRPr lang="cs-CZ" dirty="0"/>
          </a:p>
          <a:p>
            <a:r>
              <a:rPr lang="cs-CZ" dirty="0" smtClean="0"/>
              <a:t>tituly </a:t>
            </a:r>
            <a:r>
              <a:rPr lang="cs-CZ" dirty="0"/>
              <a:t>vlastněné stejnou mediální skupinou se často vzájemně podporují, odkazují na sebe, jen málokdy se </a:t>
            </a:r>
            <a:r>
              <a:rPr lang="cs-CZ" dirty="0" smtClean="0"/>
              <a:t>kritizují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3485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koncentrace </a:t>
            </a:r>
            <a:r>
              <a:rPr lang="cs-CZ" dirty="0"/>
              <a:t>vlastnictví má i nadnárodní </a:t>
            </a:r>
            <a:r>
              <a:rPr lang="cs-CZ" dirty="0" smtClean="0"/>
              <a:t>charakter; největší </a:t>
            </a:r>
            <a:r>
              <a:rPr lang="cs-CZ" dirty="0"/>
              <a:t>mediální organizace současnosti vlastní média v řadě různých zemích a jejich produkty jsou dostupné prakticky po celém </a:t>
            </a:r>
            <a:r>
              <a:rPr lang="cs-CZ" dirty="0" smtClean="0"/>
              <a:t>světě</a:t>
            </a:r>
            <a:endParaRPr lang="cs-CZ" dirty="0"/>
          </a:p>
          <a:p>
            <a:r>
              <a:rPr lang="cs-CZ" dirty="0"/>
              <a:t>k</a:t>
            </a:r>
            <a:r>
              <a:rPr lang="cs-CZ" dirty="0" smtClean="0"/>
              <a:t>oncentrace </a:t>
            </a:r>
            <a:r>
              <a:rPr lang="cs-CZ" dirty="0"/>
              <a:t>vlastnictví přináší jednotlivým médiím jak výhody tak </a:t>
            </a:r>
            <a:r>
              <a:rPr lang="cs-CZ" dirty="0" smtClean="0"/>
              <a:t>nevýhody</a:t>
            </a:r>
          </a:p>
          <a:p>
            <a:r>
              <a:rPr lang="cs-CZ" dirty="0" smtClean="0"/>
              <a:t>na </a:t>
            </a:r>
            <a:r>
              <a:rPr lang="cs-CZ" dirty="0"/>
              <a:t>českém </a:t>
            </a:r>
            <a:r>
              <a:rPr lang="cs-CZ" dirty="0" smtClean="0"/>
              <a:t>mediálním trhu </a:t>
            </a:r>
            <a:r>
              <a:rPr lang="cs-CZ" dirty="0"/>
              <a:t>působí řada mediálních skupin (většinou se zahraničními vlastníky), což potvrzuje, že koncentrace vlastnictví se všemi klady a </a:t>
            </a:r>
            <a:r>
              <a:rPr lang="cs-CZ" dirty="0" smtClean="0"/>
              <a:t>zápory je jevem, který se vyskytuje </a:t>
            </a:r>
            <a:r>
              <a:rPr lang="cs-CZ" dirty="0"/>
              <a:t>se </a:t>
            </a:r>
            <a:r>
              <a:rPr lang="cs-CZ" dirty="0" smtClean="0"/>
              <a:t>i v České republice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6274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i="1" dirty="0"/>
              <a:t>Mediální gramotnost</a:t>
            </a:r>
            <a:r>
              <a:rPr lang="cs-CZ" dirty="0"/>
              <a:t> [online]. 2013 [cit. </a:t>
            </a:r>
            <a:r>
              <a:rPr lang="cs-CZ" dirty="0" smtClean="0"/>
              <a:t>2013-02-04]. </a:t>
            </a:r>
            <a:r>
              <a:rPr lang="cs-CZ" dirty="0"/>
              <a:t>Dostupné z: </a:t>
            </a:r>
            <a:r>
              <a:rPr lang="cs-CZ" dirty="0">
                <a:solidFill>
                  <a:schemeClr val="bg1"/>
                </a:solidFill>
              </a:rPr>
              <a:t>http://</a:t>
            </a:r>
            <a:r>
              <a:rPr lang="cs-CZ" dirty="0" smtClean="0">
                <a:solidFill>
                  <a:schemeClr val="bg1"/>
                </a:solidFill>
              </a:rPr>
              <a:t>medialnigramotnost.fsv.cuni.cz</a:t>
            </a:r>
          </a:p>
          <a:p>
            <a:r>
              <a:rPr lang="cs-CZ" i="1" dirty="0" smtClean="0"/>
              <a:t>Unie vydavatelů</a:t>
            </a:r>
            <a:r>
              <a:rPr lang="cs-CZ" dirty="0" smtClean="0"/>
              <a:t> </a:t>
            </a:r>
            <a:r>
              <a:rPr lang="cs-CZ" dirty="0"/>
              <a:t> [online]. 2013 [cit. 2013-02-04]. Dostupné z: </a:t>
            </a:r>
            <a:r>
              <a:rPr lang="cs-CZ" dirty="0" smtClean="0"/>
              <a:t>http://www.unievydavatelu.cz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3025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1125</TotalTime>
  <Words>319</Words>
  <Application>Microsoft Office PowerPoint</Application>
  <PresentationFormat>Předvádění na obrazovce (4:3)</PresentationFormat>
  <Paragraphs>75</Paragraphs>
  <Slides>17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Prezentace aplikace PowerPoint</vt:lpstr>
      <vt:lpstr>Základy mediální výchovy</vt:lpstr>
      <vt:lpstr>Prezentace aplikace PowerPoint</vt:lpstr>
      <vt:lpstr>Cvičení</vt:lpstr>
      <vt:lpstr>Prezentace aplikace PowerPoint</vt:lpstr>
      <vt:lpstr>Unie vydavatelů</vt:lpstr>
      <vt:lpstr>vydavatelé</vt:lpstr>
      <vt:lpstr>Prezentace aplikace PowerPoint</vt:lpstr>
      <vt:lpstr>výzkum čtenosti</vt:lpstr>
      <vt:lpstr>ověřování nákladu tisku</vt:lpstr>
      <vt:lpstr>monitoring inzerce</vt:lpstr>
      <vt:lpstr>koncentrace vlastnictví ve světě</vt:lpstr>
      <vt:lpstr>Prezentace aplikace PowerPoint</vt:lpstr>
      <vt:lpstr>Prezentace aplikace PowerPoint</vt:lpstr>
      <vt:lpstr>Co jsme zjistili?</vt:lpstr>
      <vt:lpstr>Prezentace aplikace PowerPoint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kantor</dc:creator>
  <cp:lastModifiedBy>Alena Stachová</cp:lastModifiedBy>
  <cp:revision>88</cp:revision>
  <dcterms:created xsi:type="dcterms:W3CDTF">2012-11-16T17:01:48Z</dcterms:created>
  <dcterms:modified xsi:type="dcterms:W3CDTF">2013-03-01T14:22:42Z</dcterms:modified>
</cp:coreProperties>
</file>