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8" r:id="rId2"/>
    <p:sldId id="256" r:id="rId3"/>
    <p:sldId id="263" r:id="rId4"/>
    <p:sldId id="267" r:id="rId5"/>
    <p:sldId id="279" r:id="rId6"/>
    <p:sldId id="265" r:id="rId7"/>
    <p:sldId id="268" r:id="rId8"/>
    <p:sldId id="270" r:id="rId9"/>
    <p:sldId id="280" r:id="rId10"/>
    <p:sldId id="276" r:id="rId11"/>
    <p:sldId id="281" r:id="rId12"/>
    <p:sldId id="277" r:id="rId13"/>
    <p:sldId id="275" r:id="rId14"/>
    <p:sldId id="282" r:id="rId15"/>
    <p:sldId id="285" r:id="rId16"/>
    <p:sldId id="283" r:id="rId17"/>
    <p:sldId id="28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5A4512-08F1-4230-A7F3-0C4ADB04EDBF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C409BE-AE00-4443-BE76-FA7865F33A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851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5660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806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9292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409BE-AE00-4443-BE76-FA7865F33AF8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6274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rgbClr val="FFC000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428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77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674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7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4733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558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77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02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82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13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854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713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8FE8F-6A43-4FF3-9D4F-AD727C150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16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54C67-D376-4AF3-A4FE-D21E08505F32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EDFD5-5B4C-4D4F-B3B9-CF0DFDD439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856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C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4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942074005"/>
              </p:ext>
            </p:extLst>
          </p:nvPr>
        </p:nvGraphicFramePr>
        <p:xfrm>
          <a:off x="1331913" y="1196975"/>
          <a:ext cx="6707187" cy="4102939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Číslo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VY_32_INOVACE_21-13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průmyslová škola stavební,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České Budějovice, Resslova 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RNDr. Vladimír Kostka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Tematický celek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Seminář komunikačních dovedností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3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4. ročník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tvorby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4. 2. 2013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4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výklad  nové látky , cvičení a zhodnocení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vyučující má v úvodu k dispozici výkladový text, následuje cvičení s materiály z webové stránky a v závěru je zhodnocení dosažených výsledků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35874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24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smtClean="0"/>
              <a:t>Základy mediální výchovy</a:t>
            </a:r>
            <a:endParaRPr lang="cs-CZ" sz="54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Základy získávání, zpracování </a:t>
            </a:r>
            <a:r>
              <a:rPr lang="cs-CZ" dirty="0" smtClean="0"/>
              <a:t>a prezentace </a:t>
            </a:r>
            <a:r>
              <a:rPr lang="cs-CZ" dirty="0"/>
              <a:t>informací podle </a:t>
            </a:r>
            <a:r>
              <a:rPr lang="cs-CZ" dirty="0" smtClean="0"/>
              <a:t>účelu</a:t>
            </a:r>
          </a:p>
          <a:p>
            <a:r>
              <a:rPr lang="cs-CZ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0946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napsat zprávu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zpráva </a:t>
            </a:r>
            <a:r>
              <a:rPr lang="cs-CZ" dirty="0"/>
              <a:t>je žurnalisticky zpracovaná informace </a:t>
            </a:r>
            <a:r>
              <a:rPr lang="cs-CZ" dirty="0" smtClean="0"/>
              <a:t>o něčem</a:t>
            </a:r>
            <a:r>
              <a:rPr lang="cs-CZ" dirty="0"/>
              <a:t>, co se stalo nebo nestalo, stane nebo </a:t>
            </a:r>
            <a:r>
              <a:rPr lang="cs-CZ" dirty="0" smtClean="0"/>
              <a:t>nestane nebo </a:t>
            </a:r>
            <a:r>
              <a:rPr lang="cs-CZ" dirty="0"/>
              <a:t>o změně nějakého </a:t>
            </a:r>
            <a:r>
              <a:rPr lang="cs-CZ" dirty="0" smtClean="0"/>
              <a:t>stavu</a:t>
            </a:r>
          </a:p>
          <a:p>
            <a:r>
              <a:rPr lang="cs-CZ" dirty="0" smtClean="0"/>
              <a:t>skutečnosti</a:t>
            </a:r>
            <a:r>
              <a:rPr lang="cs-CZ" dirty="0"/>
              <a:t>, děje nebo myšlenky pouze zaznamenává, </a:t>
            </a:r>
            <a:r>
              <a:rPr lang="cs-CZ" dirty="0" smtClean="0"/>
              <a:t>shrnuje a konstatuje</a:t>
            </a:r>
          </a:p>
          <a:p>
            <a:r>
              <a:rPr lang="cs-CZ" dirty="0" smtClean="0"/>
              <a:t>nekomentuje </a:t>
            </a:r>
            <a:r>
              <a:rPr lang="cs-CZ" dirty="0"/>
              <a:t>však fakta a nepokouší se </a:t>
            </a:r>
            <a:r>
              <a:rPr lang="cs-CZ" dirty="0" smtClean="0"/>
              <a:t>o analýzu </a:t>
            </a:r>
            <a:r>
              <a:rPr lang="cs-CZ" dirty="0"/>
              <a:t>nebo hledání příčin a </a:t>
            </a:r>
            <a:r>
              <a:rPr lang="cs-CZ" dirty="0" smtClean="0"/>
              <a:t>důsledků, maximálně </a:t>
            </a:r>
            <a:r>
              <a:rPr lang="cs-CZ" dirty="0"/>
              <a:t>naznačí nepopiratelné </a:t>
            </a:r>
            <a:r>
              <a:rPr lang="cs-CZ" dirty="0" smtClean="0"/>
              <a:t>a jednoznačné souvislosti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013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žurnalistice se hovoří o pěti nebo šesti základních otázkách, na které by mělo jakékoliv </a:t>
            </a:r>
            <a:r>
              <a:rPr lang="cs-CZ" dirty="0" smtClean="0"/>
              <a:t>zpravodajství odpovědět</a:t>
            </a:r>
            <a:r>
              <a:rPr lang="cs-CZ" dirty="0"/>
              <a:t>:</a:t>
            </a:r>
          </a:p>
          <a:p>
            <a:r>
              <a:rPr lang="cs-CZ" dirty="0" smtClean="0"/>
              <a:t>v </a:t>
            </a:r>
            <a:r>
              <a:rPr lang="cs-CZ" dirty="0"/>
              <a:t>angličtině pět W </a:t>
            </a:r>
            <a:r>
              <a:rPr lang="cs-CZ" dirty="0" smtClean="0"/>
              <a:t>(</a:t>
            </a:r>
            <a:r>
              <a:rPr lang="en-GB" dirty="0" smtClean="0"/>
              <a:t>what, who, when, where, why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němčině šest W </a:t>
            </a:r>
            <a:r>
              <a:rPr lang="cs-CZ" dirty="0" smtClean="0"/>
              <a:t>(</a:t>
            </a:r>
            <a:r>
              <a:rPr lang="de-DE" dirty="0" smtClean="0"/>
              <a:t>was, wer, wann, wo, warum, wie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smtClean="0"/>
              <a:t>u </a:t>
            </a:r>
            <a:r>
              <a:rPr lang="cs-CZ" dirty="0"/>
              <a:t>nás (kdo, co, kde, kdy a u delších zpráv jak </a:t>
            </a:r>
            <a:r>
              <a:rPr lang="cs-CZ" dirty="0" smtClean="0"/>
              <a:t>a proč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1830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Ve </a:t>
            </a:r>
            <a:r>
              <a:rPr lang="cs-CZ" dirty="0"/>
              <a:t>většině zemí jsou tato pravidla běžně zdůrazňována, stejně jako fakt, že zpráva by měla zachovávat</a:t>
            </a:r>
          </a:p>
          <a:p>
            <a:r>
              <a:rPr lang="cs-CZ" dirty="0"/>
              <a:t>věcnost, přesnost, úplnost, spolehlivost, včasnost a citovou </a:t>
            </a:r>
            <a:r>
              <a:rPr lang="cs-CZ" dirty="0" smtClean="0"/>
              <a:t>neutrálnost</a:t>
            </a:r>
          </a:p>
          <a:p>
            <a:pPr marL="0" indent="0">
              <a:buNone/>
            </a:pPr>
            <a:r>
              <a:rPr lang="cs-CZ" dirty="0" smtClean="0"/>
              <a:t>Články </a:t>
            </a:r>
            <a:r>
              <a:rPr lang="cs-CZ" dirty="0"/>
              <a:t>by měly </a:t>
            </a:r>
            <a:r>
              <a:rPr lang="cs-CZ" dirty="0" smtClean="0"/>
              <a:t>být krátké</a:t>
            </a:r>
            <a:r>
              <a:rPr lang="cs-CZ" dirty="0"/>
              <a:t>, jasné a hlavně </a:t>
            </a:r>
            <a:r>
              <a:rPr lang="cs-CZ" dirty="0" smtClean="0"/>
              <a:t>k věci.</a:t>
            </a:r>
          </a:p>
          <a:p>
            <a:pPr marL="0" indent="0">
              <a:buNone/>
            </a:pPr>
            <a:r>
              <a:rPr lang="cs-CZ" dirty="0" smtClean="0"/>
              <a:t>Zpráva </a:t>
            </a:r>
            <a:r>
              <a:rPr lang="cs-CZ" dirty="0"/>
              <a:t>by neměla obsahovat více než jedno sdělení nebo ho příliš </a:t>
            </a:r>
            <a:r>
              <a:rPr lang="cs-CZ" dirty="0" smtClean="0"/>
              <a:t>komplikovat – </a:t>
            </a:r>
            <a:r>
              <a:rPr lang="cs-CZ" dirty="0"/>
              <a:t>to by zmátlo vydavatele i </a:t>
            </a:r>
            <a:r>
              <a:rPr lang="cs-CZ" dirty="0" smtClean="0"/>
              <a:t>čtenáře.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233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čelo, hlava (</a:t>
            </a:r>
            <a:r>
              <a:rPr lang="cs-CZ" dirty="0" err="1" smtClean="0"/>
              <a:t>lead</a:t>
            </a:r>
            <a:r>
              <a:rPr lang="cs-CZ" dirty="0" smtClean="0"/>
              <a:t>) zprávy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první </a:t>
            </a:r>
            <a:r>
              <a:rPr lang="cs-CZ" dirty="0"/>
              <a:t>odstavec článku by měl obsahovat hlavní prvky události v celistvých, faktických </a:t>
            </a:r>
            <a:r>
              <a:rPr lang="cs-CZ" dirty="0" smtClean="0"/>
              <a:t>výrocích; netvoří úvod</a:t>
            </a:r>
            <a:r>
              <a:rPr lang="cs-CZ" dirty="0"/>
              <a:t>, ale i jádro </a:t>
            </a:r>
            <a:r>
              <a:rPr lang="cs-CZ" dirty="0" smtClean="0"/>
              <a:t>zprávy</a:t>
            </a:r>
          </a:p>
          <a:p>
            <a:r>
              <a:rPr lang="cs-CZ" dirty="0"/>
              <a:t>o</a:t>
            </a:r>
            <a:r>
              <a:rPr lang="cs-CZ" dirty="0" smtClean="0"/>
              <a:t>becně </a:t>
            </a:r>
            <a:r>
              <a:rPr lang="cs-CZ" dirty="0"/>
              <a:t>platí, že nejnovější a nejdůležitější informace patří na začátek, </a:t>
            </a:r>
            <a:r>
              <a:rPr lang="cs-CZ" dirty="0" smtClean="0"/>
              <a:t>protože zpráva </a:t>
            </a:r>
            <a:r>
              <a:rPr lang="cs-CZ" dirty="0"/>
              <a:t>se nepointuje (není to anekdota, ani tajenka, ani detektivní </a:t>
            </a:r>
            <a:r>
              <a:rPr lang="cs-CZ" dirty="0" smtClean="0"/>
              <a:t>povídka)</a:t>
            </a:r>
          </a:p>
          <a:p>
            <a:r>
              <a:rPr lang="cs-CZ" dirty="0"/>
              <a:t>p</a:t>
            </a:r>
            <a:r>
              <a:rPr lang="cs-CZ" dirty="0" smtClean="0"/>
              <a:t>rvní </a:t>
            </a:r>
            <a:r>
              <a:rPr lang="cs-CZ" dirty="0"/>
              <a:t>odstavec by měl </a:t>
            </a:r>
            <a:r>
              <a:rPr lang="cs-CZ" dirty="0" smtClean="0"/>
              <a:t>odpovědět na </a:t>
            </a:r>
            <a:r>
              <a:rPr lang="cs-CZ" dirty="0"/>
              <a:t>otázky: KDO, CO, KDY, KDE a v závislosti na délce celé zprávy by neměl přesáhnout </a:t>
            </a:r>
            <a:r>
              <a:rPr lang="cs-CZ" dirty="0" smtClean="0"/>
              <a:t>5 – 7 řádků</a:t>
            </a:r>
            <a:endParaRPr lang="cs-CZ" dirty="0"/>
          </a:p>
          <a:p>
            <a:r>
              <a:rPr lang="cs-CZ" dirty="0" smtClean="0"/>
              <a:t>představuje </a:t>
            </a:r>
            <a:r>
              <a:rPr lang="cs-CZ" dirty="0"/>
              <a:t>shrnující čelo, které se v seriózním tisku objevuje u nových zpráv a informací</a:t>
            </a:r>
          </a:p>
        </p:txBody>
      </p:sp>
    </p:spTree>
    <p:extLst>
      <p:ext uri="{BB962C8B-B14F-4D97-AF65-F5344CB8AC3E}">
        <p14:creationId xmlns:p14="http://schemas.microsoft.com/office/powerpoint/2010/main" val="9640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tělo, trup zprávy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cílem </a:t>
            </a:r>
            <a:r>
              <a:rPr lang="cs-CZ" dirty="0"/>
              <a:t>následujícího odstavce je nabídnout podrobnější informace vztahující se k </a:t>
            </a:r>
            <a:r>
              <a:rPr lang="cs-CZ" dirty="0" smtClean="0"/>
              <a:t>události</a:t>
            </a:r>
          </a:p>
          <a:p>
            <a:r>
              <a:rPr lang="cs-CZ" dirty="0" smtClean="0"/>
              <a:t>základním principem </a:t>
            </a:r>
            <a:r>
              <a:rPr lang="cs-CZ" dirty="0"/>
              <a:t>při psaní zprávy je tzv. obrácená </a:t>
            </a:r>
            <a:r>
              <a:rPr lang="cs-CZ" dirty="0" smtClean="0"/>
              <a:t>pyramida – po </a:t>
            </a:r>
            <a:r>
              <a:rPr lang="cs-CZ" dirty="0"/>
              <a:t>úvodním odstavci se postupně </a:t>
            </a:r>
            <a:r>
              <a:rPr lang="cs-CZ" dirty="0" smtClean="0"/>
              <a:t>přechází k </a:t>
            </a:r>
            <a:r>
              <a:rPr lang="cs-CZ" dirty="0"/>
              <a:t>méně důležitým faktům, které jsou uvedeny na konci, neboť taková struktura čtenářům </a:t>
            </a:r>
            <a:r>
              <a:rPr lang="cs-CZ" dirty="0" smtClean="0"/>
              <a:t>vyhovuje</a:t>
            </a:r>
            <a:endParaRPr lang="cs-CZ" dirty="0"/>
          </a:p>
          <a:p>
            <a:r>
              <a:rPr lang="cs-CZ" dirty="0" smtClean="0"/>
              <a:t>zpráva </a:t>
            </a:r>
            <a:r>
              <a:rPr lang="cs-CZ" dirty="0"/>
              <a:t>psaná tímto způsobem je nejen přehlednější </a:t>
            </a:r>
            <a:r>
              <a:rPr lang="cs-CZ" dirty="0" smtClean="0"/>
              <a:t>a čtivější</a:t>
            </a:r>
            <a:r>
              <a:rPr lang="cs-CZ" dirty="0"/>
              <a:t>, ale v případě potřeby </a:t>
            </a:r>
            <a:r>
              <a:rPr lang="cs-CZ" dirty="0" smtClean="0"/>
              <a:t>umožňuje žurnalistům </a:t>
            </a:r>
            <a:r>
              <a:rPr lang="cs-CZ" dirty="0"/>
              <a:t>běžné krácení odzadu bez nebezpečí, že vypadnou důležité údaje</a:t>
            </a:r>
          </a:p>
        </p:txBody>
      </p:sp>
    </p:spTree>
    <p:extLst>
      <p:ext uri="{BB962C8B-B14F-4D97-AF65-F5344CB8AC3E}">
        <p14:creationId xmlns:p14="http://schemas.microsoft.com/office/powerpoint/2010/main" val="1948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cs-CZ" dirty="0" smtClean="0"/>
              <a:t>ve </a:t>
            </a:r>
            <a:r>
              <a:rPr lang="cs-CZ" dirty="0"/>
              <a:t>složitějších případech může být pro čtenáře přijatelnější chronologický postup, kdy jsou </a:t>
            </a:r>
            <a:r>
              <a:rPr lang="cs-CZ" dirty="0" smtClean="0"/>
              <a:t>události popisovány </a:t>
            </a:r>
            <a:r>
              <a:rPr lang="cs-CZ" dirty="0"/>
              <a:t>ve sledu, v jakém se skutečně </a:t>
            </a:r>
            <a:r>
              <a:rPr lang="cs-CZ" dirty="0" smtClean="0"/>
              <a:t>staly</a:t>
            </a:r>
          </a:p>
          <a:p>
            <a:r>
              <a:rPr lang="cs-CZ" dirty="0"/>
              <a:t>n</a:t>
            </a:r>
            <a:r>
              <a:rPr lang="cs-CZ" dirty="0" smtClean="0"/>
              <a:t>edílnou </a:t>
            </a:r>
            <a:r>
              <a:rPr lang="cs-CZ" dirty="0"/>
              <a:t>součástí standardní zprávy je tzv. </a:t>
            </a:r>
            <a:r>
              <a:rPr lang="cs-CZ" dirty="0" smtClean="0"/>
              <a:t>background (</a:t>
            </a:r>
            <a:r>
              <a:rPr lang="cs-CZ" dirty="0"/>
              <a:t>pozadí, kontext předcházející vývoji událostí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100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psaní článku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nejdůležitější </a:t>
            </a:r>
            <a:r>
              <a:rPr lang="cs-CZ" dirty="0"/>
              <a:t>informace patří na úvod </a:t>
            </a:r>
            <a:r>
              <a:rPr lang="cs-CZ" dirty="0" smtClean="0"/>
              <a:t>zprávy</a:t>
            </a:r>
            <a:endParaRPr lang="cs-CZ" dirty="0"/>
          </a:p>
          <a:p>
            <a:r>
              <a:rPr lang="cs-CZ" dirty="0"/>
              <a:t>d</a:t>
            </a:r>
            <a:r>
              <a:rPr lang="cs-CZ" dirty="0" smtClean="0"/>
              <a:t>ůležitý </a:t>
            </a:r>
            <a:r>
              <a:rPr lang="cs-CZ" dirty="0"/>
              <a:t>je titulek, protože to je první informace, kterou čtenář </a:t>
            </a:r>
            <a:r>
              <a:rPr lang="cs-CZ" dirty="0" smtClean="0"/>
              <a:t>uvidí; podle </a:t>
            </a:r>
            <a:r>
              <a:rPr lang="cs-CZ" dirty="0"/>
              <a:t>něj se čtenář </a:t>
            </a:r>
            <a:r>
              <a:rPr lang="cs-CZ" dirty="0" smtClean="0"/>
              <a:t>často rozhoduje</a:t>
            </a:r>
            <a:r>
              <a:rPr lang="cs-CZ" dirty="0"/>
              <a:t>, zda článek </a:t>
            </a:r>
            <a:r>
              <a:rPr lang="cs-CZ" dirty="0" smtClean="0"/>
              <a:t>číst</a:t>
            </a:r>
            <a:endParaRPr lang="cs-CZ" dirty="0"/>
          </a:p>
          <a:p>
            <a:r>
              <a:rPr lang="cs-CZ" dirty="0" smtClean="0"/>
              <a:t>důležité </a:t>
            </a:r>
            <a:r>
              <a:rPr lang="cs-CZ" dirty="0"/>
              <a:t>je zodpovědět tzv. „no a co“ faktor, tedy co je tak důležité na článku, že je dobrý k </a:t>
            </a:r>
            <a:r>
              <a:rPr lang="cs-CZ" dirty="0" smtClean="0"/>
              <a:t>přečtení</a:t>
            </a:r>
            <a:endParaRPr lang="cs-CZ" dirty="0"/>
          </a:p>
          <a:p>
            <a:r>
              <a:rPr lang="cs-CZ" dirty="0" smtClean="0"/>
              <a:t>je </a:t>
            </a:r>
            <a:r>
              <a:rPr lang="cs-CZ" dirty="0"/>
              <a:t>nutné se držet faktů a nepoužívat žádná květnatá přídavná jména!</a:t>
            </a:r>
          </a:p>
          <a:p>
            <a:r>
              <a:rPr lang="cs-CZ" dirty="0" smtClean="0"/>
              <a:t>články </a:t>
            </a:r>
            <a:r>
              <a:rPr lang="cs-CZ" dirty="0"/>
              <a:t>se píší ve třetí osobě (ne my nebo ty/vy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smtClean="0"/>
              <a:t>nezbytná </a:t>
            </a:r>
            <a:r>
              <a:rPr lang="cs-CZ" dirty="0"/>
              <a:t>objektivita – vyhnout se emocionálním vyjádřením nebo </a:t>
            </a:r>
            <a:r>
              <a:rPr lang="cs-CZ" dirty="0" smtClean="0"/>
              <a:t>názorům</a:t>
            </a:r>
            <a:endParaRPr lang="cs-CZ" dirty="0"/>
          </a:p>
          <a:p>
            <a:r>
              <a:rPr lang="cs-CZ" dirty="0" smtClean="0"/>
              <a:t>sdělení </a:t>
            </a:r>
            <a:r>
              <a:rPr lang="cs-CZ" dirty="0"/>
              <a:t>musí být jasná a jednoduchá – ne příliš </a:t>
            </a:r>
            <a:r>
              <a:rPr lang="cs-CZ" dirty="0" smtClean="0"/>
              <a:t>vtipná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064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21087"/>
          </a:xfrm>
        </p:spPr>
        <p:txBody>
          <a:bodyPr>
            <a:normAutofit/>
          </a:bodyPr>
          <a:lstStyle/>
          <a:p>
            <a:r>
              <a:rPr lang="cs-CZ" dirty="0" smtClean="0"/>
              <a:t>každý z vás je redaktor resp. redaktorka</a:t>
            </a:r>
          </a:p>
          <a:p>
            <a:r>
              <a:rPr lang="cs-CZ" dirty="0" smtClean="0"/>
              <a:t>samostatně napište článek o maturitním plese vaší třídy</a:t>
            </a:r>
            <a:endParaRPr lang="cs-CZ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25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dělá titulek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titulky </a:t>
            </a:r>
            <a:r>
              <a:rPr lang="cs-CZ" dirty="0"/>
              <a:t>představují jakousi nabídku. Jsou něčím jako názvy jídel na jídelním lístku, které nás vybízejí</a:t>
            </a:r>
            <a:r>
              <a:rPr lang="cs-CZ" dirty="0" smtClean="0"/>
              <a:t>, abychom </a:t>
            </a:r>
            <a:r>
              <a:rPr lang="cs-CZ" dirty="0"/>
              <a:t>si vybrali čtení podle svého </a:t>
            </a:r>
            <a:r>
              <a:rPr lang="cs-CZ" dirty="0" smtClean="0"/>
              <a:t>gusta</a:t>
            </a:r>
          </a:p>
          <a:p>
            <a:r>
              <a:rPr lang="cs-CZ" dirty="0"/>
              <a:t>t</a:t>
            </a:r>
            <a:r>
              <a:rPr lang="cs-CZ" dirty="0" smtClean="0"/>
              <a:t>itulky </a:t>
            </a:r>
            <a:r>
              <a:rPr lang="cs-CZ" dirty="0"/>
              <a:t>shrnují obsah celé </a:t>
            </a:r>
            <a:r>
              <a:rPr lang="cs-CZ" dirty="0" smtClean="0"/>
              <a:t>zprávy</a:t>
            </a:r>
          </a:p>
          <a:p>
            <a:r>
              <a:rPr lang="cs-CZ" dirty="0" smtClean="0"/>
              <a:t>po </a:t>
            </a:r>
            <a:r>
              <a:rPr lang="cs-CZ" dirty="0"/>
              <a:t>jeho přečtení </a:t>
            </a:r>
            <a:r>
              <a:rPr lang="cs-CZ" dirty="0" smtClean="0"/>
              <a:t>bychom měli </a:t>
            </a:r>
            <a:r>
              <a:rPr lang="cs-CZ" dirty="0"/>
              <a:t>mít představu, o čem celý článek </a:t>
            </a:r>
            <a:r>
              <a:rPr lang="cs-CZ" dirty="0" smtClean="0"/>
              <a:t>bude</a:t>
            </a:r>
            <a:endParaRPr lang="cs-CZ" dirty="0"/>
          </a:p>
          <a:p>
            <a:r>
              <a:rPr lang="cs-CZ" dirty="0" smtClean="0"/>
              <a:t>jejich </a:t>
            </a:r>
            <a:r>
              <a:rPr lang="cs-CZ" dirty="0"/>
              <a:t>úkolem je především přitáhnout </a:t>
            </a:r>
            <a:r>
              <a:rPr lang="cs-CZ" dirty="0" smtClean="0"/>
              <a:t>pozornost</a:t>
            </a:r>
          </a:p>
          <a:p>
            <a:r>
              <a:rPr lang="cs-CZ" dirty="0" smtClean="0"/>
              <a:t>dobře </a:t>
            </a:r>
            <a:r>
              <a:rPr lang="cs-CZ" dirty="0"/>
              <a:t>postavený titulek rozhoduje o tom, zda </a:t>
            </a:r>
            <a:r>
              <a:rPr lang="cs-CZ" dirty="0" smtClean="0"/>
              <a:t>si vůbec </a:t>
            </a:r>
            <a:r>
              <a:rPr lang="cs-CZ" dirty="0"/>
              <a:t>čtenář zprávu přečte, nebo bude listovat </a:t>
            </a:r>
            <a:r>
              <a:rPr lang="cs-CZ" dirty="0" smtClean="0"/>
              <a:t>dál</a:t>
            </a:r>
          </a:p>
          <a:p>
            <a:r>
              <a:rPr lang="cs-CZ" dirty="0" smtClean="0"/>
              <a:t>neznamená </a:t>
            </a:r>
            <a:r>
              <a:rPr lang="cs-CZ" dirty="0"/>
              <a:t>to ale, že by měl za každou cenu </a:t>
            </a:r>
            <a:r>
              <a:rPr lang="cs-CZ" dirty="0" smtClean="0"/>
              <a:t>obsahovat různá </a:t>
            </a:r>
            <a:r>
              <a:rPr lang="cs-CZ" dirty="0"/>
              <a:t>senzační </a:t>
            </a:r>
            <a:r>
              <a:rPr lang="cs-CZ" dirty="0" smtClean="0"/>
              <a:t>sdělení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486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funkce titulků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prodat příběh (dobrý titulek přitáhne čtenáře podobně jako dobrá reklama)</a:t>
            </a:r>
          </a:p>
          <a:p>
            <a:r>
              <a:rPr lang="cs-CZ" dirty="0" smtClean="0"/>
              <a:t>hierarchizovat </a:t>
            </a:r>
            <a:r>
              <a:rPr lang="cs-CZ" dirty="0"/>
              <a:t>zprávy (důležitost zprávy je určena velikostí titulku, délkou zprávy </a:t>
            </a:r>
            <a:r>
              <a:rPr lang="cs-CZ" dirty="0" smtClean="0"/>
              <a:t>a umístěním na </a:t>
            </a:r>
            <a:r>
              <a:rPr lang="cs-CZ" dirty="0"/>
              <a:t>stránce)</a:t>
            </a:r>
          </a:p>
          <a:p>
            <a:r>
              <a:rPr lang="cs-CZ" dirty="0" smtClean="0"/>
              <a:t>sdělit </a:t>
            </a:r>
            <a:r>
              <a:rPr lang="cs-CZ" dirty="0"/>
              <a:t>fakta (přesné titulky řeknou čtenáři, </a:t>
            </a:r>
            <a:r>
              <a:rPr lang="cs-CZ" dirty="0" smtClean="0"/>
              <a:t>o čem </a:t>
            </a:r>
            <a:r>
              <a:rPr lang="cs-CZ" dirty="0"/>
              <a:t>přesně článek je)</a:t>
            </a:r>
          </a:p>
          <a:p>
            <a:r>
              <a:rPr lang="cs-CZ" dirty="0" smtClean="0"/>
              <a:t>graficky </a:t>
            </a:r>
            <a:r>
              <a:rPr lang="cs-CZ" dirty="0"/>
              <a:t>rozčlenit stránku a článek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348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zpravodajské </a:t>
            </a:r>
            <a:r>
              <a:rPr lang="cs-CZ" dirty="0"/>
              <a:t>titulky seriózního tisku se odlišují od titulků tisku </a:t>
            </a:r>
            <a:r>
              <a:rPr lang="cs-CZ" dirty="0" smtClean="0"/>
              <a:t>bulvárního</a:t>
            </a:r>
          </a:p>
          <a:p>
            <a:r>
              <a:rPr lang="cs-CZ" dirty="0"/>
              <a:t>t</a:t>
            </a:r>
            <a:r>
              <a:rPr lang="cs-CZ" dirty="0" smtClean="0"/>
              <a:t>itulky </a:t>
            </a:r>
            <a:r>
              <a:rPr lang="cs-CZ" dirty="0"/>
              <a:t>bulvárních </a:t>
            </a:r>
            <a:r>
              <a:rPr lang="cs-CZ" dirty="0" smtClean="0"/>
              <a:t>titulů vynikají </a:t>
            </a:r>
            <a:r>
              <a:rPr lang="cs-CZ" dirty="0"/>
              <a:t>velikostí písma (na první straně bývají dokonce větší než titul periodika), barevnými </a:t>
            </a:r>
            <a:r>
              <a:rPr lang="cs-CZ" dirty="0" smtClean="0"/>
              <a:t>rastry a rámečky</a:t>
            </a:r>
          </a:p>
          <a:p>
            <a:r>
              <a:rPr lang="cs-CZ" dirty="0" smtClean="0"/>
              <a:t>samostatnou </a:t>
            </a:r>
            <a:r>
              <a:rPr lang="cs-CZ" dirty="0"/>
              <a:t>hodnotu mají barevné fotografie </a:t>
            </a:r>
            <a:r>
              <a:rPr lang="cs-CZ" dirty="0" smtClean="0"/>
              <a:t>s rozsáhlými popisky</a:t>
            </a:r>
            <a:endParaRPr lang="cs-CZ" dirty="0"/>
          </a:p>
          <a:p>
            <a:r>
              <a:rPr lang="cs-CZ" dirty="0" smtClean="0"/>
              <a:t>u bulvárních deníků </a:t>
            </a:r>
            <a:r>
              <a:rPr lang="cs-CZ" dirty="0"/>
              <a:t>titulky (zejména na úvodní stránce) často neodpovídají obsahu </a:t>
            </a:r>
            <a:r>
              <a:rPr lang="cs-CZ" dirty="0" smtClean="0"/>
              <a:t>článku</a:t>
            </a:r>
          </a:p>
          <a:p>
            <a:r>
              <a:rPr lang="cs-CZ" dirty="0"/>
              <a:t>j</a:t>
            </a:r>
            <a:r>
              <a:rPr lang="cs-CZ" dirty="0" smtClean="0"/>
              <a:t>ejich </a:t>
            </a:r>
            <a:r>
              <a:rPr lang="cs-CZ" dirty="0"/>
              <a:t>hlavním </a:t>
            </a:r>
            <a:r>
              <a:rPr lang="cs-CZ" dirty="0" smtClean="0"/>
              <a:t>cílem je </a:t>
            </a:r>
            <a:r>
              <a:rPr lang="cs-CZ" dirty="0"/>
              <a:t>přitáhnout pozornost čtenářů, bez ohledu na věcnou </a:t>
            </a:r>
            <a:r>
              <a:rPr lang="cs-CZ" dirty="0" smtClean="0"/>
              <a:t>správnost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627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píší titulky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OBSAHOVÁ VĚCNOST</a:t>
            </a:r>
          </a:p>
          <a:p>
            <a:r>
              <a:rPr lang="cs-CZ" dirty="0" smtClean="0"/>
              <a:t>titulek </a:t>
            </a:r>
            <a:r>
              <a:rPr lang="cs-CZ" dirty="0"/>
              <a:t>v několika slovech shrnuje obsahovou podstatu článku</a:t>
            </a:r>
          </a:p>
          <a:p>
            <a:pPr marL="0" indent="0">
              <a:buNone/>
            </a:pPr>
            <a:r>
              <a:rPr lang="cs-CZ" dirty="0"/>
              <a:t>POUTAVOST TITULKU</a:t>
            </a:r>
          </a:p>
          <a:p>
            <a:r>
              <a:rPr lang="cs-CZ" dirty="0" smtClean="0"/>
              <a:t>titulek </a:t>
            </a:r>
            <a:r>
              <a:rPr lang="cs-CZ" dirty="0"/>
              <a:t>má přiměřeně provokovat k přečtení dalšího textu; často však pouze přitahuje čtenáře</a:t>
            </a:r>
            <a:r>
              <a:rPr lang="cs-CZ" dirty="0" smtClean="0"/>
              <a:t>, aby </a:t>
            </a:r>
            <a:r>
              <a:rPr lang="cs-CZ" dirty="0"/>
              <a:t>si článek </a:t>
            </a:r>
            <a:r>
              <a:rPr lang="cs-CZ" dirty="0" smtClean="0"/>
              <a:t>přečetl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594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166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AKTIVNÍ SLOVESA</a:t>
            </a:r>
          </a:p>
          <a:p>
            <a:r>
              <a:rPr lang="cs-CZ" dirty="0" smtClean="0"/>
              <a:t>moderní </a:t>
            </a:r>
            <a:r>
              <a:rPr lang="cs-CZ" dirty="0"/>
              <a:t>titulek tvoří větu; neměl by užívat pasivum, ale měl by obsahovat aktivní sloveso či </a:t>
            </a:r>
            <a:r>
              <a:rPr lang="cs-CZ" dirty="0" smtClean="0"/>
              <a:t>popis nějaké </a:t>
            </a:r>
            <a:r>
              <a:rPr lang="cs-CZ" dirty="0"/>
              <a:t>činnosti</a:t>
            </a:r>
          </a:p>
          <a:p>
            <a:pPr marL="0" indent="0">
              <a:buNone/>
            </a:pPr>
            <a:r>
              <a:rPr lang="cs-CZ" dirty="0"/>
              <a:t>POUŽÍVÁNÍ BĚŽNÝCH SLOV</a:t>
            </a:r>
          </a:p>
          <a:p>
            <a:r>
              <a:rPr lang="cs-CZ" dirty="0" smtClean="0"/>
              <a:t>titulek </a:t>
            </a:r>
            <a:r>
              <a:rPr lang="cs-CZ" dirty="0"/>
              <a:t>by měl být pro každého čtenáře srozumitelný</a:t>
            </a:r>
          </a:p>
          <a:p>
            <a:pPr marL="0" indent="0">
              <a:buNone/>
            </a:pPr>
            <a:r>
              <a:rPr lang="cs-CZ" dirty="0"/>
              <a:t>JEDNOTNÁ GRAFIKA TITULKU</a:t>
            </a:r>
          </a:p>
          <a:p>
            <a:r>
              <a:rPr lang="cs-CZ" dirty="0" smtClean="0"/>
              <a:t>zdůrazňuje </a:t>
            </a:r>
            <a:r>
              <a:rPr lang="cs-CZ" dirty="0"/>
              <a:t>se maximální plnost řádků, tj. že titulek by měl přesahovat alespoň polovinu </a:t>
            </a:r>
            <a:r>
              <a:rPr lang="cs-CZ" dirty="0" smtClean="0"/>
              <a:t>posledního sloupce </a:t>
            </a:r>
            <a:r>
              <a:rPr lang="cs-CZ" dirty="0"/>
              <a:t>zprávy, aby nevznikalo vedle titulku bílé nevyužité </a:t>
            </a:r>
            <a:r>
              <a:rPr lang="cs-CZ" dirty="0" smtClean="0"/>
              <a:t>místo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594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vytvořte „redakce“ po 5 žácích</a:t>
            </a:r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v redakci vyberte nejlepší článek vašich redaktorů o maturitním plese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napište k vybranému článku titulek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zástupce redakce článek přečte posluchačům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hlasováním vybereme nejlepší článek</a:t>
            </a:r>
          </a:p>
        </p:txBody>
      </p:sp>
    </p:spTree>
    <p:extLst>
      <p:ext uri="{BB962C8B-B14F-4D97-AF65-F5344CB8AC3E}">
        <p14:creationId xmlns:p14="http://schemas.microsoft.com/office/powerpoint/2010/main" val="164362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/>
              <a:t>Mediální gramotnost</a:t>
            </a:r>
            <a:r>
              <a:rPr lang="cs-CZ" dirty="0"/>
              <a:t> [online]. 2013 [cit. </a:t>
            </a:r>
            <a:r>
              <a:rPr lang="cs-CZ" dirty="0" smtClean="0"/>
              <a:t>2013-02-04]. </a:t>
            </a:r>
            <a:r>
              <a:rPr lang="cs-CZ" dirty="0"/>
              <a:t>Dostupné z: </a:t>
            </a:r>
            <a:r>
              <a:rPr lang="cs-CZ" dirty="0">
                <a:solidFill>
                  <a:schemeClr val="bg1"/>
                </a:solidFill>
              </a:rPr>
              <a:t>http://</a:t>
            </a:r>
            <a:r>
              <a:rPr lang="cs-CZ" dirty="0" smtClean="0">
                <a:solidFill>
                  <a:schemeClr val="bg1"/>
                </a:solidFill>
              </a:rPr>
              <a:t>medialnigramotnost.fsv.cuni.cz</a:t>
            </a:r>
          </a:p>
          <a:p>
            <a:r>
              <a:rPr lang="cs-CZ" dirty="0"/>
              <a:t>MIČIENKA, Marek a Jan JIRÁK. </a:t>
            </a:r>
            <a:r>
              <a:rPr lang="cs-CZ" i="1" dirty="0"/>
              <a:t>Rozumět médiím: základy mediální výchovy pro učitele</a:t>
            </a:r>
            <a:r>
              <a:rPr lang="cs-CZ" dirty="0"/>
              <a:t> [CD-ROM]. Vyd. 2. rozšířené elektronické. Praha: </a:t>
            </a:r>
            <a:r>
              <a:rPr lang="cs-CZ" dirty="0" err="1"/>
              <a:t>Partners</a:t>
            </a:r>
            <a:r>
              <a:rPr lang="cs-CZ" dirty="0"/>
              <a:t> Czech, c2007, </a:t>
            </a:r>
            <a:r>
              <a:rPr lang="cs-CZ" dirty="0" smtClean="0"/>
              <a:t>302 </a:t>
            </a:r>
            <a:r>
              <a:rPr lang="cs-CZ" dirty="0"/>
              <a:t>s.[cit. 2013-02-04]. ISBN 80-239-6762-2.</a:t>
            </a:r>
          </a:p>
        </p:txBody>
      </p:sp>
    </p:spTree>
    <p:extLst>
      <p:ext uri="{BB962C8B-B14F-4D97-AF65-F5344CB8AC3E}">
        <p14:creationId xmlns:p14="http://schemas.microsoft.com/office/powerpoint/2010/main" val="403302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1170</TotalTime>
  <Words>856</Words>
  <Application>Microsoft Office PowerPoint</Application>
  <PresentationFormat>Předvádění na obrazovce (4:3)</PresentationFormat>
  <Paragraphs>103</Paragraphs>
  <Slides>17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Základy mediální výchovy</vt:lpstr>
      <vt:lpstr>jak napsat zprávu</vt:lpstr>
      <vt:lpstr>Prezentace aplikace PowerPoint</vt:lpstr>
      <vt:lpstr>Prezentace aplikace PowerPoint</vt:lpstr>
      <vt:lpstr>čelo, hlava (lead) zprávy</vt:lpstr>
      <vt:lpstr>tělo, trup zprávy</vt:lpstr>
      <vt:lpstr>Prezentace aplikace PowerPoint</vt:lpstr>
      <vt:lpstr>pravidla psaní článku</vt:lpstr>
      <vt:lpstr>Cvičení</vt:lpstr>
      <vt:lpstr>jak se dělá titulek</vt:lpstr>
      <vt:lpstr>hlavní funkce titulků</vt:lpstr>
      <vt:lpstr>Prezentace aplikace PowerPoint</vt:lpstr>
      <vt:lpstr>jak se píší titulky</vt:lpstr>
      <vt:lpstr>Prezentace aplikace PowerPoint</vt:lpstr>
      <vt:lpstr>Cvičení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Alena Stachová</cp:lastModifiedBy>
  <cp:revision>86</cp:revision>
  <dcterms:created xsi:type="dcterms:W3CDTF">2012-11-16T17:01:48Z</dcterms:created>
  <dcterms:modified xsi:type="dcterms:W3CDTF">2013-03-01T14:26:40Z</dcterms:modified>
</cp:coreProperties>
</file>