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97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76EAE-F88B-499C-AF68-839DB2C62CA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82CFE-91E1-4B42-BD20-DC4FEE4827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n.wikipedia.org/wiki/File:Holasovice1.jp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en.wikipedia.org/wiki/File:Hola%C5%A1ovic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Hola%C5%A1ovice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Category:Hola%C5%A1ov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785817"/>
          </a:xfrm>
        </p:spPr>
        <p:txBody>
          <a:bodyPr>
            <a:normAutofit/>
          </a:bodyPr>
          <a:lstStyle/>
          <a:p>
            <a:r>
              <a:rPr lang="cs-CZ" dirty="0" smtClean="0"/>
              <a:t>HOLAŠOVICE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501122" cy="3643338"/>
          </a:xfrm>
        </p:spPr>
        <p:txBody>
          <a:bodyPr>
            <a:normAutofit fontScale="92500"/>
          </a:bodyPr>
          <a:lstStyle/>
          <a:p>
            <a:pPr algn="l">
              <a:buFontTx/>
              <a:buChar char="-"/>
            </a:pPr>
            <a:r>
              <a:rPr lang="cs-CZ" sz="2200" dirty="0" smtClean="0">
                <a:solidFill>
                  <a:schemeClr val="tx1"/>
                </a:solidFill>
              </a:rPr>
              <a:t> vesnice leží v severní části Blanenského lesa v jižních Čechách a je </a:t>
            </a:r>
          </a:p>
          <a:p>
            <a:pPr algn="l"/>
            <a:r>
              <a:rPr lang="cs-CZ" sz="2200" dirty="0" smtClean="0">
                <a:solidFill>
                  <a:schemeClr val="tx1"/>
                </a:solidFill>
              </a:rPr>
              <a:t>  součástí obce </a:t>
            </a:r>
            <a:r>
              <a:rPr lang="cs-CZ" sz="2200" dirty="0" err="1" smtClean="0">
                <a:solidFill>
                  <a:schemeClr val="tx1"/>
                </a:solidFill>
              </a:rPr>
              <a:t>Jankov</a:t>
            </a:r>
            <a:endParaRPr lang="cs-CZ" sz="2200" dirty="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r>
              <a:rPr lang="cs-CZ" sz="2200" dirty="0" smtClean="0">
                <a:solidFill>
                  <a:schemeClr val="tx1"/>
                </a:solidFill>
              </a:rPr>
              <a:t> doložená r. 1263</a:t>
            </a:r>
            <a:r>
              <a:rPr lang="cs-CZ" sz="2200" dirty="0" smtClean="0">
                <a:solidFill>
                  <a:schemeClr val="tx1"/>
                </a:solidFill>
              </a:rPr>
              <a:t>, kdy ji založil příslušník nižší šlechty </a:t>
            </a:r>
            <a:r>
              <a:rPr lang="cs-CZ" sz="2200" dirty="0" err="1" smtClean="0">
                <a:solidFill>
                  <a:schemeClr val="tx1"/>
                </a:solidFill>
              </a:rPr>
              <a:t>Holaš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 smtClean="0">
                <a:solidFill>
                  <a:schemeClr val="tx1"/>
                </a:solidFill>
              </a:rPr>
              <a:t>do r. 1848 patřila 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2200" dirty="0" smtClean="0">
                <a:solidFill>
                  <a:schemeClr val="tx1"/>
                </a:solidFill>
              </a:rPr>
              <a:t>  cisterciáckému </a:t>
            </a:r>
            <a:r>
              <a:rPr lang="cs-CZ" sz="2200" dirty="0" smtClean="0">
                <a:solidFill>
                  <a:schemeClr val="tx1"/>
                </a:solidFill>
              </a:rPr>
              <a:t>klášteru ve Vyšším </a:t>
            </a:r>
            <a:r>
              <a:rPr lang="cs-CZ" sz="2200" dirty="0" smtClean="0">
                <a:solidFill>
                  <a:schemeClr val="tx1"/>
                </a:solidFill>
              </a:rPr>
              <a:t>Brodu (dle rozhodnutí Václava II.  </a:t>
            </a:r>
            <a:r>
              <a:rPr lang="cs-CZ" sz="2200" dirty="0" smtClean="0">
                <a:solidFill>
                  <a:schemeClr val="tx1"/>
                </a:solidFill>
              </a:rPr>
              <a:t>r. 1292)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 smtClean="0">
                <a:solidFill>
                  <a:schemeClr val="tx1"/>
                </a:solidFill>
              </a:rPr>
              <a:t>za 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husitských </a:t>
            </a:r>
            <a:r>
              <a:rPr lang="cs-CZ" sz="2200" dirty="0" smtClean="0">
                <a:solidFill>
                  <a:schemeClr val="tx1"/>
                </a:solidFill>
              </a:rPr>
              <a:t>válek obec zničena, následně postižena </a:t>
            </a:r>
            <a:r>
              <a:rPr lang="cs-CZ" sz="2200" dirty="0" smtClean="0">
                <a:solidFill>
                  <a:schemeClr val="tx1"/>
                </a:solidFill>
              </a:rPr>
              <a:t>morovou epidemií</a:t>
            </a:r>
            <a:endParaRPr lang="cs-CZ" sz="2200" dirty="0" smtClean="0">
              <a:solidFill>
                <a:schemeClr val="tx1"/>
              </a:solidFill>
            </a:endParaRPr>
          </a:p>
          <a:p>
            <a:pPr algn="l"/>
            <a:r>
              <a:rPr lang="cs-CZ" sz="2200" dirty="0" smtClean="0">
                <a:solidFill>
                  <a:schemeClr val="tx1"/>
                </a:solidFill>
              </a:rPr>
              <a:t>- v letech 1840-80 postaveno </a:t>
            </a:r>
            <a:r>
              <a:rPr lang="cs-CZ" sz="2200" b="1" dirty="0" smtClean="0">
                <a:solidFill>
                  <a:schemeClr val="tx1"/>
                </a:solidFill>
              </a:rPr>
              <a:t>dvacet </a:t>
            </a:r>
            <a:r>
              <a:rPr lang="cs-CZ" sz="2200" b="1" dirty="0" smtClean="0">
                <a:solidFill>
                  <a:schemeClr val="tx1"/>
                </a:solidFill>
              </a:rPr>
              <a:t>tři statků </a:t>
            </a:r>
            <a:r>
              <a:rPr lang="cs-CZ" sz="2200" b="1" dirty="0" smtClean="0">
                <a:solidFill>
                  <a:schemeClr val="tx1"/>
                </a:solidFill>
              </a:rPr>
              <a:t>ve stylu selského (lidového)</a:t>
            </a:r>
          </a:p>
          <a:p>
            <a:pPr algn="l"/>
            <a:r>
              <a:rPr lang="cs-CZ" sz="2200" b="1" dirty="0" smtClean="0">
                <a:solidFill>
                  <a:schemeClr val="tx1"/>
                </a:solidFill>
              </a:rPr>
              <a:t>  baroka </a:t>
            </a:r>
          </a:p>
          <a:p>
            <a:pPr algn="l">
              <a:buFontTx/>
              <a:buChar char="-"/>
            </a:pPr>
            <a:r>
              <a:rPr lang="cs-CZ" sz="2200" b="1" dirty="0" smtClean="0">
                <a:solidFill>
                  <a:schemeClr val="tx1"/>
                </a:solidFill>
              </a:rPr>
              <a:t> ucelený </a:t>
            </a:r>
            <a:r>
              <a:rPr lang="cs-CZ" sz="2200" b="1" dirty="0" smtClean="0">
                <a:solidFill>
                  <a:schemeClr val="tx1"/>
                </a:solidFill>
              </a:rPr>
              <a:t>soubor staveb </a:t>
            </a:r>
            <a:r>
              <a:rPr lang="cs-CZ" sz="2200" b="1" dirty="0" smtClean="0">
                <a:solidFill>
                  <a:schemeClr val="tx1"/>
                </a:solidFill>
              </a:rPr>
              <a:t>s </a:t>
            </a:r>
            <a:r>
              <a:rPr lang="cs-CZ" sz="2200" b="1" dirty="0" smtClean="0">
                <a:solidFill>
                  <a:schemeClr val="tx1"/>
                </a:solidFill>
              </a:rPr>
              <a:t>návsí a statky s pozemky byl zapsán do </a:t>
            </a:r>
            <a:r>
              <a:rPr lang="cs-CZ" sz="2200" b="1" dirty="0" smtClean="0">
                <a:solidFill>
                  <a:schemeClr val="tx1"/>
                </a:solidFill>
              </a:rPr>
              <a:t>seznamu  </a:t>
            </a:r>
          </a:p>
          <a:p>
            <a:pPr algn="l"/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b="1" dirty="0" smtClean="0">
                <a:solidFill>
                  <a:schemeClr val="tx1"/>
                </a:solidFill>
              </a:rPr>
              <a:t>památek </a:t>
            </a:r>
            <a:r>
              <a:rPr lang="cs-CZ" sz="2200" b="1" dirty="0" smtClean="0">
                <a:solidFill>
                  <a:schemeClr val="tx1"/>
                </a:solidFill>
              </a:rPr>
              <a:t>UNESCO v roce 1998</a:t>
            </a:r>
            <a:endParaRPr lang="cs-CZ" sz="2200" b="1" dirty="0">
              <a:solidFill>
                <a:schemeClr val="tx1"/>
              </a:solidFill>
            </a:endParaRPr>
          </a:p>
        </p:txBody>
      </p:sp>
      <p:pic>
        <p:nvPicPr>
          <p:cNvPr id="4" name="Picture 2" descr="Holasovice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1214422"/>
            <a:ext cx="5155219" cy="16840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HOLAŠOVICE</a:t>
            </a:r>
            <a:endParaRPr lang="cs-CZ" dirty="0"/>
          </a:p>
        </p:txBody>
      </p:sp>
      <p:pic>
        <p:nvPicPr>
          <p:cNvPr id="14344" name="Picture 8" descr="Holašovice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82" y="1500174"/>
            <a:ext cx="1643074" cy="1232306"/>
          </a:xfrm>
          <a:prstGeom prst="rect">
            <a:avLst/>
          </a:prstGeom>
          <a:noFill/>
        </p:spPr>
      </p:pic>
      <p:pic>
        <p:nvPicPr>
          <p:cNvPr id="14348" name="Picture 12" descr="Holašovice036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1500174"/>
            <a:ext cx="1857388" cy="1238259"/>
          </a:xfrm>
          <a:prstGeom prst="rect">
            <a:avLst/>
          </a:prstGeom>
          <a:noFill/>
        </p:spPr>
      </p:pic>
      <p:pic>
        <p:nvPicPr>
          <p:cNvPr id="14350" name="Picture 14" descr="Holašovice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1500174"/>
            <a:ext cx="1643074" cy="1232307"/>
          </a:xfrm>
          <a:prstGeom prst="rect">
            <a:avLst/>
          </a:prstGeom>
          <a:noFill/>
        </p:spPr>
      </p:pic>
      <p:pic>
        <p:nvPicPr>
          <p:cNvPr id="14352" name="Picture 16" descr="Holašovice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28794" y="1500174"/>
            <a:ext cx="1619259" cy="1214446"/>
          </a:xfrm>
          <a:prstGeom prst="rect">
            <a:avLst/>
          </a:prstGeom>
          <a:noFill/>
        </p:spPr>
      </p:pic>
      <p:pic>
        <p:nvPicPr>
          <p:cNvPr id="14354" name="Picture 18" descr="Holašovice0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3306" y="1500174"/>
            <a:ext cx="1643074" cy="1232307"/>
          </a:xfrm>
          <a:prstGeom prst="rect">
            <a:avLst/>
          </a:prstGeom>
          <a:noFill/>
        </p:spPr>
      </p:pic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214282" y="3500438"/>
            <a:ext cx="8643998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/>
              <a:t>- urbanistický celek </a:t>
            </a:r>
            <a:r>
              <a:rPr lang="cs-CZ" sz="2200" dirty="0" smtClean="0"/>
              <a:t>obce s </a:t>
            </a:r>
            <a:r>
              <a:rPr lang="cs-CZ" sz="2200" b="1" dirty="0" smtClean="0"/>
              <a:t>prostornou obdélnou návsí </a:t>
            </a:r>
            <a:r>
              <a:rPr lang="cs-CZ" sz="2200" dirty="0" smtClean="0"/>
              <a:t>lemuje souvislá </a:t>
            </a:r>
          </a:p>
          <a:p>
            <a:pPr>
              <a:buNone/>
            </a:pPr>
            <a:r>
              <a:rPr lang="cs-CZ" sz="2200" dirty="0" smtClean="0"/>
              <a:t>  řada usedlostí</a:t>
            </a:r>
          </a:p>
          <a:p>
            <a:pPr>
              <a:buNone/>
            </a:pPr>
            <a:r>
              <a:rPr lang="cs-CZ" sz="2200" dirty="0" smtClean="0"/>
              <a:t>- rytmická gradace hmot </a:t>
            </a:r>
            <a:r>
              <a:rPr lang="cs-CZ" sz="2200" b="1" dirty="0" smtClean="0"/>
              <a:t>obytných a hospodářských budov spolu   </a:t>
            </a:r>
            <a:r>
              <a:rPr lang="cs-CZ" sz="2200" dirty="0" smtClean="0"/>
              <a:t>           </a:t>
            </a:r>
          </a:p>
          <a:p>
            <a:pPr>
              <a:buNone/>
            </a:pPr>
            <a:r>
              <a:rPr lang="cs-CZ" sz="2200" b="1" dirty="0" smtClean="0"/>
              <a:t>  s pravidelným střídáním linií štítů </a:t>
            </a:r>
            <a:r>
              <a:rPr lang="cs-CZ" sz="2200" dirty="0" smtClean="0"/>
              <a:t>průčelí s barevnou štukovou výzdobou</a:t>
            </a:r>
          </a:p>
          <a:p>
            <a:pPr>
              <a:buNone/>
            </a:pPr>
            <a:r>
              <a:rPr lang="cs-CZ" sz="2200" dirty="0" smtClean="0"/>
              <a:t>  tvoří jednotně koncipovanou architektonickou kulisu</a:t>
            </a:r>
            <a:endParaRPr lang="cs-CZ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HOLAŠOVICE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22685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300" dirty="0" smtClean="0"/>
              <a:t>- n</a:t>
            </a:r>
            <a:r>
              <a:rPr lang="cs-CZ" sz="2300" dirty="0" smtClean="0"/>
              <a:t>a návsi se rozprostírá </a:t>
            </a:r>
            <a:r>
              <a:rPr lang="cs-CZ" sz="2300" b="1" dirty="0" smtClean="0"/>
              <a:t>rybníček</a:t>
            </a:r>
          </a:p>
          <a:p>
            <a:pPr>
              <a:buNone/>
            </a:pPr>
            <a:r>
              <a:rPr lang="cs-CZ" sz="2300" dirty="0" smtClean="0"/>
              <a:t>- dominantní stavbou středu návsi je </a:t>
            </a:r>
            <a:r>
              <a:rPr lang="cs-CZ" sz="2300" b="1" dirty="0" smtClean="0"/>
              <a:t>kaple sv. Jana Nepomuckého </a:t>
            </a:r>
          </a:p>
          <a:p>
            <a:pPr>
              <a:buNone/>
            </a:pPr>
            <a:r>
              <a:rPr lang="cs-CZ" sz="2300" b="1" dirty="0" smtClean="0"/>
              <a:t> </a:t>
            </a:r>
            <a:r>
              <a:rPr lang="cs-CZ" sz="2300" b="1" dirty="0" smtClean="0"/>
              <a:t> se zvonicí</a:t>
            </a:r>
            <a:r>
              <a:rPr lang="cs-CZ" sz="2300" b="1" dirty="0" smtClean="0"/>
              <a:t>  </a:t>
            </a:r>
            <a:r>
              <a:rPr lang="cs-CZ" sz="2300" dirty="0" smtClean="0"/>
              <a:t>z r.1755</a:t>
            </a:r>
          </a:p>
          <a:p>
            <a:pPr>
              <a:buNone/>
            </a:pPr>
            <a:r>
              <a:rPr lang="cs-CZ" sz="2300" dirty="0" smtClean="0"/>
              <a:t>- každý statek je pojmenován podle původního majitele</a:t>
            </a:r>
            <a:endParaRPr lang="cs-CZ" sz="2300" dirty="0"/>
          </a:p>
        </p:txBody>
      </p:sp>
      <p:pic>
        <p:nvPicPr>
          <p:cNvPr id="4" name="Picture 22" descr="Holašovice037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428736"/>
            <a:ext cx="1232304" cy="1643074"/>
          </a:xfrm>
          <a:prstGeom prst="rect">
            <a:avLst/>
          </a:prstGeom>
          <a:noFill/>
        </p:spPr>
      </p:pic>
      <p:pic>
        <p:nvPicPr>
          <p:cNvPr id="6" name="Picture 20" descr="Holašovice036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1428736"/>
            <a:ext cx="2464610" cy="1643074"/>
          </a:xfrm>
          <a:prstGeom prst="rect">
            <a:avLst/>
          </a:prstGeom>
          <a:noFill/>
        </p:spPr>
      </p:pic>
      <p:pic>
        <p:nvPicPr>
          <p:cNvPr id="4098" name="Picture 2" descr="Holašovice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1" y="1428736"/>
            <a:ext cx="2214578" cy="1660936"/>
          </a:xfrm>
          <a:prstGeom prst="rect">
            <a:avLst/>
          </a:prstGeom>
          <a:noFill/>
        </p:spPr>
      </p:pic>
      <p:pic>
        <p:nvPicPr>
          <p:cNvPr id="4100" name="Picture 4" descr="Holašovice-ĉevoja kapaleto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1428736"/>
            <a:ext cx="2190763" cy="16430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HOLAŠOVICE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3000372"/>
            <a:ext cx="8643998" cy="3643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300" dirty="0" smtClean="0"/>
              <a:t>- stavení mají </a:t>
            </a:r>
            <a:r>
              <a:rPr lang="cs-CZ" sz="2300" b="1" dirty="0" smtClean="0"/>
              <a:t>jednotné vnitřní členění </a:t>
            </a:r>
          </a:p>
          <a:p>
            <a:pPr>
              <a:buNone/>
            </a:pPr>
            <a:r>
              <a:rPr lang="cs-CZ" sz="2300" dirty="0" smtClean="0"/>
              <a:t>- na centrální síň navazuje světnice a kuchyně s otevřeným ohništěm, </a:t>
            </a:r>
          </a:p>
          <a:p>
            <a:pPr>
              <a:buNone/>
            </a:pPr>
            <a:r>
              <a:rPr lang="cs-CZ" sz="2300" dirty="0" smtClean="0"/>
              <a:t> </a:t>
            </a:r>
            <a:r>
              <a:rPr lang="cs-CZ" sz="2300" dirty="0" smtClean="0"/>
              <a:t> komín sloužil jako udírna</a:t>
            </a:r>
          </a:p>
          <a:p>
            <a:pPr>
              <a:buNone/>
            </a:pPr>
            <a:r>
              <a:rPr lang="cs-CZ" sz="2300" dirty="0" smtClean="0"/>
              <a:t>- za komorami jsou maštale a chlévy, naproti stojí kůlny a sýpky, dvůr je </a:t>
            </a:r>
          </a:p>
          <a:p>
            <a:pPr>
              <a:buNone/>
            </a:pPr>
            <a:r>
              <a:rPr lang="cs-CZ" sz="2300" dirty="0" smtClean="0"/>
              <a:t> </a:t>
            </a:r>
            <a:r>
              <a:rPr lang="cs-CZ" sz="2300" dirty="0" smtClean="0"/>
              <a:t> ukončen stodolou</a:t>
            </a:r>
          </a:p>
          <a:p>
            <a:pPr>
              <a:buNone/>
            </a:pPr>
            <a:r>
              <a:rPr lang="cs-CZ" sz="2300" dirty="0" smtClean="0"/>
              <a:t>- ke stavení patřil </a:t>
            </a:r>
            <a:r>
              <a:rPr lang="cs-CZ" sz="2300" dirty="0" smtClean="0"/>
              <a:t>špýchar </a:t>
            </a:r>
            <a:r>
              <a:rPr lang="cs-CZ" sz="2300" dirty="0" smtClean="0"/>
              <a:t> a </a:t>
            </a:r>
            <a:r>
              <a:rPr lang="cs-CZ" sz="2300" dirty="0" err="1" smtClean="0"/>
              <a:t>výměněk</a:t>
            </a:r>
            <a:r>
              <a:rPr lang="cs-CZ" sz="2300" dirty="0" smtClean="0"/>
              <a:t> pro rodiče, před domy byly malé </a:t>
            </a:r>
          </a:p>
          <a:p>
            <a:pPr>
              <a:buNone/>
            </a:pPr>
            <a:r>
              <a:rPr lang="cs-CZ" sz="2300" dirty="0" smtClean="0"/>
              <a:t> </a:t>
            </a:r>
            <a:r>
              <a:rPr lang="cs-CZ" sz="2300" dirty="0" smtClean="0"/>
              <a:t> květinové zahrádky a studny, stavby jsou propojeny ohradními zdmi           </a:t>
            </a:r>
          </a:p>
          <a:p>
            <a:pPr>
              <a:buNone/>
            </a:pPr>
            <a:r>
              <a:rPr lang="cs-CZ" sz="2300" dirty="0" smtClean="0"/>
              <a:t> </a:t>
            </a:r>
            <a:r>
              <a:rPr lang="cs-CZ" sz="2300" dirty="0" smtClean="0"/>
              <a:t> s brankami a klenutými vjezdy</a:t>
            </a:r>
          </a:p>
          <a:p>
            <a:pPr>
              <a:buNone/>
            </a:pPr>
            <a:r>
              <a:rPr lang="cs-CZ" sz="2300" dirty="0" smtClean="0"/>
              <a:t>- cenné je, že </a:t>
            </a:r>
            <a:r>
              <a:rPr lang="cs-CZ" sz="2300" b="1" dirty="0" smtClean="0"/>
              <a:t>zde trvale žijí obyvatelé </a:t>
            </a:r>
            <a:r>
              <a:rPr lang="cs-CZ" sz="2300" dirty="0" smtClean="0"/>
              <a:t>a většina budov je v soukromém </a:t>
            </a:r>
          </a:p>
          <a:p>
            <a:pPr>
              <a:buNone/>
            </a:pPr>
            <a:r>
              <a:rPr lang="cs-CZ" sz="2300" dirty="0" smtClean="0"/>
              <a:t> </a:t>
            </a:r>
            <a:r>
              <a:rPr lang="cs-CZ" sz="2300" dirty="0" smtClean="0"/>
              <a:t> vlastnictví </a:t>
            </a:r>
          </a:p>
          <a:p>
            <a:pPr>
              <a:buFontTx/>
              <a:buChar char="-"/>
            </a:pPr>
            <a:endParaRPr lang="cs-CZ" sz="2200" dirty="0" smtClean="0"/>
          </a:p>
          <a:p>
            <a:pPr>
              <a:buFontTx/>
              <a:buChar char="-"/>
            </a:pPr>
            <a:endParaRPr lang="cs-CZ" sz="2200" dirty="0" smtClean="0"/>
          </a:p>
        </p:txBody>
      </p:sp>
      <p:pic>
        <p:nvPicPr>
          <p:cNvPr id="4" name="Picture 4" descr="Holašov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214422"/>
            <a:ext cx="2459023" cy="1643074"/>
          </a:xfrm>
          <a:prstGeom prst="rect">
            <a:avLst/>
          </a:prstGeom>
          <a:noFill/>
        </p:spPr>
      </p:pic>
      <p:pic>
        <p:nvPicPr>
          <p:cNvPr id="3074" name="Picture 2" descr="Holašovice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1214422"/>
            <a:ext cx="2214570" cy="1660930"/>
          </a:xfrm>
          <a:prstGeom prst="rect">
            <a:avLst/>
          </a:prstGeom>
          <a:noFill/>
        </p:spPr>
      </p:pic>
      <p:pic>
        <p:nvPicPr>
          <p:cNvPr id="3076" name="Picture 4" descr="Holašovice1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1214422"/>
            <a:ext cx="2190763" cy="16430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Použitá 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85926"/>
            <a:ext cx="8643998" cy="4340237"/>
          </a:xfr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200" dirty="0" smtClean="0">
                <a:latin typeface="Times New Roman" pitchFamily="18" charset="0"/>
              </a:rPr>
              <a:t>Muk, Jan; </a:t>
            </a:r>
            <a:r>
              <a:rPr lang="cs-CZ" sz="2200" dirty="0" err="1" smtClean="0">
                <a:latin typeface="Times New Roman" pitchFamily="18" charset="0"/>
              </a:rPr>
              <a:t>Šamánková</a:t>
            </a:r>
            <a:r>
              <a:rPr lang="cs-CZ" sz="2200" dirty="0" smtClean="0">
                <a:latin typeface="Times New Roman" pitchFamily="18" charset="0"/>
              </a:rPr>
              <a:t>, Eva: ABC kulturních památek Československa, </a:t>
            </a:r>
          </a:p>
          <a:p>
            <a:pPr>
              <a:buFont typeface="Arial" charset="0"/>
              <a:buNone/>
            </a:pPr>
            <a:r>
              <a:rPr lang="cs-CZ" sz="2200" dirty="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200" u="sng" dirty="0" smtClean="0">
              <a:hlinkClick r:id="rId2"/>
            </a:endParaRPr>
          </a:p>
          <a:p>
            <a:pPr>
              <a:buNone/>
            </a:pPr>
            <a:r>
              <a:rPr lang="cs-CZ" sz="2200" u="sng" dirty="0" smtClean="0">
                <a:hlinkClick r:id="rId3"/>
              </a:rPr>
              <a:t>http://en.wikipedia.org/wiki/Hola%C5%A1ovice</a:t>
            </a:r>
            <a:endParaRPr lang="cs-CZ" sz="2200" dirty="0" smtClean="0"/>
          </a:p>
          <a:p>
            <a:pPr>
              <a:buNone/>
            </a:pPr>
            <a:r>
              <a:rPr lang="cs-CZ" sz="2400" u="sng" dirty="0" smtClean="0">
                <a:hlinkClick r:id="rId4"/>
              </a:rPr>
              <a:t>http://</a:t>
            </a:r>
            <a:r>
              <a:rPr lang="cs-CZ" sz="2200" u="sng" dirty="0" smtClean="0">
                <a:hlinkClick r:id="rId4"/>
              </a:rPr>
              <a:t>commons.wikimedia.org/wiki/Category:Hola%C5%A1ovice</a:t>
            </a:r>
            <a:endParaRPr lang="cs-CZ" sz="2200" dirty="0" smtClean="0"/>
          </a:p>
          <a:p>
            <a:pPr>
              <a:buNone/>
            </a:pPr>
            <a:endParaRPr lang="cs-CZ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293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HOLAŠOVICE</vt:lpstr>
      <vt:lpstr>HOLAŠOVICE</vt:lpstr>
      <vt:lpstr>HOLAŠOVICE</vt:lpstr>
      <vt:lpstr>HOLAŠOVICE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HOLAŠOVICE</dc:title>
  <dc:creator>Uzivatel</dc:creator>
  <cp:lastModifiedBy>Uzivatel</cp:lastModifiedBy>
  <cp:revision>16</cp:revision>
  <dcterms:created xsi:type="dcterms:W3CDTF">2013-02-21T19:51:39Z</dcterms:created>
  <dcterms:modified xsi:type="dcterms:W3CDTF">2013-02-24T15:26:07Z</dcterms:modified>
</cp:coreProperties>
</file>