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3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A2D91D-2408-41A4-A0E8-121EA584939B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3B14FB-9F3D-4EB7-9C75-1418938E0B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310D1C-1FFB-4A21-8BC4-85EE1F4AB6BB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AB3642-39B5-4BDC-974E-B59F6BCDF6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2EEA57-F792-48F7-8415-9740E3CCD1BD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5E4F5-F408-48B0-B772-1B773EEC91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D65D5-EE10-4EDF-A7EB-93AEC5387D6F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01402F-D17A-4CEF-AC4D-4679DB4DEC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1C9A10-6DED-48B2-9169-3435C7E896AF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899230-4F36-46EB-AE30-2E370DCA9D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83D740-C2CC-4EC1-B6A7-BE071279E569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33E2DD-4680-4F74-A088-E26544673B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0DE918-7AA3-450F-AA29-D887A9B9D5A7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A64B5C-6361-4352-A407-7462266407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21C0D-20EA-400E-A3D8-9C50BF2807F4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C974E1-B990-4B1A-9F2E-E58F5C7B5B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1481A7-4705-46D3-802A-87A4FA4AD2F0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A2B282-87A4-4482-8764-8AAA829D86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AEF389-65ED-4D1B-A5FA-5A7444D0F5E0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DD2A3B-CE17-41D5-B938-65EB704964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A79325-F42A-42E2-AF11-2EC918AD93B4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6AE8D-D75B-41E5-9113-5F1D8F8C24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014271C-23F1-4E4B-9EB1-0941B839C35A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FC45D6D-61C7-4512-B80F-85928A4993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Holy_Trinity_Column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hyperlink" Target="http://cs.wikipedia.org/wiki/Soubor:Holy_Trinity_Column-2.jpg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Holy_Trinity_Column-stone_sho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hyperlink" Target="http://cs.wikipedia.org/wiki/Soubor:Holy_Trinity_Column_-_chronogram_south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oly_Trinity_Column-John_Sarkander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hyperlink" Target="http://cs.wikipedia.org/wiki/Soubor:Holy_Trinity_Column_-_top.jpg" TargetMode="Externa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loup_Nejsv%C4%9Bt%C4%9Bj%C5%A1%C3%AD_Trojice_(Olomouc)" TargetMode="External"/><Relationship Id="rId2" Type="http://schemas.openxmlformats.org/officeDocument/2006/relationships/hyperlink" Target="http://cs.wikipedia.org/wiki/Nov%C3%A9_M%C4%9Bsto_(Praha)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Holy_Trinity_Column_in_Olomouc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2875" y="214313"/>
            <a:ext cx="8858250" cy="12144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OLOMOUC – SLOUP SE SOUSOŠÍM NEJSVĚTĚJŠÍ TROJICE</a:t>
            </a:r>
            <a:endParaRPr lang="cs-CZ" dirty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214313" y="4286250"/>
            <a:ext cx="8715375" cy="2357438"/>
          </a:xfrm>
        </p:spPr>
        <p:txBody>
          <a:bodyPr/>
          <a:lstStyle/>
          <a:p>
            <a:pPr algn="l" eaLnBrk="1" hangingPunct="1"/>
            <a:r>
              <a:rPr lang="cs-CZ" sz="2200" b="1" smtClean="0">
                <a:solidFill>
                  <a:schemeClr val="tx1"/>
                </a:solidFill>
              </a:rPr>
              <a:t>- největší barokní trojiční sloup v Evropě </a:t>
            </a:r>
          </a:p>
          <a:p>
            <a:pPr algn="l" eaLnBrk="1" hangingPunct="1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postaven na olomouckém Horním náměstí v letech 1716-74 jako oslava   </a:t>
            </a:r>
          </a:p>
          <a:p>
            <a:pPr algn="l" eaLnBrk="1" hangingPunct="1"/>
            <a:r>
              <a:rPr lang="cs-CZ" sz="2200" smtClean="0">
                <a:solidFill>
                  <a:schemeClr val="tx1"/>
                </a:solidFill>
              </a:rPr>
              <a:t>  katolické církve a víry a poděkování za ukončení moru (na Moravě  </a:t>
            </a:r>
          </a:p>
          <a:p>
            <a:pPr algn="l" eaLnBrk="1" hangingPunct="1"/>
            <a:r>
              <a:rPr lang="cs-CZ" sz="2200" smtClean="0">
                <a:solidFill>
                  <a:schemeClr val="tx1"/>
                </a:solidFill>
              </a:rPr>
              <a:t>  epidemie v letech 1714-1716) </a:t>
            </a:r>
          </a:p>
          <a:p>
            <a:pPr algn="l" eaLnBrk="1" hangingPunct="1">
              <a:buFontTx/>
              <a:buChar char="-"/>
            </a:pPr>
            <a:r>
              <a:rPr lang="cs-CZ" sz="2200" b="1" smtClean="0">
                <a:solidFill>
                  <a:schemeClr val="tx1"/>
                </a:solidFill>
              </a:rPr>
              <a:t> na seznam památek UNESCO byl zapsán r. 2000</a:t>
            </a:r>
          </a:p>
        </p:txBody>
      </p:sp>
      <p:pic>
        <p:nvPicPr>
          <p:cNvPr id="13315" name="Picture 2" descr="http://upload.wikimedia.org/wikipedia/commons/thumb/7/79/Holy_Trinity_Column.jpg/220px-Holy_Trinity_Column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94225" y="1571625"/>
            <a:ext cx="1930400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12" descr="Holy Trinity Column-2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71750" y="1571625"/>
            <a:ext cx="1905000" cy="2543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OLOMOUC – SLOUP SE SOUSOŠÍM NEJSVĚTĚJŠÍ TROJICE</a:t>
            </a:r>
            <a:endParaRPr lang="cs-CZ" dirty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285750" y="4286250"/>
            <a:ext cx="8615363" cy="22860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200" smtClean="0">
                <a:latin typeface="Arial" charset="0"/>
              </a:rPr>
              <a:t>- </a:t>
            </a:r>
            <a:r>
              <a:rPr lang="cs-CZ" sz="2200" smtClean="0"/>
              <a:t>na stavbě se podílel V. Render, O. Zahner, zlatník Š. Forstner, dokončil </a:t>
            </a:r>
            <a:r>
              <a:rPr lang="cs-CZ" sz="2200" smtClean="0">
                <a:latin typeface="Arial" charset="0"/>
              </a:rPr>
              <a:t> 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200" smtClean="0">
                <a:latin typeface="Arial" charset="0"/>
              </a:rPr>
              <a:t>  </a:t>
            </a:r>
            <a:r>
              <a:rPr lang="cs-CZ" sz="2200" smtClean="0"/>
              <a:t>J. I. Rokycký, sloup je vysoký 37m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200" smtClean="0"/>
              <a:t>- 9. září 1754 byl sloup vysvěcen za účasti Marie Terezie a Františka I. 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200" smtClean="0"/>
              <a:t>  Štěpána Lotrinského, uvedeno na chronogramu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200" smtClean="0"/>
              <a:t>- za pruského tažení byl sloup zasažen, ale na žádost Olomouckých 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200" smtClean="0"/>
              <a:t>  občanů ušetřen (v dříku sloupu je zasazena napodobenina dělové koule)</a:t>
            </a:r>
            <a:endParaRPr lang="cs-CZ" sz="2400" smtClean="0"/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sz="2200" smtClean="0"/>
          </a:p>
        </p:txBody>
      </p:sp>
      <p:pic>
        <p:nvPicPr>
          <p:cNvPr id="14339" name="Picture 10" descr="http://upload.wikimedia.org/wikipedia/commons/thumb/0/0b/Holy_Trinity_Column-stone_shot.jpg/220px-Holy_Trinity_Column-stone_shot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0" y="1857375"/>
            <a:ext cx="2952750" cy="221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4" descr="http://upload.wikimedia.org/wikipedia/commons/thumb/8/85/Holy_Trinity_Column_-_chronogram_south.JPG/200px-Holy_Trinity_Column_-_chronogram_south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71750" y="1857375"/>
            <a:ext cx="2976563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14" descr="Holy Trinity Column-3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96913" y="1857375"/>
            <a:ext cx="1660525" cy="221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OLOMOUC – SLOUP SE SOUSOŠÍM NEJSVĚTĚJŠÍ TROJICE</a:t>
            </a:r>
            <a:endParaRPr lang="cs-CZ" dirty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357188" y="3857625"/>
            <a:ext cx="8501062" cy="27860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100" smtClean="0"/>
              <a:t>- na vrcholu sloupu se tyčí měděné pozlacené </a:t>
            </a:r>
            <a:r>
              <a:rPr lang="cs-CZ" sz="2100" b="1" smtClean="0"/>
              <a:t>sousoší Nejsvětější Trojice </a:t>
            </a:r>
          </a:p>
          <a:p>
            <a:pPr eaLnBrk="1" hangingPunct="1">
              <a:buFont typeface="Arial" charset="0"/>
              <a:buNone/>
            </a:pPr>
            <a:r>
              <a:rPr lang="cs-CZ" sz="2100" b="1" smtClean="0"/>
              <a:t>  </a:t>
            </a:r>
            <a:r>
              <a:rPr lang="cs-CZ" sz="2100" smtClean="0"/>
              <a:t>doprovázené </a:t>
            </a:r>
            <a:r>
              <a:rPr lang="cs-CZ" sz="2100" b="1" smtClean="0"/>
              <a:t>archandělem Michaelem </a:t>
            </a:r>
            <a:r>
              <a:rPr lang="cs-CZ" sz="2100" smtClean="0"/>
              <a:t>na vrcholu a </a:t>
            </a:r>
            <a:r>
              <a:rPr lang="cs-CZ" sz="2100" b="1" smtClean="0"/>
              <a:t>Nanebevzetím Panny</a:t>
            </a:r>
          </a:p>
          <a:p>
            <a:pPr eaLnBrk="1" hangingPunct="1">
              <a:buFont typeface="Arial" charset="0"/>
              <a:buNone/>
            </a:pPr>
            <a:r>
              <a:rPr lang="cs-CZ" sz="2100" b="1" smtClean="0"/>
              <a:t>  Marie </a:t>
            </a:r>
            <a:r>
              <a:rPr lang="cs-CZ" sz="2100" smtClean="0"/>
              <a:t>na dříku pod nimi</a:t>
            </a:r>
          </a:p>
          <a:p>
            <a:pPr eaLnBrk="1" hangingPunct="1">
              <a:buFont typeface="Arial" charset="0"/>
              <a:buNone/>
            </a:pPr>
            <a:r>
              <a:rPr lang="cs-CZ" sz="2100" smtClean="0"/>
              <a:t>- základnu sloupu tvoří tři parta, na sloupu je celkem 54 barokních soch</a:t>
            </a:r>
          </a:p>
          <a:p>
            <a:pPr eaLnBrk="1" hangingPunct="1">
              <a:buFont typeface="Arial" charset="0"/>
              <a:buNone/>
            </a:pPr>
            <a:r>
              <a:rPr lang="cs-CZ" sz="2100" b="1" smtClean="0"/>
              <a:t>- sv. Jan Sarkander s lilií </a:t>
            </a:r>
            <a:r>
              <a:rPr lang="cs-CZ" sz="2100" smtClean="0"/>
              <a:t>– symbolem čistoty, neporušil zpovědní tajemství</a:t>
            </a:r>
          </a:p>
          <a:p>
            <a:pPr eaLnBrk="1" hangingPunct="1">
              <a:buFont typeface="Arial" charset="0"/>
              <a:buNone/>
            </a:pPr>
            <a:r>
              <a:rPr lang="cs-CZ" sz="2100" smtClean="0"/>
              <a:t>- uvnitř sloupu je malá kaple, odkud kázal kněz, výborná akustika, věřící </a:t>
            </a:r>
          </a:p>
          <a:p>
            <a:pPr eaLnBrk="1" hangingPunct="1">
              <a:buFont typeface="Arial" charset="0"/>
              <a:buNone/>
            </a:pPr>
            <a:r>
              <a:rPr lang="cs-CZ" sz="2100" smtClean="0"/>
              <a:t>  naslouchali venku  </a:t>
            </a:r>
          </a:p>
        </p:txBody>
      </p:sp>
      <p:pic>
        <p:nvPicPr>
          <p:cNvPr id="15363" name="Picture 16" descr="http://upload.wikimedia.org/wikipedia/commons/thumb/a/a2/Holy_Trinity_Column_-_Assumption_of_Mary.jpg/120px-Holy_Trinity_Column_-_Assumption_of_Mar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29000" y="1571625"/>
            <a:ext cx="2190750" cy="164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6" descr="http://upload.wikimedia.org/wikipedia/commons/thumb/1/16/Holy_Trinity_Column-John_Sarkander.jpg/120px-Holy_Trinity_Column-John_Sarkander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03900" y="1571625"/>
            <a:ext cx="1554163" cy="2071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8" descr="http://upload.wikimedia.org/wikipedia/commons/thumb/d/d9/Holy_Trinity_Column_-_top.jpg/120px-Holy_Trinity_Column_-_top.jpg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643063" y="1547813"/>
            <a:ext cx="1571625" cy="209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OLOMOUC – SLOUP SE SOUSOŠÍM NEJSVĚTĚJŠÍ TROJICE</a:t>
            </a:r>
            <a:endParaRPr lang="cs-CZ" dirty="0"/>
          </a:p>
        </p:txBody>
      </p:sp>
      <p:pic>
        <p:nvPicPr>
          <p:cNvPr id="16386" name="Picture 2" descr="http://upload.wikimedia.org/wikipedia/commons/thumb/4/4b/Holy_Trinity_Column_-_Saint_Anne.jpg/90px-Holy_Trinity_Column_-_Saint_Ann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75" y="1643063"/>
            <a:ext cx="1214438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8" descr="http://upload.wikimedia.org/wikipedia/commons/thumb/d/db/Holy_Trinity_Column-Saint_Joachim.jpg/90px-Holy_Trinity_Column-Saint_Joachim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63" y="1643063"/>
            <a:ext cx="1231900" cy="1643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4" descr="http://upload.wikimedia.org/wikipedia/commons/thumb/0/01/Holy_Trinity_Column-Saint_Joseph.jpg/90px-Holy_Trinity_Column-Saint_Joseph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29313" y="1643063"/>
            <a:ext cx="1214437" cy="1643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10" descr="http://upload.wikimedia.org/wikipedia/commons/thumb/3/38/Holy_Trinity_Column_-_John_the_Baptist.jpg/90px-Holy_Trinity_Column_-_John_the_Baptist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857375" y="4286250"/>
            <a:ext cx="1214438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2" descr="http://upload.wikimedia.org/wikipedia/commons/thumb/a/ad/Holy_Trinity_Column-Saint_Lawrence.jpg/90px-Holy_Trinity_Column-Saint_Lawrence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929313" y="4286250"/>
            <a:ext cx="1214437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>
            <a:off x="714375" y="3429000"/>
            <a:ext cx="7858125" cy="3214688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- na nejvyšším patře stojí </a:t>
            </a:r>
            <a:r>
              <a:rPr lang="cs-CZ" sz="2200" b="1" dirty="0" smtClean="0"/>
              <a:t>sv. Anna</a:t>
            </a:r>
            <a:r>
              <a:rPr lang="cs-CZ" sz="2200" dirty="0" smtClean="0"/>
              <a:t>, </a:t>
            </a:r>
            <a:r>
              <a:rPr lang="cs-CZ" sz="2200" b="1" dirty="0" smtClean="0"/>
              <a:t>sv. Jáchym</a:t>
            </a:r>
            <a:r>
              <a:rPr lang="cs-CZ" sz="2200" dirty="0" smtClean="0"/>
              <a:t>, </a:t>
            </a:r>
            <a:r>
              <a:rPr lang="cs-CZ" sz="2200" b="1" dirty="0" smtClean="0"/>
              <a:t>sv. Josef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sz="2200" dirty="0" smtClean="0"/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sz="22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- </a:t>
            </a:r>
            <a:r>
              <a:rPr lang="cs-CZ" sz="2200" b="1" dirty="0" smtClean="0"/>
              <a:t>sv. Jan Křtitel, sv. Jeroným, sv. </a:t>
            </a:r>
            <a:r>
              <a:rPr lang="cs-CZ" sz="2200" b="1" dirty="0" err="1" smtClean="0"/>
              <a:t>Vavřinec</a:t>
            </a:r>
            <a:endParaRPr lang="cs-CZ" sz="2200" b="1" dirty="0"/>
          </a:p>
        </p:txBody>
      </p:sp>
      <p:pic>
        <p:nvPicPr>
          <p:cNvPr id="16392" name="Picture 6" descr="http://upload.wikimedia.org/wikipedia/commons/thumb/9/9e/Holy_Trinity_Column_-_Jerome.jpg/90px-Holy_Trinity_Column_-_Jerome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929063" y="4286250"/>
            <a:ext cx="1214437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OLOMOUC – SLOUP SE SOUSOŠÍM NEJSVĚTĚJŠÍ TROJICE</a:t>
            </a:r>
            <a:endParaRPr lang="cs-CZ" dirty="0"/>
          </a:p>
        </p:txBody>
      </p:sp>
      <p:pic>
        <p:nvPicPr>
          <p:cNvPr id="17410" name="Picture 6" descr="http://upload.wikimedia.org/wikipedia/commons/thumb/b/bc/Holy_Trinity_Column_-_Saint_Florian.jpg/90px-Holy_Trinity_Column_-_Saint_Floria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500" y="1928813"/>
            <a:ext cx="1500188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10" descr="http://upload.wikimedia.org/wikipedia/commons/thumb/d/d7/Holy_Trinity_Column_-_Lucifer.jpg/90px-Holy_Trinity_Column_-_Lucife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13" y="1928813"/>
            <a:ext cx="1465262" cy="195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18" descr="http://upload.wikimedia.org/wikipedia/commons/thumb/f/f6/Holy_Trinity_Column_-_Saint_Wenceslaus.jpg/90px-Holy_Trinity_Column_-_Saint_Wenceslaus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00125" y="1928813"/>
            <a:ext cx="1500188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20" descr="http://upload.wikimedia.org/wikipedia/commons/thumb/4/40/Holy_Trinity_Column-Saint_Anthony_of_Padua.jpg/90px-Holy_Trinity_Column-Saint_Anthony_of_Padua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43438" y="1928813"/>
            <a:ext cx="1500187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4" name="Zástupný symbol pro obsah 16"/>
          <p:cNvSpPr>
            <a:spLocks noGrp="1"/>
          </p:cNvSpPr>
          <p:nvPr>
            <p:ph idx="1"/>
          </p:nvPr>
        </p:nvSpPr>
        <p:spPr>
          <a:xfrm>
            <a:off x="571500" y="4643438"/>
            <a:ext cx="8229600" cy="1500187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200" smtClean="0"/>
              <a:t>- na nejnižším patře stojí </a:t>
            </a:r>
            <a:r>
              <a:rPr lang="cs-CZ" sz="2200" b="1" smtClean="0"/>
              <a:t>český patron sv. Václav</a:t>
            </a:r>
            <a:r>
              <a:rPr lang="cs-CZ" sz="2200" smtClean="0"/>
              <a:t>, </a:t>
            </a:r>
            <a:r>
              <a:rPr lang="cs-CZ" sz="2200" b="1" smtClean="0"/>
              <a:t>sv. Florian</a:t>
            </a:r>
            <a:r>
              <a:rPr lang="cs-CZ" sz="2200" smtClean="0"/>
              <a:t>,               </a:t>
            </a:r>
          </a:p>
          <a:p>
            <a:pPr eaLnBrk="1" hangingPunct="1">
              <a:buFont typeface="Arial" charset="0"/>
              <a:buNone/>
            </a:pPr>
            <a:r>
              <a:rPr lang="cs-CZ" sz="2200" smtClean="0"/>
              <a:t>  </a:t>
            </a:r>
            <a:r>
              <a:rPr lang="cs-CZ" sz="2200" b="1" smtClean="0"/>
              <a:t>sv. Antonín </a:t>
            </a:r>
            <a:r>
              <a:rPr lang="cs-CZ" sz="2200" smtClean="0"/>
              <a:t>a jeden z </a:t>
            </a:r>
            <a:r>
              <a:rPr lang="cs-CZ" sz="2200" b="1" smtClean="0"/>
              <a:t>luciferů</a:t>
            </a:r>
            <a:r>
              <a:rPr lang="cs-CZ" sz="2200" smtClean="0"/>
              <a:t> </a:t>
            </a:r>
          </a:p>
          <a:p>
            <a:pPr eaLnBrk="1" hangingPunct="1">
              <a:buFontTx/>
              <a:buNone/>
            </a:pPr>
            <a:r>
              <a:rPr lang="cs-CZ" sz="2200" smtClean="0">
                <a:latin typeface="Arial" charset="0"/>
              </a:rPr>
              <a:t>- </a:t>
            </a:r>
            <a:r>
              <a:rPr lang="cs-CZ" sz="2200" smtClean="0"/>
              <a:t>sloup zdobí i reliéfy s dvanácti apoštoly a dvanácti světlonoši</a:t>
            </a:r>
            <a:r>
              <a:rPr lang="cs-CZ" sz="2200" smtClean="0">
                <a:latin typeface="Arial" charset="0"/>
              </a:rPr>
              <a:t> </a:t>
            </a:r>
          </a:p>
          <a:p>
            <a:pPr eaLnBrk="1" hangingPunct="1">
              <a:buFontTx/>
              <a:buNone/>
            </a:pPr>
            <a:r>
              <a:rPr lang="cs-CZ" sz="2200" smtClean="0">
                <a:latin typeface="Arial" charset="0"/>
              </a:rPr>
              <a:t>  </a:t>
            </a:r>
            <a:r>
              <a:rPr lang="cs-CZ" sz="2200" smtClean="0"/>
              <a:t>(lucifery)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OLOMOUC – SLOUP SE SOUSOŠÍM NEJSVĚTĚJŠÍ TROJICE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571500" y="5072063"/>
            <a:ext cx="8072438" cy="11430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300" smtClean="0"/>
              <a:t>- v prostředním patře je zobrazen </a:t>
            </a:r>
            <a:r>
              <a:rPr lang="cs-CZ" sz="2300" b="1" smtClean="0"/>
              <a:t>sv. Cyril</a:t>
            </a:r>
            <a:r>
              <a:rPr lang="cs-CZ" sz="2300" smtClean="0"/>
              <a:t>, </a:t>
            </a:r>
            <a:r>
              <a:rPr lang="cs-CZ" sz="2300" b="1" smtClean="0"/>
              <a:t>sv. Metoděj</a:t>
            </a:r>
            <a:r>
              <a:rPr lang="cs-CZ" sz="2300" smtClean="0"/>
              <a:t>, </a:t>
            </a:r>
          </a:p>
          <a:p>
            <a:pPr eaLnBrk="1" hangingPunct="1">
              <a:buFont typeface="Arial" charset="0"/>
              <a:buNone/>
            </a:pPr>
            <a:r>
              <a:rPr lang="cs-CZ" sz="2300" smtClean="0"/>
              <a:t>  </a:t>
            </a:r>
            <a:r>
              <a:rPr lang="cs-CZ" sz="2300" b="1" smtClean="0"/>
              <a:t>sv. Vojtěch</a:t>
            </a:r>
            <a:r>
              <a:rPr lang="cs-CZ" sz="2300" smtClean="0"/>
              <a:t>, </a:t>
            </a:r>
            <a:r>
              <a:rPr lang="cs-CZ" sz="2300" b="1" smtClean="0"/>
              <a:t>sv. Jan Nepomucký </a:t>
            </a:r>
          </a:p>
        </p:txBody>
      </p:sp>
      <p:pic>
        <p:nvPicPr>
          <p:cNvPr id="18435" name="Picture 4" descr="http://upload.wikimedia.org/wikipedia/commons/thumb/b/b6/Holy_Trinity_Column-Saint_Methodius.jpg/90px-Holy_Trinity_Column-Saint_Methodiu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86063" y="1928813"/>
            <a:ext cx="1606550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2" descr="http://upload.wikimedia.org/wikipedia/commons/thumb/0/08/Holy_Trinity_Column_-_John_of_Nepomuk.jpg/90px-Holy_Trinity_Column_-_John_of_Nepomuk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63" y="1928813"/>
            <a:ext cx="1608137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4" descr="http://upload.wikimedia.org/wikipedia/commons/thumb/6/60/Holy_Trinity_Column_-_Saint_Cyril.jpg/90px-Holy_Trinity_Column_-_Saint_Cyril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57250" y="1928813"/>
            <a:ext cx="1606550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22" descr="http://upload.wikimedia.org/wikipedia/commons/thumb/2/2a/Holy_Trinity_Column_-_Adalbert_of_Prague.jpg/90px-Holy_Trinity_Column_-_Adalbert_of_Prague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86313" y="1928813"/>
            <a:ext cx="1608137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500063" y="357188"/>
            <a:ext cx="8229600" cy="1000125"/>
          </a:xfrm>
        </p:spPr>
        <p:txBody>
          <a:bodyPr/>
          <a:lstStyle/>
          <a:p>
            <a:pPr eaLnBrk="1" hangingPunct="1"/>
            <a:r>
              <a:rPr lang="cs-CZ" smtClean="0">
                <a:latin typeface="Times New Roman" pitchFamily="18" charset="0"/>
              </a:rPr>
              <a:t>Použitá literatura a zdroje:</a:t>
            </a:r>
            <a:endParaRPr lang="cs-CZ" smtClean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200" smtClean="0">
                <a:latin typeface="Times New Roman" pitchFamily="18" charset="0"/>
              </a:rPr>
              <a:t>Muk, Jan; Šamánková, Eva: ABC kulturních památek Československa, </a:t>
            </a:r>
          </a:p>
          <a:p>
            <a:pPr eaLnBrk="1" hangingPunct="1">
              <a:buFont typeface="Arial" charset="0"/>
              <a:buNone/>
            </a:pPr>
            <a:r>
              <a:rPr lang="cs-CZ" sz="2200" smtClean="0">
                <a:latin typeface="Times New Roman" pitchFamily="18" charset="0"/>
              </a:rPr>
              <a:t>                                             Panorama, Praha,1985, vydání první</a:t>
            </a:r>
            <a:endParaRPr lang="cs-CZ" sz="2200" u="sng" smtClean="0">
              <a:hlinkClick r:id="rId2"/>
            </a:endParaRPr>
          </a:p>
          <a:p>
            <a:pPr eaLnBrk="1" hangingPunct="1">
              <a:buFont typeface="Arial" charset="0"/>
              <a:buNone/>
            </a:pPr>
            <a:r>
              <a:rPr lang="cs-CZ" sz="2200" u="sng" smtClean="0">
                <a:hlinkClick r:id="rId3"/>
              </a:rPr>
              <a:t>http://cs.wikipedia.org/wiki/Sloup_Nejsv%C4%9Bt%C4%9Bj%C5%A1%C3%AD_Trojice_(Olomouc)</a:t>
            </a:r>
            <a:endParaRPr lang="cs-CZ" sz="2200" smtClean="0"/>
          </a:p>
          <a:p>
            <a:pPr eaLnBrk="1" hangingPunct="1">
              <a:buFont typeface="Arial" charset="0"/>
              <a:buNone/>
            </a:pPr>
            <a:r>
              <a:rPr lang="cs-CZ" sz="2200" u="sng" smtClean="0">
                <a:hlinkClick r:id="rId4"/>
              </a:rPr>
              <a:t>http://commons.wikimedia.org/wiki/Holy_Trinity_Column_in_Olomouc?uselang=cs</a:t>
            </a:r>
            <a:endParaRPr lang="cs-CZ" sz="22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310</TotalTime>
  <Words>269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Arial</vt:lpstr>
      <vt:lpstr>Calibri</vt:lpstr>
      <vt:lpstr>Times New Roman</vt:lpstr>
      <vt:lpstr>Motiv sady Office</vt:lpstr>
      <vt:lpstr>OLOMOUC – SLOUP SE SOUSOŠÍM NEJSVĚTĚJŠÍ TROJICE</vt:lpstr>
      <vt:lpstr>OLOMOUC – SLOUP SE SOUSOŠÍM NEJSVĚTĚJŠÍ TROJICE</vt:lpstr>
      <vt:lpstr>OLOMOUC – SLOUP SE SOUSOŠÍM NEJSVĚTĚJŠÍ TROJICE</vt:lpstr>
      <vt:lpstr>OLOMOUC – SLOUP SE SOUSOŠÍM NEJSVĚTĚJŠÍ TROJICE</vt:lpstr>
      <vt:lpstr>OLOMOUC – SLOUP SE SOUSOŠÍM NEJSVĚTĚJŠÍ TROJICE</vt:lpstr>
      <vt:lpstr>OLOMOUC – SLOUP SE SOUSOŠÍM NEJSVĚTĚJŠÍ TROJICE</vt:lpstr>
      <vt:lpstr>Použitá literatura a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OLOMOUC – SOUSOŠÍ NEJSVĚTĚJŠÍ TROJICE</dc:title>
  <dc:creator>Uzivatel</dc:creator>
  <cp:lastModifiedBy>Miluška</cp:lastModifiedBy>
  <cp:revision>27</cp:revision>
  <dcterms:created xsi:type="dcterms:W3CDTF">2013-02-21T20:11:06Z</dcterms:created>
  <dcterms:modified xsi:type="dcterms:W3CDTF">2013-02-25T13:02:35Z</dcterms:modified>
</cp:coreProperties>
</file>