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56" r:id="rId3"/>
    <p:sldId id="257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70" r:id="rId14"/>
    <p:sldId id="271" r:id="rId15"/>
    <p:sldId id="272" r:id="rId16"/>
    <p:sldId id="265" r:id="rId17"/>
    <p:sldId id="259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5" d="100"/>
          <a:sy n="75" d="100"/>
        </p:scale>
        <p:origin x="-10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93063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39766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3890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97950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2677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30140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347185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055607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38164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795181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6316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41390DA-BB6A-4BB5-A706-D5E5F6370D61}" type="datetimeFigureOut">
              <a:rPr lang="cs-CZ" smtClean="0"/>
              <a:t>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D346F5-5E0F-4BF3-ABD6-0B355B40140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67721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88913"/>
            <a:ext cx="1284287" cy="1209675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Rectangle 6"/>
          <p:cNvSpPr>
            <a:spLocks noChangeArrowheads="1"/>
          </p:cNvSpPr>
          <p:nvPr/>
        </p:nvSpPr>
        <p:spPr bwMode="auto">
          <a:xfrm>
            <a:off x="1835150" y="365125"/>
            <a:ext cx="5248275" cy="6397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lIns="90000" tIns="46800" rIns="90000" bIns="46800" anchor="ctr">
            <a:spAutoFit/>
          </a:bodyPr>
          <a:lstStyle/>
          <a:p>
            <a:pPr defTabSz="449263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Soukromá hotelová škola </a:t>
            </a:r>
            <a:r>
              <a:rPr lang="cs-CZ" sz="1200" b="1" i="1" dirty="0" err="1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Bukaschool</a:t>
            </a:r>
            <a:r>
              <a:rPr lang="cs-CZ" sz="1200" b="1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 s. r. o. Most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Kmochova 1823, 434 01 Most • +420 476 706 696 • info@bukaschool.cz</a:t>
            </a:r>
          </a:p>
          <a:p>
            <a:pPr defTabSz="449263" eaLnBrk="0" hangingPunct="0">
              <a:buClr>
                <a:srgbClr val="000000"/>
              </a:buClr>
              <a:buSzPct val="100000"/>
              <a:buFont typeface="Times New Roman" charset="0"/>
              <a:buNone/>
              <a:tabLst>
                <a:tab pos="0" algn="l"/>
                <a:tab pos="914400" algn="l"/>
                <a:tab pos="1828800" algn="l"/>
                <a:tab pos="2743200" algn="l"/>
                <a:tab pos="3657600" algn="l"/>
                <a:tab pos="4572000" algn="l"/>
                <a:tab pos="5486400" algn="l"/>
                <a:tab pos="6400800" algn="l"/>
                <a:tab pos="7315200" algn="l"/>
                <a:tab pos="8229600" algn="l"/>
                <a:tab pos="9144000" algn="l"/>
                <a:tab pos="10058400" algn="l"/>
              </a:tabLst>
            </a:pPr>
            <a:r>
              <a:rPr lang="cs-CZ" sz="1200" i="1" dirty="0" smtClean="0">
                <a:solidFill>
                  <a:srgbClr val="000000"/>
                </a:solidFill>
                <a:latin typeface="Times New Roman" charset="0"/>
                <a:cs typeface="Times New Roman" charset="0"/>
              </a:rPr>
              <a:t>www.bukaschool.cz</a:t>
            </a:r>
            <a:endParaRPr lang="cs-CZ" sz="1200" i="1" dirty="0">
              <a:solidFill>
                <a:srgbClr val="000000"/>
              </a:solidFill>
              <a:latin typeface="Times New Roman" charset="0"/>
              <a:cs typeface="Times New Roman" charset="0"/>
            </a:endParaRPr>
          </a:p>
        </p:txBody>
      </p:sp>
      <p:graphicFrame>
        <p:nvGraphicFramePr>
          <p:cNvPr id="6" name="Group 5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875516"/>
              </p:ext>
            </p:extLst>
          </p:nvPr>
        </p:nvGraphicFramePr>
        <p:xfrm>
          <a:off x="1676400" y="1143000"/>
          <a:ext cx="5913438" cy="4519972"/>
        </p:xfrm>
        <a:graphic>
          <a:graphicData uri="http://schemas.openxmlformats.org/drawingml/2006/table">
            <a:tbl>
              <a:tblPr/>
              <a:tblGrid>
                <a:gridCol w="1909763"/>
                <a:gridCol w="4003675"/>
              </a:tblGrid>
              <a:tr h="320014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5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DIGITÁLNÍ UČEBNÍ MATERIÁL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 gridSpan="2">
                  <a:txBody>
                    <a:bodyPr/>
                    <a:lstStyle/>
                    <a:p>
                      <a:pPr marL="342900" marR="0" lvl="0" indent="-342900" algn="ctr" defTabSz="914400" rtl="0" eaLnBrk="1" fontAlgn="b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 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b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CZ.1.07/1.5.00/34.0227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Bukaschool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7098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Název školy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Soukromá hotelová škola Bukaschool s.r.o., 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Kmochova 1823, 434 01 Most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Vyučovací 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Zeměpis cestovního ruchu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Tematický okruh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Cestovní ruch v Evropě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2. a 3. 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Jméno autora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Mgr. Petr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Lovaš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Období tvorby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červenec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 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5905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Označení DUM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VY_32_INOVACE_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04PL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_</a:t>
                      </a: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</a:rPr>
                        <a:t>Předpoklady cestovního ruchu – všeobecný test</a:t>
                      </a: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0915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Číslo a název klíčové aktivity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III/2 Inovace a zkvalitnění výuky prostřednictvím ICT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804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Anotace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ctr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charset="0"/>
                          <a:cs typeface="Times New Roman" charset="0"/>
                        </a:rPr>
                        <a:t>Prezentace je určená k opakování učiva. 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marT="45710" marB="4571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7" name="Picture 5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6238" y="5805488"/>
            <a:ext cx="3746500" cy="91598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66021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5"/>
          <p:cNvSpPr>
            <a:spLocks noGrp="1"/>
          </p:cNvSpPr>
          <p:nvPr>
            <p:ph type="title"/>
          </p:nvPr>
        </p:nvSpPr>
        <p:spPr>
          <a:xfrm>
            <a:off x="251520" y="2060848"/>
            <a:ext cx="8496944" cy="2160240"/>
          </a:xfrm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Předpoklady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cestovního ruchu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-</a:t>
            </a:r>
            <a:br>
              <a:rPr lang="cs-CZ" dirty="0" smtClean="0">
                <a:solidFill>
                  <a:schemeClr val="tx1"/>
                </a:solidFill>
              </a:rPr>
            </a:br>
            <a:r>
              <a:rPr lang="cs-CZ" dirty="0" smtClean="0">
                <a:solidFill>
                  <a:schemeClr val="tx1"/>
                </a:solidFill>
              </a:rPr>
              <a:t>všeobecný test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349144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611560" y="1929899"/>
            <a:ext cx="8064128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i="1" dirty="0" smtClean="0"/>
              <a:t>ANOTACE</a:t>
            </a:r>
          </a:p>
          <a:p>
            <a:pPr marL="285750" indent="-285750">
              <a:buFont typeface="Arial" charset="0"/>
              <a:buChar char="•"/>
            </a:pPr>
            <a:endParaRPr lang="cs-CZ" dirty="0"/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DUM je určen pro studenty II. </a:t>
            </a:r>
            <a:r>
              <a:rPr lang="cs-CZ" dirty="0"/>
              <a:t> a</a:t>
            </a:r>
            <a:r>
              <a:rPr lang="cs-CZ" dirty="0" smtClean="0"/>
              <a:t> III. ročníků v rámci opakování látky Předpoklady cestovního ruchu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Tento DUM je nejlépe využitelný pro samostatnou činnost studenta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Každý ze studentů má vlastní pracovní list, kam píše správné odpovědi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DUM by měl sloužit také jako forma opakování získaných znalostí</a:t>
            </a:r>
          </a:p>
          <a:p>
            <a:pPr marL="285750" indent="-285750">
              <a:buFont typeface="Arial" charset="0"/>
              <a:buChar char="•"/>
            </a:pPr>
            <a:r>
              <a:rPr lang="cs-CZ" dirty="0" smtClean="0"/>
              <a:t>Pouze jedna odpověď je správná</a:t>
            </a:r>
          </a:p>
        </p:txBody>
      </p:sp>
    </p:spTree>
    <p:extLst>
      <p:ext uri="{BB962C8B-B14F-4D97-AF65-F5344CB8AC3E}">
        <p14:creationId xmlns:p14="http://schemas.microsoft.com/office/powerpoint/2010/main" val="637338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85145373"/>
              </p:ext>
            </p:extLst>
          </p:nvPr>
        </p:nvGraphicFramePr>
        <p:xfrm>
          <a:off x="1547663" y="1484784"/>
          <a:ext cx="6048673" cy="403244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26759"/>
                <a:gridCol w="1287489"/>
                <a:gridCol w="439631"/>
                <a:gridCol w="1507305"/>
                <a:gridCol w="1287489"/>
              </a:tblGrid>
              <a:tr h="536801">
                <a:tc gridSpan="5">
                  <a:txBody>
                    <a:bodyPr/>
                    <a:lstStyle/>
                    <a:p>
                      <a:pPr algn="ctr" fontAlgn="ctr"/>
                      <a:r>
                        <a:rPr lang="cs-CZ" sz="1400" u="none" strike="noStrike" dirty="0">
                          <a:effectLst/>
                        </a:rPr>
                        <a:t>Pracovní list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29441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51103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 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cs-CZ" sz="1200" u="none" strike="noStrike" dirty="0">
                          <a:effectLst/>
                        </a:rPr>
                        <a:t> 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6516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Otázka č. 1</a:t>
            </a:r>
          </a:p>
          <a:p>
            <a:r>
              <a:rPr lang="cs-CZ" dirty="0" smtClean="0"/>
              <a:t>Do jakého podnebného pásu patří ČR?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3140968"/>
            <a:ext cx="496855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/>
              <a:t>m</a:t>
            </a:r>
            <a:r>
              <a:rPr lang="cs-CZ" sz="2400" dirty="0" smtClean="0"/>
              <a:t>írný</a:t>
            </a:r>
          </a:p>
          <a:p>
            <a:pPr marL="342900" indent="-342900"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olární</a:t>
            </a:r>
          </a:p>
          <a:p>
            <a:pPr marL="342900" indent="-342900">
              <a:buAutoNum type="alphaLcParenR"/>
            </a:pPr>
            <a:r>
              <a:rPr lang="cs-CZ" sz="2400" dirty="0"/>
              <a:t>s</a:t>
            </a:r>
            <a:r>
              <a:rPr lang="cs-CZ" sz="2400" dirty="0" smtClean="0"/>
              <a:t>ubtropický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24128" y="2708920"/>
            <a:ext cx="1440160" cy="2520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25202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 2</a:t>
            </a:r>
          </a:p>
          <a:p>
            <a:r>
              <a:rPr lang="cs-CZ" dirty="0" smtClean="0"/>
              <a:t>Jak je základní dělení předpokladů cestovního ruchu?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2924944"/>
            <a:ext cx="1440160" cy="252028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203848" y="3356992"/>
            <a:ext cx="547184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realistické, lokální, selektivní</a:t>
            </a:r>
          </a:p>
          <a:p>
            <a:pPr marL="342900" indent="-342900">
              <a:buAutoNum type="alphaLcParenR"/>
            </a:pPr>
            <a:r>
              <a:rPr lang="cs-CZ" sz="2400" dirty="0"/>
              <a:t>s</a:t>
            </a:r>
            <a:r>
              <a:rPr lang="cs-CZ" sz="2400" dirty="0" smtClean="0"/>
              <a:t>elektivní, lokalizační, realizační</a:t>
            </a:r>
          </a:p>
          <a:p>
            <a:pPr marL="342900" indent="-342900">
              <a:buAutoNum type="alphaLcParenR"/>
            </a:pPr>
            <a:r>
              <a:rPr lang="cs-CZ" sz="2400" dirty="0"/>
              <a:t>d</a:t>
            </a:r>
            <a:r>
              <a:rPr lang="cs-CZ" sz="2400" dirty="0" smtClean="0"/>
              <a:t>opravní, cestovní, objektivní</a:t>
            </a:r>
          </a:p>
          <a:p>
            <a:pPr marL="342900" indent="-342900">
              <a:buAutoNum type="alphaLcParenR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73365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č.3 </a:t>
            </a:r>
          </a:p>
          <a:p>
            <a:r>
              <a:rPr lang="cs-CZ" dirty="0" smtClean="0"/>
              <a:t>Který druh dopravy patří celosvětově mezi nejbezpečnější a nejrozšířenější pro přepravu osob?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3200044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1115616" y="3789040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/>
              <a:t>s</a:t>
            </a:r>
            <a:r>
              <a:rPr lang="cs-CZ" sz="2400" dirty="0" smtClean="0"/>
              <a:t>ilniční</a:t>
            </a:r>
          </a:p>
          <a:p>
            <a:pPr marL="342900" indent="-342900">
              <a:buAutoNum type="alphaLcParenR"/>
            </a:pPr>
            <a:r>
              <a:rPr lang="cs-CZ" sz="2400" dirty="0"/>
              <a:t>v</a:t>
            </a:r>
            <a:r>
              <a:rPr lang="cs-CZ" sz="2400" dirty="0" smtClean="0"/>
              <a:t>odní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letecká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47680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č.4 </a:t>
            </a:r>
          </a:p>
          <a:p>
            <a:r>
              <a:rPr lang="cs-CZ" dirty="0" smtClean="0"/>
              <a:t>Kolik památek zapsaných na seznam UNESCO je v České republice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3140968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347864" y="3873005"/>
            <a:ext cx="511256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8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10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12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14358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č.5 </a:t>
            </a:r>
          </a:p>
          <a:p>
            <a:r>
              <a:rPr lang="cs-CZ" dirty="0" smtClean="0"/>
              <a:t>Co patří mezi materiálně technické předpoklady cestovního ruchu?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41662" y="3116551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468312" y="3573016"/>
            <a:ext cx="6873349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Vyjadřují další vybavení dané oblasti pro lepší vyžití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Vyjadřují druhy připojení k internetu a GSM síti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Vyjadřují jaké dopravní prostředky se používají v dané oblasti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4144808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č.6 </a:t>
            </a:r>
          </a:p>
          <a:p>
            <a:r>
              <a:rPr lang="cs-CZ" dirty="0" smtClean="0"/>
              <a:t>Jak se jmenuje největší mezinárodní letiště v České republice?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313" y="3264662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295618" y="3577030"/>
            <a:ext cx="6873349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Letiště Leoše Janáčka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Letiště Mošnov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Letiště Václava Havla</a:t>
            </a:r>
          </a:p>
          <a:p>
            <a:pPr marL="342900" indent="-342900">
              <a:buAutoNum type="alphaLcParenR"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3390066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č.7 </a:t>
            </a:r>
          </a:p>
          <a:p>
            <a:r>
              <a:rPr lang="cs-CZ" dirty="0" smtClean="0"/>
              <a:t>Z jakého důvodu je jižní Evropa nejvíce navštěvovanou částí Evropy z hlediska turismu?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140968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971601" y="3611488"/>
            <a:ext cx="612068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/>
              <a:t>j</a:t>
            </a:r>
            <a:r>
              <a:rPr lang="cs-CZ" sz="2400" dirty="0" smtClean="0"/>
              <a:t>e zde dobrá infrastruktura</a:t>
            </a:r>
          </a:p>
          <a:p>
            <a:pPr marL="342900" indent="-342900"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říjemné klima, moře, historické památky</a:t>
            </a:r>
          </a:p>
          <a:p>
            <a:pPr marL="342900" indent="-342900">
              <a:buAutoNum type="alphaLcParenR"/>
            </a:pPr>
            <a:r>
              <a:rPr lang="cs-CZ" sz="2400" dirty="0"/>
              <a:t>c</a:t>
            </a:r>
            <a:r>
              <a:rPr lang="cs-CZ" sz="2400" dirty="0" smtClean="0"/>
              <a:t>eny hotelů jsou levnější než ve zbytku Evropy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030288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č.8 </a:t>
            </a:r>
          </a:p>
          <a:p>
            <a:r>
              <a:rPr lang="cs-CZ" dirty="0" smtClean="0"/>
              <a:t>Jak se dělí selektivní předpoklady?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600" y="3283452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339752" y="3595820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/>
              <a:t>p</a:t>
            </a:r>
            <a:r>
              <a:rPr lang="cs-CZ" sz="2400" dirty="0" smtClean="0"/>
              <a:t>řírodní, kulturní</a:t>
            </a:r>
          </a:p>
          <a:p>
            <a:pPr marL="342900" indent="-342900">
              <a:buAutoNum type="alphaLcParenR"/>
            </a:pPr>
            <a:r>
              <a:rPr lang="cs-CZ" sz="2400" dirty="0"/>
              <a:t>o</a:t>
            </a:r>
            <a:r>
              <a:rPr lang="cs-CZ" sz="2400" dirty="0" smtClean="0"/>
              <a:t>bjektivní, subjektivní</a:t>
            </a:r>
          </a:p>
          <a:p>
            <a:pPr marL="342900" indent="-342900">
              <a:buAutoNum type="alphaLcParenR"/>
            </a:pPr>
            <a:r>
              <a:rPr lang="cs-CZ" sz="2400" dirty="0"/>
              <a:t>d</a:t>
            </a:r>
            <a:r>
              <a:rPr lang="cs-CZ" sz="2400" dirty="0" smtClean="0"/>
              <a:t>opravní, materiálně-technické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27115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č.9 </a:t>
            </a:r>
          </a:p>
          <a:p>
            <a:r>
              <a:rPr lang="cs-CZ" dirty="0" smtClean="0"/>
              <a:t>Které české řeky pramenící na území ČR se vlévají do moře?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60232" y="3070304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2267744" y="3581253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Labe, Morava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Odra, Dyje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Labe, Odra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0503332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609600" y="16337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lvl1pPr marL="365760" indent="-256032" algn="l" rtl="0" eaLnBrk="1" latinLnBrk="0" hangingPunct="1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8000"/>
              <a:buFont typeface="Wingdings 3"/>
              <a:buChar char=""/>
              <a:defRPr kumimoji="0" sz="2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21792" indent="-228600" algn="l" rtl="0" eaLnBrk="1" latinLnBrk="0" hangingPunct="1">
              <a:spcBef>
                <a:spcPts val="324"/>
              </a:spcBef>
              <a:buClr>
                <a:schemeClr val="accent1"/>
              </a:buClr>
              <a:buFont typeface="Verdana"/>
              <a:buChar char="◦"/>
              <a:defRPr kumimoji="0" sz="23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9536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SzPct val="100000"/>
              <a:buFont typeface="Wingdings 2"/>
              <a:buChar char="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430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371600" indent="-228600" algn="l" rtl="0" eaLnBrk="1" latinLnBrk="0" hangingPunct="1">
              <a:spcBef>
                <a:spcPts val="350"/>
              </a:spcBef>
              <a:buClr>
                <a:schemeClr val="accent2"/>
              </a:buClr>
              <a:buFont typeface="Wingdings 2"/>
              <a:buChar char="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6002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8288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0574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286000" indent="-228600" algn="l" rtl="0" eaLnBrk="1" latinLnBrk="0" hangingPunct="1">
              <a:spcBef>
                <a:spcPts val="350"/>
              </a:spcBef>
              <a:buClr>
                <a:schemeClr val="accent3"/>
              </a:buClr>
              <a:buFont typeface="Wingdings 2"/>
              <a:buChar char="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  <a:extLst/>
          </a:lstStyle>
          <a:p>
            <a:r>
              <a:rPr lang="cs-CZ" dirty="0" smtClean="0"/>
              <a:t>Otázka č.10 </a:t>
            </a:r>
          </a:p>
          <a:p>
            <a:r>
              <a:rPr lang="cs-CZ" dirty="0" smtClean="0"/>
              <a:t>Jak se nazývá prostor, ve kterém je možné cestovat, aniž by jsme museli stavět na hranicích země?</a:t>
            </a:r>
            <a:endParaRPr lang="cs-CZ" dirty="0"/>
          </a:p>
        </p:txBody>
      </p:sp>
      <p:sp>
        <p:nvSpPr>
          <p:cNvPr id="7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2457" y="3284984"/>
            <a:ext cx="1497538" cy="2620692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275856" y="3560827"/>
            <a:ext cx="367240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sz="2400" dirty="0" smtClean="0"/>
              <a:t>Schengenský prostor</a:t>
            </a:r>
          </a:p>
          <a:p>
            <a:pPr marL="342900" indent="-342900">
              <a:buAutoNum type="alphaLcParenR"/>
            </a:pPr>
            <a:r>
              <a:rPr lang="cs-CZ" sz="2400" dirty="0" smtClean="0"/>
              <a:t>Evropská unie</a:t>
            </a:r>
          </a:p>
          <a:p>
            <a:pPr marL="342900" indent="-342900">
              <a:buAutoNum type="alphaLcParenR"/>
            </a:pPr>
            <a:r>
              <a:rPr lang="cs-CZ" sz="2400" dirty="0" err="1" smtClean="0"/>
              <a:t>Vyšegrádský</a:t>
            </a:r>
            <a:r>
              <a:rPr lang="cs-CZ" sz="2400" dirty="0" smtClean="0"/>
              <a:t> prostor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697619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54801" y="1295168"/>
            <a:ext cx="66247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Správné odpovědi:</a:t>
            </a:r>
            <a:endParaRPr lang="cs-CZ" sz="2400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17562803"/>
              </p:ext>
            </p:extLst>
          </p:nvPr>
        </p:nvGraphicFramePr>
        <p:xfrm>
          <a:off x="1550843" y="2204864"/>
          <a:ext cx="5832651" cy="3384377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458163"/>
                <a:gridCol w="1245514"/>
                <a:gridCol w="425297"/>
                <a:gridCol w="1458163"/>
                <a:gridCol w="1245514"/>
              </a:tblGrid>
              <a:tr h="450529">
                <a:tc gridSpan="5">
                  <a:txBody>
                    <a:bodyPr/>
                    <a:lstStyle/>
                    <a:p>
                      <a:pPr algn="l" fontAlgn="ctr"/>
                      <a:r>
                        <a:rPr lang="cs-CZ" sz="1400" u="none" strike="noStrike" dirty="0">
                          <a:effectLst/>
                        </a:rPr>
                        <a:t>Pracovní list</a:t>
                      </a:r>
                      <a:endParaRPr lang="cs-CZ" sz="14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424"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l" fontAlgn="b"/>
                      <a:endParaRPr lang="cs-CZ" sz="11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číslo otázky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cs-CZ" sz="1200" u="none" strike="noStrike">
                          <a:effectLst/>
                        </a:rPr>
                        <a:t>odpověď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ctr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6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2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B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7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B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3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8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B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4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9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C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  <a:tr h="428904"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5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A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>
                          <a:effectLst/>
                        </a:rPr>
                        <a:t>10</a:t>
                      </a:r>
                      <a:endParaRPr lang="cs-CZ" sz="1200" b="0" i="0" u="none" strike="noStrike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200" u="none" strike="noStrike" dirty="0">
                          <a:effectLst/>
                        </a:rPr>
                        <a:t>A</a:t>
                      </a:r>
                      <a:endParaRPr lang="cs-CZ" sz="1200" b="0" i="0" u="none" strike="noStrike" dirty="0">
                        <a:solidFill>
                          <a:srgbClr val="000000"/>
                        </a:solidFill>
                        <a:effectLst/>
                        <a:latin typeface="Calibri"/>
                      </a:endParaRPr>
                    </a:p>
                  </a:txBody>
                  <a:tcPr marL="9525" marR="9525" marT="9525" marB="0" anchor="b"/>
                </a:tc>
              </a:tr>
            </a:tbl>
          </a:graphicData>
        </a:graphic>
      </p:graphicFrame>
      <p:sp>
        <p:nvSpPr>
          <p:cNvPr id="7" name="Nadpis 1"/>
          <p:cNvSpPr txBox="1">
            <a:spLocks/>
          </p:cNvSpPr>
          <p:nvPr/>
        </p:nvSpPr>
        <p:spPr>
          <a:xfrm>
            <a:off x="609600" y="4270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sz="1400" dirty="0" smtClean="0"/>
              <a:t>Předpoklady cestovního ruchu – všeobecný test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1444509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836712"/>
            <a:ext cx="8229600" cy="4525963"/>
          </a:xfrm>
        </p:spPr>
        <p:txBody>
          <a:bodyPr>
            <a:normAutofit/>
          </a:bodyPr>
          <a:lstStyle/>
          <a:p>
            <a:pPr marL="109728" indent="0">
              <a:buNone/>
            </a:pPr>
            <a:r>
              <a:rPr lang="cs-CZ" sz="1800" b="1" u="sng" dirty="0" smtClean="0"/>
              <a:t>Použité zdroje</a:t>
            </a:r>
            <a:endParaRPr lang="cs-CZ" sz="1800" dirty="0" smtClean="0"/>
          </a:p>
          <a:p>
            <a:pPr marL="109728" indent="0">
              <a:buNone/>
            </a:pPr>
            <a:r>
              <a:rPr lang="cs-CZ" sz="1800" dirty="0"/>
              <a:t>http://upload.wikimedia.org/wikipedia/commons/d/d2/Question_mark.svg</a:t>
            </a:r>
          </a:p>
        </p:txBody>
      </p:sp>
      <p:sp>
        <p:nvSpPr>
          <p:cNvPr id="4" name="Rectangle 4"/>
          <p:cNvSpPr>
            <a:spLocks noChangeArrowheads="1"/>
          </p:cNvSpPr>
          <p:nvPr/>
        </p:nvSpPr>
        <p:spPr bwMode="auto">
          <a:xfrm>
            <a:off x="468313" y="6381750"/>
            <a:ext cx="8207375" cy="244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r"/>
            <a:r>
              <a:rPr lang="cs-CZ" sz="1000" dirty="0">
                <a:latin typeface="Times New Roman" charset="0"/>
              </a:rPr>
              <a:t>„Autorem materiálu a všech jeho částí, není-li uvedeno jinak, je </a:t>
            </a:r>
            <a:r>
              <a:rPr lang="cs-CZ" sz="1000" dirty="0" smtClean="0">
                <a:latin typeface="Times New Roman" charset="0"/>
              </a:rPr>
              <a:t>Mgr. Petr </a:t>
            </a:r>
            <a:r>
              <a:rPr lang="cs-CZ" sz="1000" dirty="0" err="1" smtClean="0">
                <a:latin typeface="Times New Roman" charset="0"/>
              </a:rPr>
              <a:t>Lovaš</a:t>
            </a:r>
            <a:r>
              <a:rPr lang="cs-CZ" sz="1000" dirty="0" smtClean="0">
                <a:latin typeface="Times New Roman" charset="0"/>
              </a:rPr>
              <a:t>.”</a:t>
            </a:r>
            <a:endParaRPr lang="cs-CZ" sz="1000" dirty="0">
              <a:latin typeface="Times New Roman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1179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90</TotalTime>
  <Words>788</Words>
  <Application>Microsoft Office PowerPoint</Application>
  <PresentationFormat>Předvádění na obrazovce (4:3)</PresentationFormat>
  <Paragraphs>166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Shluk</vt:lpstr>
      <vt:lpstr>Motiv systému Office</vt:lpstr>
      <vt:lpstr>Prezentace aplikace PowerPoint</vt:lpstr>
      <vt:lpstr>Předpoklady cestovního ruchu - všeobecný test</vt:lpstr>
      <vt:lpstr>Prezentace aplikace PowerPoint</vt:lpstr>
      <vt:lpstr>Předpoklady cestovního ruchu – všeobecný test</vt:lpstr>
      <vt:lpstr>Předpoklady cestovního ruchu – všeobecný test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Učitel</cp:lastModifiedBy>
  <cp:revision>16</cp:revision>
  <dcterms:created xsi:type="dcterms:W3CDTF">2013-02-02T11:09:52Z</dcterms:created>
  <dcterms:modified xsi:type="dcterms:W3CDTF">2013-03-01T16:03:54Z</dcterms:modified>
</cp:coreProperties>
</file>