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56" r:id="rId3"/>
    <p:sldId id="257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842142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98282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1495982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7634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54522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470783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663667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74828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4365836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23570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631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CE9FA3-F928-4D1F-996F-D7DD4DF1EBAB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EB5FB2-D003-4BFA-BFBC-A08262D33D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5112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jpe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2/20/Prav%C4%8Dick%C3%A1_br%C3%A1na_(2).jpg" TargetMode="External"/><Relationship Id="rId13" Type="http://schemas.openxmlformats.org/officeDocument/2006/relationships/hyperlink" Target="http://upload.wikimedia.org/wikipedia/commons/7/78/Ob%C5%99%C3%AD_hrnec_na_Sv%C4%9Btl%C3%A9.jpg" TargetMode="External"/><Relationship Id="rId18" Type="http://schemas.openxmlformats.org/officeDocument/2006/relationships/hyperlink" Target="http://upload.wikimedia.org/wikipedia/commons/d/db/PodyjiBramborik.jpg" TargetMode="External"/><Relationship Id="rId3" Type="http://schemas.openxmlformats.org/officeDocument/2006/relationships/hyperlink" Target="http://www.krnap.cz/priroda-a-historie/" TargetMode="External"/><Relationship Id="rId7" Type="http://schemas.openxmlformats.org/officeDocument/2006/relationships/hyperlink" Target="http://www.ceskesvycarsko.cz/" TargetMode="External"/><Relationship Id="rId12" Type="http://schemas.openxmlformats.org/officeDocument/2006/relationships/hyperlink" Target="http://upload.wikimedia.org/wikipedia/commons/5/56/Chalupska-slat.jpg" TargetMode="External"/><Relationship Id="rId17" Type="http://schemas.openxmlformats.org/officeDocument/2006/relationships/hyperlink" Target="http://upload.wikimedia.org/wikipedia/commons/5/5d/PodyjiVraniSkala.jpg" TargetMode="External"/><Relationship Id="rId2" Type="http://schemas.openxmlformats.org/officeDocument/2006/relationships/hyperlink" Target="http://upload.wikimedia.org/wikipedia/commons/4/4a/Czech_Republic_location_map.svg" TargetMode="External"/><Relationship Id="rId16" Type="http://schemas.openxmlformats.org/officeDocument/2006/relationships/hyperlink" Target="http://upload.wikimedia.org/wikipedia/commons/5/56/Dyje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0/0f/Aardmuis.jpg" TargetMode="External"/><Relationship Id="rId11" Type="http://schemas.openxmlformats.org/officeDocument/2006/relationships/hyperlink" Target="http://www.npsumava.cz/cz/1286/sekce/clovek-a-priroda/" TargetMode="External"/><Relationship Id="rId5" Type="http://schemas.openxmlformats.org/officeDocument/2006/relationships/hyperlink" Target="http://upload.wikimedia.org/wikipedia/commons/0/05/Vysoka_plan.jpg" TargetMode="External"/><Relationship Id="rId15" Type="http://schemas.openxmlformats.org/officeDocument/2006/relationships/hyperlink" Target="http://www.nppodyji.cz/" TargetMode="External"/><Relationship Id="rId10" Type="http://schemas.openxmlformats.org/officeDocument/2006/relationships/hyperlink" Target="http://upload.wikimedia.org/wikipedia/commons/4/4f/BazzaniatriRed1.jpg" TargetMode="External"/><Relationship Id="rId4" Type="http://schemas.openxmlformats.org/officeDocument/2006/relationships/hyperlink" Target="http://upload.wikimedia.org/wikipedia/commons/9/93/Sn%C4%9B%C5%BEka_from_%C4%8Cern%C3%A1_hora_(CZE).jpg" TargetMode="External"/><Relationship Id="rId9" Type="http://schemas.openxmlformats.org/officeDocument/2006/relationships/hyperlink" Target="http://upload.wikimedia.org/wikipedia/commons/6/64/Kamenica3_(js).jpg" TargetMode="External"/><Relationship Id="rId14" Type="http://schemas.openxmlformats.org/officeDocument/2006/relationships/hyperlink" Target="http://upload.wikimedia.org/wikipedia/commons/7/78/Borov%C3%A1_Lada,_Chalupsk%C3%A1_sla%C5%A5_III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4991790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a 3.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červenec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05PL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_Národní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parky  ČR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výkladu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04235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5"/>
          <p:cNvSpPr txBox="1">
            <a:spLocks/>
          </p:cNvSpPr>
          <p:nvPr/>
        </p:nvSpPr>
        <p:spPr>
          <a:xfrm>
            <a:off x="251520" y="2060848"/>
            <a:ext cx="8496944" cy="2160240"/>
          </a:xfrm>
          <a:prstGeom prst="rect">
            <a:avLst/>
          </a:prstGeo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ctr"/>
            <a:r>
              <a:rPr lang="cs-CZ" dirty="0" smtClean="0">
                <a:solidFill>
                  <a:schemeClr val="tx1"/>
                </a:solidFill>
              </a:rPr>
              <a:t>Národní parky </a:t>
            </a:r>
          </a:p>
          <a:p>
            <a:pPr algn="ctr"/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České republice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4171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052736"/>
            <a:ext cx="792088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Co je Národní park?</a:t>
            </a:r>
          </a:p>
          <a:p>
            <a:endParaRPr lang="cs-CZ" dirty="0"/>
          </a:p>
          <a:p>
            <a:pPr algn="ctr"/>
            <a:r>
              <a:rPr lang="cs-CZ" i="1" dirty="0" smtClean="0"/>
              <a:t>Dle § 15 zákona č. 114/1992 Sb. O ochraně přírody a krajiny:</a:t>
            </a:r>
          </a:p>
          <a:p>
            <a:endParaRPr lang="cs-CZ" dirty="0"/>
          </a:p>
          <a:p>
            <a:pPr algn="just"/>
            <a:r>
              <a:rPr lang="cs-CZ" dirty="0" smtClean="0"/>
              <a:t>Rozsáhlé území, jedinečná v národním či mezinárodním měřítku, jejichž značnou část zaujímají přirozené nebo lidskou činností málo ovlivněné ekosystémy, v nichž rostliny, živočichové a neživá příroda mají mimořádný vědecký a výchovný význam, lze vyhlásit za národní parky. Veškeré využití národních parků musí být podřízené zachování a zlepšení přírodních poměrů a musí být v souladu s vědeckými a výchovnými cíli sledovanými jejich vyhlášením. Národní parky, jejich poslání a bližší ochranné podmínky se vyhlašuj zákonem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75038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611560" y="1052736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 České republice se nachází  4 národní parky: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253065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1) Krkonošský národní park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2) Národní park České Švýcarsko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11560" y="3933056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3) Národní park Šumava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11560" y="4797152"/>
            <a:ext cx="676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4) Národní park Podyjí</a:t>
            </a:r>
          </a:p>
        </p:txBody>
      </p:sp>
    </p:spTree>
    <p:extLst>
      <p:ext uri="{BB962C8B-B14F-4D97-AF65-F5344CB8AC3E}">
        <p14:creationId xmlns:p14="http://schemas.microsoft.com/office/powerpoint/2010/main" val="1039100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4953" y="995326"/>
            <a:ext cx="7620000" cy="4638675"/>
          </a:xfrm>
          <a:prstGeom prst="rect">
            <a:avLst/>
          </a:prstGeom>
        </p:spPr>
      </p:pic>
      <p:sp>
        <p:nvSpPr>
          <p:cNvPr id="9" name="Šipka doprava 8"/>
          <p:cNvSpPr/>
          <p:nvPr/>
        </p:nvSpPr>
        <p:spPr>
          <a:xfrm>
            <a:off x="2437803" y="1627102"/>
            <a:ext cx="864096" cy="2880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 rot="5400000">
            <a:off x="4444396" y="1421301"/>
            <a:ext cx="864096" cy="2880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10"/>
          <p:cNvSpPr/>
          <p:nvPr/>
        </p:nvSpPr>
        <p:spPr>
          <a:xfrm>
            <a:off x="2005755" y="4581127"/>
            <a:ext cx="864096" cy="2880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 rot="16200000">
            <a:off x="4732428" y="5057937"/>
            <a:ext cx="864096" cy="288032"/>
          </a:xfrm>
          <a:prstGeom prst="rightArrow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1412776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NP České Švýcarsko</a:t>
            </a:r>
            <a:endParaRPr lang="cs-CZ" sz="1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56364" y="687549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Krkonošský NP</a:t>
            </a:r>
            <a:endParaRPr lang="cs-CZ" sz="1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572000" y="5733255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NP Podyjí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022795" y="4910340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NP Šumava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188226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0" grpId="0" animBg="1"/>
      <p:bldP spid="11" grpId="0" animBg="1"/>
      <p:bldP spid="12" grpId="0" animBg="1"/>
      <p:bldP spid="13" grpId="0"/>
      <p:bldP spid="14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0867" y="91364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Krkonošský národní park - KRNAP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Vyhlášení: 17. května 1963</a:t>
            </a:r>
          </a:p>
          <a:p>
            <a:r>
              <a:rPr lang="cs-CZ" dirty="0" smtClean="0"/>
              <a:t>Rozloha: 385km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Správa: Správa KRNAP</a:t>
            </a:r>
          </a:p>
          <a:p>
            <a:r>
              <a:rPr lang="cs-CZ" dirty="0" smtClean="0"/>
              <a:t>Flora: přes 1300 druhů</a:t>
            </a:r>
          </a:p>
          <a:p>
            <a:r>
              <a:rPr lang="cs-CZ" dirty="0" smtClean="0"/>
              <a:t>Fauna: 240 druhů</a:t>
            </a:r>
          </a:p>
          <a:p>
            <a:endParaRPr lang="cs-CZ" dirty="0"/>
          </a:p>
          <a:p>
            <a:r>
              <a:rPr lang="cs-CZ" dirty="0" smtClean="0"/>
              <a:t>Krkonoše tvoří nejsevernější středoevropskou horskou hradbu. Jejich svahy vyčnívají nad alpínskou hranici lesa a představují tak mohutný přirozený val na okraji rozlehlých nížin Německa a Polska. Mají délku přibližně 35 km a jejich hlavní hřbety a údolí jsou uspořádány ve směru severozápad–jihovýchod. To významně ovlivňuje všechny geografické, klimatické a biologické vlastnosti těchto evropských středohor a jejich okolí. Krkonoše představují jedno z významných center </a:t>
            </a:r>
            <a:r>
              <a:rPr lang="cs-CZ" dirty="0" err="1" smtClean="0"/>
              <a:t>geobiodiverzity</a:t>
            </a:r>
            <a:r>
              <a:rPr lang="cs-CZ" dirty="0" smtClean="0"/>
              <a:t> střední Evropy.</a:t>
            </a:r>
          </a:p>
        </p:txBody>
      </p:sp>
    </p:spTree>
    <p:extLst>
      <p:ext uri="{BB962C8B-B14F-4D97-AF65-F5344CB8AC3E}">
        <p14:creationId xmlns:p14="http://schemas.microsoft.com/office/powerpoint/2010/main" val="4265879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0867" y="91364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Krkonošský národní park - KRNAP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4478" y="3659762"/>
            <a:ext cx="1977684" cy="2636912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24550" y="1956002"/>
            <a:ext cx="2438400" cy="175827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88" y="1885474"/>
            <a:ext cx="2438400" cy="182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377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9189" y="746629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České Švýcarsko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1001091" y="1272904"/>
            <a:ext cx="74888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Vyhlášení:1. ledna 2000</a:t>
            </a:r>
          </a:p>
          <a:p>
            <a:r>
              <a:rPr lang="cs-CZ" dirty="0" smtClean="0"/>
              <a:t>Rozloha: 79,3km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Správa: Správa NP České Švýcarsko</a:t>
            </a:r>
          </a:p>
          <a:p>
            <a:endParaRPr lang="cs-CZ" dirty="0"/>
          </a:p>
          <a:p>
            <a:r>
              <a:rPr lang="cs-CZ" dirty="0" smtClean="0"/>
              <a:t>Národní park České Švýcarsko je součástí CHKO Labské pískovce. Je to druhý nejmenší národní park v České republice. Nejvýznamnější kapitola geologické historie území se začíná psát před více než 90 milióny let, kdy se na dně křídového moře začala tvořit vrstva písčitých usazenin s mocností až jednoho kilometru. Po ústupu moře začaly vzniklou pískovcovou desku přetvářet dodnes pokračující procesy.</a:t>
            </a:r>
            <a:br>
              <a:rPr lang="cs-CZ" dirty="0" smtClean="0"/>
            </a:br>
            <a:r>
              <a:rPr lang="cs-CZ" dirty="0" smtClean="0"/>
              <a:t>Zrodila se tak krajina skalních měst, věží, stěn, roklí a soutěsek.</a:t>
            </a:r>
          </a:p>
          <a:p>
            <a:r>
              <a:rPr lang="cs-CZ" dirty="0" smtClean="0"/>
              <a:t>Z hlediska geomorfologického členění zaujímají převážnou část Českého Švýcarska Jetřichovické stěny, rozsáhlé výrazně členité partie skalních a lesních komplexů prakticky bez osídlení. Od nejnižšího bodu území ve Hřensku (117 m n.m.) se východním směrem táhne pás mohutných skalních stěn, jehož součástí je i skalní most </a:t>
            </a:r>
            <a:r>
              <a:rPr lang="cs-CZ" dirty="0" err="1" smtClean="0"/>
              <a:t>Pravčická</a:t>
            </a:r>
            <a:r>
              <a:rPr lang="cs-CZ" dirty="0" smtClean="0"/>
              <a:t> brána.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59967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0867" y="91364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České Švýcarsko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8184" y="4221088"/>
            <a:ext cx="2651400" cy="198884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2186270"/>
            <a:ext cx="5320388" cy="302923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5768" y="1436862"/>
            <a:ext cx="1616231" cy="24622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768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746629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Šumava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1148675"/>
            <a:ext cx="7488832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Vyhlášení: 20. března 1991</a:t>
            </a:r>
          </a:p>
          <a:p>
            <a:r>
              <a:rPr lang="cs-CZ" dirty="0" smtClean="0"/>
              <a:t>Rozloha: 681km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Správa: Správa NP a CHKO Šumava</a:t>
            </a:r>
          </a:p>
          <a:p>
            <a:endParaRPr lang="cs-CZ" dirty="0"/>
          </a:p>
          <a:p>
            <a:pPr algn="just"/>
            <a:r>
              <a:rPr lang="cs-CZ" dirty="0" smtClean="0"/>
              <a:t>Území NP Šumava zahrnuje většinu z nejcennějších přírodních společenstev Šumavy s potřebou přísné ochrany. Jsou to například zbytky pralesovitých porostů horských lesů, ledovcová jezera nebo horská či údolní vrchoviště. Šumava je označována jako Zelené srdce Evropy.</a:t>
            </a:r>
          </a:p>
          <a:p>
            <a:pPr algn="just"/>
            <a:r>
              <a:rPr lang="cs-CZ" dirty="0" smtClean="0"/>
              <a:t>Zároveň je však jedním z jeho základních rysů téměř všudypřítomné prolínání této málo dotčené "přírodnosti" se stopami staleté přítomnosti člověka.</a:t>
            </a:r>
          </a:p>
          <a:p>
            <a:pPr algn="just"/>
            <a:r>
              <a:rPr lang="cs-CZ" dirty="0" smtClean="0"/>
              <a:t>Krajina v Národním parku Šumava je tudíž formována jak přírodními tak kulturními vlivy. V kulturní krajině je cílem trvale uchovat typicky šumavskou krajinu se všemi tradičními prvky, včetně způsobu hospodaření.</a:t>
            </a:r>
          </a:p>
          <a:p>
            <a:pPr algn="just"/>
            <a:r>
              <a:rPr lang="cs-CZ" dirty="0" smtClean="0"/>
              <a:t>Turistické cíle: ledovcová jezera Plešné, Prášilské, Boubínský prales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258288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670867" y="91364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Šumava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636" y="4340932"/>
            <a:ext cx="2735796" cy="182386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1431957"/>
            <a:ext cx="3708766" cy="247135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2204864"/>
            <a:ext cx="4064000" cy="30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575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9752" y="746629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Podyjí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sp>
        <p:nvSpPr>
          <p:cNvPr id="8" name="TextovéPole 7"/>
          <p:cNvSpPr txBox="1"/>
          <p:nvPr/>
        </p:nvSpPr>
        <p:spPr>
          <a:xfrm>
            <a:off x="971600" y="1148675"/>
            <a:ext cx="748883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Vyhlášení: 1. července1991</a:t>
            </a:r>
          </a:p>
          <a:p>
            <a:r>
              <a:rPr lang="cs-CZ" dirty="0" smtClean="0"/>
              <a:t>Rozloha: 63 km</a:t>
            </a:r>
            <a:r>
              <a:rPr lang="cs-CZ" baseline="30000" dirty="0" smtClean="0"/>
              <a:t>2</a:t>
            </a:r>
            <a:endParaRPr lang="cs-CZ" dirty="0" smtClean="0"/>
          </a:p>
          <a:p>
            <a:r>
              <a:rPr lang="cs-CZ" dirty="0" smtClean="0"/>
              <a:t>Správa: Správa NP Podyjí</a:t>
            </a:r>
          </a:p>
          <a:p>
            <a:endParaRPr lang="cs-CZ" dirty="0"/>
          </a:p>
          <a:p>
            <a:pPr algn="just"/>
            <a:r>
              <a:rPr lang="cs-CZ" dirty="0" smtClean="0"/>
              <a:t>Národní park Podyjí je ukázkou výjimečně zachovalého říčního údolí v bohatě zalesněné krajině jihozápadní Moravy. Národní park Podyjí se vyznačuje mimořádnými scenériemi, tvořenými pestrou mozaikou skalních amfiteátrů a srázných stěn, meandry, rozsáhlými suťovými poli a těžko prostupnými stržemi, ale i nivními loukami podél Dyje a prosluněnými lesostepmi s pestrými koberci teplomilných rostlin. Pro území je charakteristická mimořádná rozmanitost vyskytujících se živočišných a rostlinných druhů a jejich vysoká koncentrace na relativně malé ploše. Významná druhová pestrost rostlin a živočichů je podmíněná polohou chráněného území na rozhraní dvou biogeografických soustav.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809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46470" y="652032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Národní park Podyjí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1700808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2081" y="1191098"/>
            <a:ext cx="4479837" cy="220816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703743"/>
            <a:ext cx="3167336" cy="237550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3717033"/>
            <a:ext cx="3086204" cy="23755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78444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upload.wikimedia.org/wikipedia/commons/4/4a/Czech_Republic_location_map.svg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http://www.krnap.cz/priroda-a-historie</a:t>
            </a:r>
            <a:r>
              <a:rPr lang="cs-CZ" dirty="0" smtClean="0">
                <a:hlinkClick r:id="rId3"/>
              </a:rPr>
              <a:t>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http://upload.wikimedia.org/wikipedia/commons/9/93/Sn%C4%9B%C5%BEka_from_%C4%8Cern%C3%A1_hora_%</a:t>
            </a:r>
            <a:r>
              <a:rPr lang="cs-CZ" dirty="0" smtClean="0">
                <a:hlinkClick r:id="rId4"/>
              </a:rPr>
              <a:t>28CZE%29.jpg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upload.wikimedia.org/wikipedia/commons/0/05/Vysoka_plan.jpg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upload.wikimedia.org/wikipedia/commons/0/0f/Aardmuis.jpg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http://www.ceskesvycarsko.cz</a:t>
            </a:r>
            <a:r>
              <a:rPr lang="cs-CZ" dirty="0" smtClean="0">
                <a:hlinkClick r:id="rId7"/>
              </a:rPr>
              <a:t>/</a:t>
            </a:r>
            <a:endParaRPr lang="cs-CZ" dirty="0" smtClean="0"/>
          </a:p>
          <a:p>
            <a:r>
              <a:rPr lang="cs-CZ" dirty="0">
                <a:hlinkClick r:id="rId8"/>
              </a:rPr>
              <a:t>http://upload.wikimedia.org/wikipedia/commons/2/20/Prav%C4%8Dick%C3%A1_br%C3%A1na_%</a:t>
            </a:r>
            <a:r>
              <a:rPr lang="cs-CZ" dirty="0" smtClean="0">
                <a:hlinkClick r:id="rId8"/>
              </a:rPr>
              <a:t>282%29.jpg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http://upload.wikimedia.org/wikipedia/commons/6/64/Kamenica3_%</a:t>
            </a:r>
            <a:r>
              <a:rPr lang="cs-CZ" dirty="0" smtClean="0">
                <a:hlinkClick r:id="rId9"/>
              </a:rPr>
              <a:t>28js%29.jpg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upload.wikimedia.org/wikipedia/commons/4/4f/BazzaniatriRed1.jpg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http://www.npsumava.cz/cz/1286/sekce/clovek-a-priroda</a:t>
            </a:r>
            <a:r>
              <a:rPr lang="cs-CZ" dirty="0" smtClean="0">
                <a:hlinkClick r:id="rId11"/>
              </a:rPr>
              <a:t>/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upload.wikimedia.org/wikipedia/commons/5/56/Chalupska-slat.jpg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upload.wikimedia.org/wikipedia/commons/7/78/Ob%C5%99%C3%AD_hrnec_na_Sv%C4%9Btl%C3%A9.jpg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upload.wikimedia.org/wikipedia/commons/7/78/Borov%C3%A1_Lada%2C_Chalupsk%C3%A1_sla%C5%A5_III.JPG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http://www.nppodyji.cz</a:t>
            </a:r>
            <a:r>
              <a:rPr lang="cs-CZ" dirty="0" smtClean="0">
                <a:hlinkClick r:id="rId15"/>
              </a:rPr>
              <a:t>/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upload.wikimedia.org/wikipedia/commons/5/56/Dyje2.JPG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</a:t>
            </a:r>
            <a:r>
              <a:rPr lang="cs-CZ" dirty="0" smtClean="0">
                <a:hlinkClick r:id="rId17"/>
              </a:rPr>
              <a:t>upload.wikimedia.org/wikipedia/commons/5/5d/PodyjiVraniSkala.jpg</a:t>
            </a:r>
            <a:endParaRPr lang="cs-CZ" dirty="0" smtClean="0"/>
          </a:p>
          <a:p>
            <a:r>
              <a:rPr lang="cs-CZ" dirty="0">
                <a:hlinkClick r:id="rId18"/>
              </a:rPr>
              <a:t>http</a:t>
            </a:r>
            <a:r>
              <a:rPr lang="cs-CZ">
                <a:hlinkClick r:id="rId18"/>
              </a:rPr>
              <a:t>://</a:t>
            </a:r>
            <a:r>
              <a:rPr lang="cs-CZ" smtClean="0">
                <a:hlinkClick r:id="rId18"/>
              </a:rPr>
              <a:t>upload.wikimedia.org/wikipedia/commons/d/db/PodyjiBramborik.jpg</a:t>
            </a:r>
            <a:endParaRPr lang="cs-CZ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Použité zdroje</a:t>
            </a:r>
            <a:endParaRPr lang="cs-CZ" sz="18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9050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154</TotalTime>
  <Words>951</Words>
  <Application>Microsoft Office PowerPoint</Application>
  <PresentationFormat>Předvádění na obrazovce (4:3)</PresentationFormat>
  <Paragraphs>113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14</vt:i4>
      </vt:variant>
    </vt:vector>
  </HeadingPairs>
  <TitlesOfParts>
    <vt:vector size="16" baseType="lpstr">
      <vt:lpstr>Shluk</vt:lpstr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18</cp:revision>
  <dcterms:created xsi:type="dcterms:W3CDTF">2013-02-03T11:17:40Z</dcterms:created>
  <dcterms:modified xsi:type="dcterms:W3CDTF">2013-03-01T16:04:08Z</dcterms:modified>
</cp:coreProperties>
</file>