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60" r:id="rId3"/>
    <p:sldId id="261" r:id="rId4"/>
    <p:sldId id="257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289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6. </a:t>
          </a:r>
          <a:r>
            <a:rPr lang="cs-CZ" sz="2000" smtClean="0"/>
            <a:t>ročníku I.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8B08B6-FFEC-4578-BA23-4D5B213CF303}" type="presOf" srcId="{D1B46980-6531-4606-95E6-44980827E919}" destId="{2BE915AB-18AA-4053-B92C-3BFC9ED204BB}" srcOrd="1" destOrd="0" presId="urn:microsoft.com/office/officeart/2005/8/layout/target3"/>
    <dgm:cxn modelId="{F4F7546A-8576-4F0E-9AE5-E1605C387B4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B7E915C-0802-41B0-9ABD-A8EF17679997}" type="presOf" srcId="{757F3AB3-0718-4624-B441-E567A8F0AB56}" destId="{333A1088-737F-45CB-B68E-254E46348037}" srcOrd="0" destOrd="0" presId="urn:microsoft.com/office/officeart/2005/8/layout/target3"/>
    <dgm:cxn modelId="{58C2416C-E9B5-42D8-84C9-B5447834D1A3}" type="presOf" srcId="{D1B46980-6531-4606-95E6-44980827E919}" destId="{6140AFEC-043D-4C43-A2F9-D0F5331DF3A3}" srcOrd="0" destOrd="0" presId="urn:microsoft.com/office/officeart/2005/8/layout/target3"/>
    <dgm:cxn modelId="{5149CA28-8318-477D-A2CA-E1F3EEDB699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E8CCCA-B983-45FF-8B0B-342839D53B23}" type="presOf" srcId="{4C35D32F-0EAB-4CD7-82EE-45574DC2A586}" destId="{8BEBB6EC-1DAA-4CAC-8A25-BC0FCBD5DBD5}" srcOrd="0" destOrd="0" presId="urn:microsoft.com/office/officeart/2005/8/layout/target3"/>
    <dgm:cxn modelId="{AE096448-905F-4F00-AD3F-3B6774A7C163}" type="presOf" srcId="{4C35D32F-0EAB-4CD7-82EE-45574DC2A586}" destId="{890E4F0B-2866-4A3F-A3C7-2A14B1797930}" srcOrd="1" destOrd="0" presId="urn:microsoft.com/office/officeart/2005/8/layout/target3"/>
    <dgm:cxn modelId="{DE755F6A-8B76-447F-9BC8-5A52EBC4D7ED}" type="presOf" srcId="{D1D4F407-5343-4D3F-B5B9-D407B03CAEB4}" destId="{D005CE8C-CC26-4C3E-AC11-E15060ECD759}" srcOrd="0" destOrd="0" presId="urn:microsoft.com/office/officeart/2005/8/layout/target3"/>
    <dgm:cxn modelId="{1F851ABB-7912-43F5-82B2-77045FE36B78}" type="presOf" srcId="{D8197B8C-B260-4A16-BDF4-0947B075E274}" destId="{5A5FFA88-C948-4069-8E93-59FA12366E83}" srcOrd="1" destOrd="0" presId="urn:microsoft.com/office/officeart/2005/8/layout/target3"/>
    <dgm:cxn modelId="{BBE8F411-AC75-4911-BDAB-5C78C8795EA1}" type="presOf" srcId="{D8197B8C-B260-4A16-BDF4-0947B075E274}" destId="{25B08C86-7E15-44DC-BE7F-FFB55DD49D12}" srcOrd="0" destOrd="0" presId="urn:microsoft.com/office/officeart/2005/8/layout/target3"/>
    <dgm:cxn modelId="{3FBBE11C-95AF-46DC-8E38-1356F933FF1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795F8B-4C47-4D1A-951E-DB6FEB15B0DD}" type="presParOf" srcId="{333A1088-737F-45CB-B68E-254E46348037}" destId="{F5ABB229-8D3B-4694-996A-96F23CF14429}" srcOrd="0" destOrd="0" presId="urn:microsoft.com/office/officeart/2005/8/layout/target3"/>
    <dgm:cxn modelId="{538B6E6E-F323-4ECE-9290-7AD2F91E4E47}" type="presParOf" srcId="{333A1088-737F-45CB-B68E-254E46348037}" destId="{F41139FD-01EE-4571-8B17-4FB00FC51163}" srcOrd="1" destOrd="0" presId="urn:microsoft.com/office/officeart/2005/8/layout/target3"/>
    <dgm:cxn modelId="{43318421-2382-419B-9810-1DFC17D38293}" type="presParOf" srcId="{333A1088-737F-45CB-B68E-254E46348037}" destId="{D005CE8C-CC26-4C3E-AC11-E15060ECD759}" srcOrd="2" destOrd="0" presId="urn:microsoft.com/office/officeart/2005/8/layout/target3"/>
    <dgm:cxn modelId="{0C467566-EED0-46F4-92A0-8478E4BC1A3C}" type="presParOf" srcId="{333A1088-737F-45CB-B68E-254E46348037}" destId="{2C702D82-9B77-49B7-9568-BB8EB47C3372}" srcOrd="3" destOrd="0" presId="urn:microsoft.com/office/officeart/2005/8/layout/target3"/>
    <dgm:cxn modelId="{FDB01288-3469-4650-949D-7ACBAD0D9E94}" type="presParOf" srcId="{333A1088-737F-45CB-B68E-254E46348037}" destId="{A52A0455-90FF-4808-ABD0-F02540D31D5A}" srcOrd="4" destOrd="0" presId="urn:microsoft.com/office/officeart/2005/8/layout/target3"/>
    <dgm:cxn modelId="{11E3D8A3-F3FE-4192-A433-B234E6B7468C}" type="presParOf" srcId="{333A1088-737F-45CB-B68E-254E46348037}" destId="{6140AFEC-043D-4C43-A2F9-D0F5331DF3A3}" srcOrd="5" destOrd="0" presId="urn:microsoft.com/office/officeart/2005/8/layout/target3"/>
    <dgm:cxn modelId="{A1840AD1-DF56-4B4F-B194-69C34584209F}" type="presParOf" srcId="{333A1088-737F-45CB-B68E-254E46348037}" destId="{9358AC05-5D7D-4327-9F80-1AD486AEA664}" srcOrd="6" destOrd="0" presId="urn:microsoft.com/office/officeart/2005/8/layout/target3"/>
    <dgm:cxn modelId="{867F132C-3A98-4DEC-AD76-EC9FA4ACC89F}" type="presParOf" srcId="{333A1088-737F-45CB-B68E-254E46348037}" destId="{313FC574-E1CD-4FB4-B054-0B805CE0447D}" srcOrd="7" destOrd="0" presId="urn:microsoft.com/office/officeart/2005/8/layout/target3"/>
    <dgm:cxn modelId="{7A434055-CF86-4E4A-8713-9924488E4946}" type="presParOf" srcId="{333A1088-737F-45CB-B68E-254E46348037}" destId="{619D679B-A015-4ECF-8348-D1034C574F40}" srcOrd="8" destOrd="0" presId="urn:microsoft.com/office/officeart/2005/8/layout/target3"/>
    <dgm:cxn modelId="{448852F1-BDC8-41D0-BE15-3B3EF2C6A6F1}" type="presParOf" srcId="{333A1088-737F-45CB-B68E-254E46348037}" destId="{322283A8-4A27-4CDA-BAE3-F381106A9174}" srcOrd="9" destOrd="0" presId="urn:microsoft.com/office/officeart/2005/8/layout/target3"/>
    <dgm:cxn modelId="{1D4ECF89-7297-41A9-A1E3-9315C0B7B524}" type="presParOf" srcId="{333A1088-737F-45CB-B68E-254E46348037}" destId="{FFC9F71D-1B4F-4AD9-A4A6-86ADEFC8AF5C}" srcOrd="10" destOrd="0" presId="urn:microsoft.com/office/officeart/2005/8/layout/target3"/>
    <dgm:cxn modelId="{891E0B58-4ED0-4860-A40F-A0DEA220B8EE}" type="presParOf" srcId="{333A1088-737F-45CB-B68E-254E46348037}" destId="{25B08C86-7E15-44DC-BE7F-FFB55DD49D12}" srcOrd="11" destOrd="0" presId="urn:microsoft.com/office/officeart/2005/8/layout/target3"/>
    <dgm:cxn modelId="{CAD5B98F-110E-4B38-8A63-A021CB917E2A}" type="presParOf" srcId="{333A1088-737F-45CB-B68E-254E46348037}" destId="{76644BE8-9D7C-4C09-B250-3D10AF48CBB7}" srcOrd="12" destOrd="0" presId="urn:microsoft.com/office/officeart/2005/8/layout/target3"/>
    <dgm:cxn modelId="{F3A1B36F-B1F5-40DF-AD77-6D330DFDAE72}" type="presParOf" srcId="{333A1088-737F-45CB-B68E-254E46348037}" destId="{EE85B701-7295-41C0-BA7A-34D3756A2AE6}" srcOrd="13" destOrd="0" presId="urn:microsoft.com/office/officeart/2005/8/layout/target3"/>
    <dgm:cxn modelId="{ADFAD124-CAF8-4B1A-8F89-227114A837AC}" type="presParOf" srcId="{333A1088-737F-45CB-B68E-254E46348037}" destId="{8BEBB6EC-1DAA-4CAC-8A25-BC0FCBD5DBD5}" srcOrd="14" destOrd="0" presId="urn:microsoft.com/office/officeart/2005/8/layout/target3"/>
    <dgm:cxn modelId="{39271124-1EBD-4E1D-B9F8-A5EACB1F320F}" type="presParOf" srcId="{333A1088-737F-45CB-B68E-254E46348037}" destId="{AED2198E-93D5-4001-81B4-73124B309672}" srcOrd="15" destOrd="0" presId="urn:microsoft.com/office/officeart/2005/8/layout/target3"/>
    <dgm:cxn modelId="{F288458B-421A-4B77-B209-B7BFFEF36077}" type="presParOf" srcId="{333A1088-737F-45CB-B68E-254E46348037}" destId="{2BE915AB-18AA-4053-B92C-3BFC9ED204BB}" srcOrd="16" destOrd="0" presId="urn:microsoft.com/office/officeart/2005/8/layout/target3"/>
    <dgm:cxn modelId="{90C984F3-768F-43AA-B53C-7F116D217067}" type="presParOf" srcId="{333A1088-737F-45CB-B68E-254E46348037}" destId="{6BB5E863-4638-4E1D-BFDE-399D028AC4ED}" srcOrd="17" destOrd="0" presId="urn:microsoft.com/office/officeart/2005/8/layout/target3"/>
    <dgm:cxn modelId="{42587788-29D2-4F28-9410-3BC17D68FB69}" type="presParOf" srcId="{333A1088-737F-45CB-B68E-254E46348037}" destId="{5A5FFA88-C948-4069-8E93-59FA12366E83}" srcOrd="18" destOrd="0" presId="urn:microsoft.com/office/officeart/2005/8/layout/target3"/>
    <dgm:cxn modelId="{C50F4E8D-ACE1-4FD2-A446-223ABC9E0F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NÁZEV:VY_32_INOVACE_01_Přírodopis 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6. </a:t>
          </a:r>
          <a:r>
            <a:rPr lang="cs-CZ" sz="2000" kern="1200" smtClean="0"/>
            <a:t>ročníku I. 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9AFA3A-62FB-4354-9F88-0C9C062CA947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DF9AAE-2765-4A89-AD74-600972324E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37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DF9AAE-2765-4A89-AD74-600972324EC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127A15-3E98-4CF1-909F-4155FCC2F1A9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F1138-66F3-4F59-9882-C430388F54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7.xml"/><Relationship Id="rId18" Type="http://schemas.openxmlformats.org/officeDocument/2006/relationships/slide" Target="slide21.xml"/><Relationship Id="rId26" Type="http://schemas.openxmlformats.org/officeDocument/2006/relationships/slide" Target="slide25.xml"/><Relationship Id="rId39" Type="http://schemas.openxmlformats.org/officeDocument/2006/relationships/slide" Target="slide41.xml"/><Relationship Id="rId3" Type="http://schemas.openxmlformats.org/officeDocument/2006/relationships/slide" Target="slide6.xml"/><Relationship Id="rId21" Type="http://schemas.openxmlformats.org/officeDocument/2006/relationships/slide" Target="slide16.xml"/><Relationship Id="rId34" Type="http://schemas.openxmlformats.org/officeDocument/2006/relationships/slide" Target="slide36.xml"/><Relationship Id="rId7" Type="http://schemas.openxmlformats.org/officeDocument/2006/relationships/slide" Target="slide10.xml"/><Relationship Id="rId12" Type="http://schemas.openxmlformats.org/officeDocument/2006/relationships/slide" Target="slide11.xml"/><Relationship Id="rId17" Type="http://schemas.openxmlformats.org/officeDocument/2006/relationships/slide" Target="slide22.xml"/><Relationship Id="rId25" Type="http://schemas.openxmlformats.org/officeDocument/2006/relationships/slide" Target="slide20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2" Type="http://schemas.openxmlformats.org/officeDocument/2006/relationships/notesSlide" Target="../notesSlides/notesSlide1.xml"/><Relationship Id="rId16" Type="http://schemas.openxmlformats.org/officeDocument/2006/relationships/slide" Target="slide23.xml"/><Relationship Id="rId20" Type="http://schemas.openxmlformats.org/officeDocument/2006/relationships/slide" Target="slide19.xml"/><Relationship Id="rId29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40" Type="http://schemas.openxmlformats.org/officeDocument/2006/relationships/slide" Target="slide42.xml"/><Relationship Id="rId5" Type="http://schemas.openxmlformats.org/officeDocument/2006/relationships/slide" Target="slide7.xml"/><Relationship Id="rId15" Type="http://schemas.openxmlformats.org/officeDocument/2006/relationships/slide" Target="slide24.xml"/><Relationship Id="rId23" Type="http://schemas.openxmlformats.org/officeDocument/2006/relationships/slide" Target="slide30.xml"/><Relationship Id="rId28" Type="http://schemas.openxmlformats.org/officeDocument/2006/relationships/slide" Target="slide28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15.xml"/><Relationship Id="rId31" Type="http://schemas.openxmlformats.org/officeDocument/2006/relationships/slide" Target="slide33.xml"/><Relationship Id="rId4" Type="http://schemas.openxmlformats.org/officeDocument/2006/relationships/slide" Target="slide5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31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70258897"/>
              </p:ext>
            </p:extLst>
          </p:nvPr>
        </p:nvGraphicFramePr>
        <p:xfrm>
          <a:off x="179512" y="836712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135647"/>
            <a:ext cx="7076098" cy="1368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752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000" dirty="0" smtClean="0"/>
              <a:t>Hra Pyramida slouží k opakování učiva </a:t>
            </a:r>
            <a:r>
              <a:rPr lang="cs-CZ" sz="3000" dirty="0"/>
              <a:t>6.ročníku (planeta Země, buňka, jednobuněčné organismy</a:t>
            </a:r>
            <a:r>
              <a:rPr lang="cs-CZ" sz="3000" dirty="0" smtClean="0"/>
              <a:t>).</a:t>
            </a:r>
          </a:p>
          <a:p>
            <a:r>
              <a:rPr lang="cs-CZ" sz="3000" dirty="0" smtClean="0"/>
              <a:t>Pravidla: Žáci se rozdělí do 2 skupin, každá skupina si vybírá otázky a snaží se propojit všechny strany pyramidy.</a:t>
            </a:r>
          </a:p>
          <a:p>
            <a:r>
              <a:rPr lang="cs-CZ" sz="3000" dirty="0" smtClean="0"/>
              <a:t>Po kliknutí na vybrané pole s číslem se zobrazí otázka, na kterou žáci odpoví. </a:t>
            </a:r>
            <a:r>
              <a:rPr lang="cs-CZ" sz="3000" dirty="0"/>
              <a:t>P</a:t>
            </a:r>
            <a:r>
              <a:rPr lang="cs-CZ" sz="3000" dirty="0" smtClean="0"/>
              <a:t>o odpovědi učitel klikne na políčko odpověď a zobrazí se správná odpověď na otázku. Na hrací pole s nabídkou otázek se učitel dostane kliknutím na šipku zpět.</a:t>
            </a:r>
          </a:p>
          <a:p>
            <a:r>
              <a:rPr lang="cs-CZ" sz="3000" dirty="0" smtClean="0"/>
              <a:t>Pokud žáci odpoví správně, zbarví učitel hrací pole kliknutím na pole s příslušným číslem otázky nalevo nebo napravo od pyramidy, podle barvy skupiny. </a:t>
            </a:r>
          </a:p>
          <a:p>
            <a:r>
              <a:rPr lang="cs-CZ" sz="3000" dirty="0" smtClean="0"/>
              <a:t>Pokud žáci odpoví špatně, učitel pole zbarví žlutě. Žluté pole si mohou žáci opět vybrat a učitel jim dá náhradní otázku. Náhradní otázky jsou pod pyramidou.</a:t>
            </a:r>
          </a:p>
          <a:p>
            <a:r>
              <a:rPr lang="cs-CZ" sz="3000" dirty="0" smtClean="0"/>
              <a:t>Vyhrává skupina, která jako první propojí všechny strany pyramidy.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dirty="0" smtClean="0"/>
              <a:t>PYRAMIDA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estiúhelník 10">
            <a:hlinkClick r:id="rId3" action="ppaction://hlinksldjump"/>
          </p:cNvPr>
          <p:cNvSpPr/>
          <p:nvPr/>
        </p:nvSpPr>
        <p:spPr>
          <a:xfrm>
            <a:off x="407193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>
            <a:hlinkClick r:id="rId4" action="ppaction://hlinksldjump"/>
          </p:cNvPr>
          <p:cNvSpPr/>
          <p:nvPr/>
        </p:nvSpPr>
        <p:spPr>
          <a:xfrm>
            <a:off x="4429124" y="128586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>
            <a:hlinkClick r:id="rId3" action="ppaction://hlinksldjump"/>
          </p:cNvPr>
          <p:cNvSpPr txBox="1"/>
          <p:nvPr/>
        </p:nvSpPr>
        <p:spPr>
          <a:xfrm>
            <a:off x="4071934" y="185736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2</a:t>
            </a:r>
            <a:endParaRPr lang="cs-CZ" sz="2800" b="1" dirty="0"/>
          </a:p>
        </p:txBody>
      </p:sp>
      <p:sp>
        <p:nvSpPr>
          <p:cNvPr id="10" name="Šestiúhelník 9">
            <a:hlinkClick r:id="rId5" action="ppaction://hlinksldjump"/>
          </p:cNvPr>
          <p:cNvSpPr/>
          <p:nvPr/>
        </p:nvSpPr>
        <p:spPr>
          <a:xfrm>
            <a:off x="478631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>
            <a:hlinkClick r:id="rId6" action="ppaction://hlinksldjump"/>
          </p:cNvPr>
          <p:cNvSpPr/>
          <p:nvPr/>
        </p:nvSpPr>
        <p:spPr>
          <a:xfrm>
            <a:off x="442912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>
            <a:hlinkClick r:id="rId7" action="ppaction://hlinksldjump"/>
          </p:cNvPr>
          <p:cNvSpPr/>
          <p:nvPr/>
        </p:nvSpPr>
        <p:spPr>
          <a:xfrm>
            <a:off x="514350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>
            <a:hlinkClick r:id="rId8" action="ppaction://hlinksldjump"/>
          </p:cNvPr>
          <p:cNvSpPr/>
          <p:nvPr/>
        </p:nvSpPr>
        <p:spPr>
          <a:xfrm>
            <a:off x="371474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>
            <a:hlinkClick r:id="rId9" action="ppaction://hlinksldjump"/>
          </p:cNvPr>
          <p:cNvSpPr/>
          <p:nvPr/>
        </p:nvSpPr>
        <p:spPr>
          <a:xfrm>
            <a:off x="478631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>
            <a:hlinkClick r:id="rId10" action="ppaction://hlinksldjump"/>
          </p:cNvPr>
          <p:cNvSpPr/>
          <p:nvPr/>
        </p:nvSpPr>
        <p:spPr>
          <a:xfrm>
            <a:off x="407193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>
            <a:hlinkClick r:id="rId11" action="ppaction://hlinksldjump"/>
          </p:cNvPr>
          <p:cNvSpPr/>
          <p:nvPr/>
        </p:nvSpPr>
        <p:spPr>
          <a:xfrm>
            <a:off x="550069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>
            <a:hlinkClick r:id="rId12" action="ppaction://hlinksldjump"/>
          </p:cNvPr>
          <p:cNvSpPr/>
          <p:nvPr/>
        </p:nvSpPr>
        <p:spPr>
          <a:xfrm>
            <a:off x="335755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>
            <a:hlinkClick r:id="rId13" action="ppaction://hlinksldjump"/>
          </p:cNvPr>
          <p:cNvSpPr/>
          <p:nvPr/>
        </p:nvSpPr>
        <p:spPr>
          <a:xfrm>
            <a:off x="442912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>
            <a:hlinkClick r:id="rId14" action="ppaction://hlinksldjump"/>
          </p:cNvPr>
          <p:cNvSpPr/>
          <p:nvPr/>
        </p:nvSpPr>
        <p:spPr>
          <a:xfrm>
            <a:off x="514350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iúhelník 20">
            <a:hlinkClick r:id="rId15" action="ppaction://hlinksldjump"/>
          </p:cNvPr>
          <p:cNvSpPr/>
          <p:nvPr/>
        </p:nvSpPr>
        <p:spPr>
          <a:xfrm>
            <a:off x="550069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>
            <a:hlinkClick r:id="rId16" action="ppaction://hlinksldjump"/>
          </p:cNvPr>
          <p:cNvSpPr/>
          <p:nvPr/>
        </p:nvSpPr>
        <p:spPr>
          <a:xfrm>
            <a:off x="478631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estiúhelník 22">
            <a:hlinkClick r:id="rId17" action="ppaction://hlinksldjump"/>
          </p:cNvPr>
          <p:cNvSpPr/>
          <p:nvPr/>
        </p:nvSpPr>
        <p:spPr>
          <a:xfrm>
            <a:off x="407193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>
            <a:hlinkClick r:id="rId18" action="ppaction://hlinksldjump"/>
          </p:cNvPr>
          <p:cNvSpPr/>
          <p:nvPr/>
        </p:nvSpPr>
        <p:spPr>
          <a:xfrm>
            <a:off x="335755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>
            <a:hlinkClick r:id="rId19" action="ppaction://hlinksldjump"/>
          </p:cNvPr>
          <p:cNvSpPr/>
          <p:nvPr/>
        </p:nvSpPr>
        <p:spPr>
          <a:xfrm>
            <a:off x="300036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>
            <a:hlinkClick r:id="rId20" action="ppaction://hlinksldjump"/>
          </p:cNvPr>
          <p:cNvSpPr/>
          <p:nvPr/>
        </p:nvSpPr>
        <p:spPr>
          <a:xfrm>
            <a:off x="585788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>
            <a:hlinkClick r:id="rId21" action="ppaction://hlinksldjump"/>
          </p:cNvPr>
          <p:cNvSpPr/>
          <p:nvPr/>
        </p:nvSpPr>
        <p:spPr>
          <a:xfrm>
            <a:off x="371474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estiúhelník 27">
            <a:hlinkClick r:id="rId22" action="ppaction://hlinksldjump"/>
          </p:cNvPr>
          <p:cNvSpPr/>
          <p:nvPr/>
        </p:nvSpPr>
        <p:spPr>
          <a:xfrm>
            <a:off x="58578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iúhelník 28">
            <a:hlinkClick r:id="rId23" action="ppaction://hlinksldjump"/>
          </p:cNvPr>
          <p:cNvSpPr/>
          <p:nvPr/>
        </p:nvSpPr>
        <p:spPr>
          <a:xfrm>
            <a:off x="514350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iúhelník 29">
            <a:hlinkClick r:id="rId24" action="ppaction://hlinksldjump"/>
          </p:cNvPr>
          <p:cNvSpPr/>
          <p:nvPr/>
        </p:nvSpPr>
        <p:spPr>
          <a:xfrm>
            <a:off x="22859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>
            <a:hlinkClick r:id="rId25" action="ppaction://hlinksldjump"/>
          </p:cNvPr>
          <p:cNvSpPr/>
          <p:nvPr/>
        </p:nvSpPr>
        <p:spPr>
          <a:xfrm>
            <a:off x="26431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estiúhelník 31">
            <a:hlinkClick r:id="rId26" action="ppaction://hlinksldjump"/>
          </p:cNvPr>
          <p:cNvSpPr/>
          <p:nvPr/>
        </p:nvSpPr>
        <p:spPr>
          <a:xfrm>
            <a:off x="62150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estiúhelník 32">
            <a:hlinkClick r:id="rId27" action="ppaction://hlinksldjump"/>
          </p:cNvPr>
          <p:cNvSpPr/>
          <p:nvPr/>
        </p:nvSpPr>
        <p:spPr>
          <a:xfrm>
            <a:off x="442912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iúhelník 33">
            <a:hlinkClick r:id="rId28" action="ppaction://hlinksldjump"/>
          </p:cNvPr>
          <p:cNvSpPr/>
          <p:nvPr/>
        </p:nvSpPr>
        <p:spPr>
          <a:xfrm>
            <a:off x="371474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estiúhelník 34">
            <a:hlinkClick r:id="rId29" action="ppaction://hlinksldjump"/>
          </p:cNvPr>
          <p:cNvSpPr/>
          <p:nvPr/>
        </p:nvSpPr>
        <p:spPr>
          <a:xfrm>
            <a:off x="30003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37" name="TextovéPole 36">
            <a:hlinkClick r:id="rId4" action="ppaction://hlinksldjump"/>
          </p:cNvPr>
          <p:cNvSpPr txBox="1"/>
          <p:nvPr/>
        </p:nvSpPr>
        <p:spPr>
          <a:xfrm flipH="1">
            <a:off x="4429124" y="1285861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1</a:t>
            </a:r>
            <a:endParaRPr lang="cs-CZ" sz="2800" b="1" dirty="0"/>
          </a:p>
        </p:txBody>
      </p:sp>
      <p:sp>
        <p:nvSpPr>
          <p:cNvPr id="36" name="Šestiúhelník 35">
            <a:hlinkClick r:id="rId30" action="ppaction://hlinksldjump"/>
          </p:cNvPr>
          <p:cNvSpPr/>
          <p:nvPr/>
        </p:nvSpPr>
        <p:spPr>
          <a:xfrm>
            <a:off x="65722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>
            <a:hlinkClick r:id="rId7" action="ppaction://hlinksldjump"/>
          </p:cNvPr>
          <p:cNvSpPr txBox="1"/>
          <p:nvPr/>
        </p:nvSpPr>
        <p:spPr>
          <a:xfrm>
            <a:off x="514350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39" name="TextovéPole 38">
            <a:hlinkClick r:id="rId5" action="ppaction://hlinksldjump"/>
          </p:cNvPr>
          <p:cNvSpPr txBox="1"/>
          <p:nvPr/>
        </p:nvSpPr>
        <p:spPr>
          <a:xfrm>
            <a:off x="4857752" y="185736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40" name="TextovéPole 39">
            <a:hlinkClick r:id="rId6" action="ppaction://hlinksldjump"/>
          </p:cNvPr>
          <p:cNvSpPr txBox="1"/>
          <p:nvPr/>
        </p:nvSpPr>
        <p:spPr>
          <a:xfrm>
            <a:off x="442912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41" name="TextovéPole 40">
            <a:hlinkClick r:id="rId8" action="ppaction://hlinksldjump"/>
          </p:cNvPr>
          <p:cNvSpPr txBox="1"/>
          <p:nvPr/>
        </p:nvSpPr>
        <p:spPr>
          <a:xfrm>
            <a:off x="3714744" y="242886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  </a:t>
            </a:r>
            <a:endParaRPr lang="cs-CZ" sz="2800" b="1" dirty="0"/>
          </a:p>
        </p:txBody>
      </p:sp>
      <p:sp>
        <p:nvSpPr>
          <p:cNvPr id="43" name="TextovéPole 42">
            <a:hlinkClick r:id="rId10" action="ppaction://hlinksldjump"/>
          </p:cNvPr>
          <p:cNvSpPr txBox="1"/>
          <p:nvPr/>
        </p:nvSpPr>
        <p:spPr>
          <a:xfrm>
            <a:off x="407193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</a:t>
            </a:r>
            <a:endParaRPr lang="cs-CZ" sz="2800" b="1" dirty="0"/>
          </a:p>
        </p:txBody>
      </p:sp>
      <p:sp>
        <p:nvSpPr>
          <p:cNvPr id="44" name="TextovéPole 43">
            <a:hlinkClick r:id="rId12" action="ppaction://hlinksldjump"/>
          </p:cNvPr>
          <p:cNvSpPr txBox="1"/>
          <p:nvPr/>
        </p:nvSpPr>
        <p:spPr>
          <a:xfrm>
            <a:off x="335755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45" name="TextovéPole 44">
            <a:hlinkClick r:id="rId21" action="ppaction://hlinksldjump"/>
          </p:cNvPr>
          <p:cNvSpPr txBox="1"/>
          <p:nvPr/>
        </p:nvSpPr>
        <p:spPr>
          <a:xfrm>
            <a:off x="371474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12</a:t>
            </a:r>
            <a:endParaRPr lang="cs-CZ" sz="2800" b="1" dirty="0"/>
          </a:p>
        </p:txBody>
      </p:sp>
      <p:sp>
        <p:nvSpPr>
          <p:cNvPr id="46" name="TextovéPole 45">
            <a:hlinkClick r:id="rId19" action="ppaction://hlinksldjump"/>
          </p:cNvPr>
          <p:cNvSpPr txBox="1"/>
          <p:nvPr/>
        </p:nvSpPr>
        <p:spPr>
          <a:xfrm>
            <a:off x="3000364" y="3571876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47" name="TextovéPole 46">
            <a:hlinkClick r:id="rId9" action="ppaction://hlinksldjump"/>
          </p:cNvPr>
          <p:cNvSpPr txBox="1"/>
          <p:nvPr/>
        </p:nvSpPr>
        <p:spPr>
          <a:xfrm>
            <a:off x="4786314" y="3000372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9</a:t>
            </a:r>
            <a:endParaRPr lang="cs-CZ" sz="2800" b="1" dirty="0"/>
          </a:p>
        </p:txBody>
      </p:sp>
      <p:sp>
        <p:nvSpPr>
          <p:cNvPr id="49" name="TextovéPole 48">
            <a:hlinkClick r:id="rId20" action="ppaction://hlinksldjump"/>
          </p:cNvPr>
          <p:cNvSpPr txBox="1"/>
          <p:nvPr/>
        </p:nvSpPr>
        <p:spPr>
          <a:xfrm>
            <a:off x="585788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sp>
        <p:nvSpPr>
          <p:cNvPr id="50" name="TextovéPole 49">
            <a:hlinkClick r:id="rId14" action="ppaction://hlinksldjump"/>
          </p:cNvPr>
          <p:cNvSpPr txBox="1"/>
          <p:nvPr/>
        </p:nvSpPr>
        <p:spPr>
          <a:xfrm>
            <a:off x="514350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51" name="TextovéPole 50">
            <a:hlinkClick r:id="rId13" action="ppaction://hlinksldjump"/>
          </p:cNvPr>
          <p:cNvSpPr txBox="1"/>
          <p:nvPr/>
        </p:nvSpPr>
        <p:spPr>
          <a:xfrm>
            <a:off x="4429124" y="3571876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13</a:t>
            </a:r>
            <a:endParaRPr lang="cs-CZ" sz="2800" b="1" dirty="0"/>
          </a:p>
        </p:txBody>
      </p:sp>
      <p:sp>
        <p:nvSpPr>
          <p:cNvPr id="52" name="TextovéPole 51">
            <a:hlinkClick r:id="rId11" action="ppaction://hlinksldjump"/>
          </p:cNvPr>
          <p:cNvSpPr txBox="1"/>
          <p:nvPr/>
        </p:nvSpPr>
        <p:spPr>
          <a:xfrm>
            <a:off x="5500694" y="300037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</a:t>
            </a:r>
            <a:endParaRPr lang="cs-CZ" sz="2800" b="1" dirty="0"/>
          </a:p>
        </p:txBody>
      </p:sp>
      <p:sp>
        <p:nvSpPr>
          <p:cNvPr id="53" name="TextovéPole 52">
            <a:hlinkClick r:id="rId15" action="ppaction://hlinksldjump"/>
          </p:cNvPr>
          <p:cNvSpPr txBox="1"/>
          <p:nvPr/>
        </p:nvSpPr>
        <p:spPr>
          <a:xfrm>
            <a:off x="550069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20</a:t>
            </a:r>
            <a:endParaRPr lang="cs-CZ" sz="2800" b="1" dirty="0"/>
          </a:p>
        </p:txBody>
      </p:sp>
      <p:sp>
        <p:nvSpPr>
          <p:cNvPr id="54" name="TextovéPole 53">
            <a:hlinkClick r:id="rId26" action="ppaction://hlinksldjump"/>
          </p:cNvPr>
          <p:cNvSpPr txBox="1"/>
          <p:nvPr/>
        </p:nvSpPr>
        <p:spPr>
          <a:xfrm>
            <a:off x="62150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21</a:t>
            </a:r>
            <a:endParaRPr lang="cs-CZ" sz="2800" b="1" dirty="0"/>
          </a:p>
        </p:txBody>
      </p:sp>
      <p:sp>
        <p:nvSpPr>
          <p:cNvPr id="55" name="TextovéPole 54">
            <a:hlinkClick r:id="rId27" action="ppaction://hlinksldjump"/>
          </p:cNvPr>
          <p:cNvSpPr txBox="1"/>
          <p:nvPr/>
        </p:nvSpPr>
        <p:spPr>
          <a:xfrm>
            <a:off x="442912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</a:t>
            </a:r>
            <a:endParaRPr lang="cs-CZ" sz="2800" b="1" dirty="0"/>
          </a:p>
        </p:txBody>
      </p:sp>
      <p:sp>
        <p:nvSpPr>
          <p:cNvPr id="56" name="TextovéPole 55">
            <a:hlinkClick r:id="rId25" action="ppaction://hlinksldjump"/>
          </p:cNvPr>
          <p:cNvSpPr txBox="1"/>
          <p:nvPr/>
        </p:nvSpPr>
        <p:spPr>
          <a:xfrm>
            <a:off x="264317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16</a:t>
            </a:r>
            <a:endParaRPr lang="cs-CZ" sz="2800" b="1" dirty="0"/>
          </a:p>
        </p:txBody>
      </p:sp>
      <p:sp>
        <p:nvSpPr>
          <p:cNvPr id="57" name="TextovéPole 56">
            <a:hlinkClick r:id="rId18" action="ppaction://hlinksldjump"/>
          </p:cNvPr>
          <p:cNvSpPr txBox="1"/>
          <p:nvPr/>
        </p:nvSpPr>
        <p:spPr>
          <a:xfrm>
            <a:off x="335755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17</a:t>
            </a:r>
            <a:endParaRPr lang="cs-CZ" sz="2800" b="1" dirty="0"/>
          </a:p>
        </p:txBody>
      </p:sp>
      <p:sp>
        <p:nvSpPr>
          <p:cNvPr id="58" name="TextovéPole 57">
            <a:hlinkClick r:id="rId28" action="ppaction://hlinksldjump"/>
          </p:cNvPr>
          <p:cNvSpPr txBox="1"/>
          <p:nvPr/>
        </p:nvSpPr>
        <p:spPr>
          <a:xfrm>
            <a:off x="371474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24</a:t>
            </a:r>
            <a:endParaRPr lang="cs-CZ" sz="2800" b="1" dirty="0"/>
          </a:p>
        </p:txBody>
      </p:sp>
      <p:sp>
        <p:nvSpPr>
          <p:cNvPr id="59" name="TextovéPole 58">
            <a:hlinkClick r:id="rId24" action="ppaction://hlinksldjump"/>
          </p:cNvPr>
          <p:cNvSpPr txBox="1"/>
          <p:nvPr/>
        </p:nvSpPr>
        <p:spPr>
          <a:xfrm>
            <a:off x="22859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22</a:t>
            </a:r>
            <a:endParaRPr lang="cs-CZ" sz="2800" b="1" dirty="0"/>
          </a:p>
        </p:txBody>
      </p:sp>
      <p:sp>
        <p:nvSpPr>
          <p:cNvPr id="60" name="TextovéPole 59">
            <a:hlinkClick r:id="rId29" action="ppaction://hlinksldjump"/>
          </p:cNvPr>
          <p:cNvSpPr txBox="1"/>
          <p:nvPr/>
        </p:nvSpPr>
        <p:spPr>
          <a:xfrm>
            <a:off x="30003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23</a:t>
            </a:r>
            <a:endParaRPr lang="cs-CZ" sz="2800" b="1" dirty="0"/>
          </a:p>
        </p:txBody>
      </p:sp>
      <p:sp>
        <p:nvSpPr>
          <p:cNvPr id="61" name="TextovéPole 60">
            <a:hlinkClick r:id="rId17" action="ppaction://hlinksldjump"/>
          </p:cNvPr>
          <p:cNvSpPr txBox="1"/>
          <p:nvPr/>
        </p:nvSpPr>
        <p:spPr>
          <a:xfrm>
            <a:off x="4071934" y="4143380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</a:t>
            </a:r>
            <a:endParaRPr lang="cs-CZ" sz="2800" b="1" dirty="0"/>
          </a:p>
        </p:txBody>
      </p:sp>
      <p:sp>
        <p:nvSpPr>
          <p:cNvPr id="62" name="TextovéPole 61">
            <a:hlinkClick r:id="rId16" action="ppaction://hlinksldjump"/>
          </p:cNvPr>
          <p:cNvSpPr txBox="1"/>
          <p:nvPr/>
        </p:nvSpPr>
        <p:spPr>
          <a:xfrm>
            <a:off x="4786314" y="41433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19</a:t>
            </a:r>
            <a:endParaRPr lang="cs-CZ" sz="2800" b="1" dirty="0"/>
          </a:p>
        </p:txBody>
      </p:sp>
      <p:sp>
        <p:nvSpPr>
          <p:cNvPr id="63" name="TextovéPole 62">
            <a:hlinkClick r:id="rId23" action="ppaction://hlinksldjump"/>
          </p:cNvPr>
          <p:cNvSpPr txBox="1"/>
          <p:nvPr/>
        </p:nvSpPr>
        <p:spPr>
          <a:xfrm>
            <a:off x="514350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26</a:t>
            </a:r>
            <a:endParaRPr lang="cs-CZ" sz="2800" b="1" dirty="0"/>
          </a:p>
        </p:txBody>
      </p:sp>
      <p:sp>
        <p:nvSpPr>
          <p:cNvPr id="64" name="TextovéPole 63">
            <a:hlinkClick r:id="rId30" action="ppaction://hlinksldjump"/>
          </p:cNvPr>
          <p:cNvSpPr txBox="1"/>
          <p:nvPr/>
        </p:nvSpPr>
        <p:spPr>
          <a:xfrm>
            <a:off x="657226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28</a:t>
            </a:r>
            <a:endParaRPr lang="cs-CZ" sz="2800" b="1" dirty="0"/>
          </a:p>
        </p:txBody>
      </p:sp>
      <p:sp>
        <p:nvSpPr>
          <p:cNvPr id="65" name="TextovéPole 64">
            <a:hlinkClick r:id="rId22" action="ppaction://hlinksldjump"/>
          </p:cNvPr>
          <p:cNvSpPr txBox="1"/>
          <p:nvPr/>
        </p:nvSpPr>
        <p:spPr>
          <a:xfrm>
            <a:off x="5857884" y="471488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27</a:t>
            </a:r>
            <a:endParaRPr lang="cs-CZ" sz="2800" b="1" dirty="0"/>
          </a:p>
        </p:txBody>
      </p:sp>
      <p:sp>
        <p:nvSpPr>
          <p:cNvPr id="67" name="Zástupný symbol pro obsah 66"/>
          <p:cNvSpPr>
            <a:spLocks noGrp="1"/>
          </p:cNvSpPr>
          <p:nvPr>
            <p:ph idx="4294967295"/>
          </p:nvPr>
        </p:nvSpPr>
        <p:spPr>
          <a:xfrm flipV="1">
            <a:off x="214313" y="5857875"/>
            <a:ext cx="8929687" cy="1000125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				</a:t>
            </a:r>
          </a:p>
          <a:p>
            <a:pPr>
              <a:buNone/>
            </a:pPr>
            <a:endParaRPr lang="cs-CZ" sz="18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214282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214282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1214414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714348" y="150017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714348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214414" y="192880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1214414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714348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214282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1214414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214282" y="3643314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714348" y="235743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1214414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214282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1214414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714348" y="278605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214282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714348" y="321468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14348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1214414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214282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14348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214282" y="4500570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214282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714348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62" name="TextovéPole 161"/>
          <p:cNvSpPr txBox="1"/>
          <p:nvPr/>
        </p:nvSpPr>
        <p:spPr>
          <a:xfrm>
            <a:off x="1214414" y="4071942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214282" y="5357826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164" name="TextovéPole 163"/>
          <p:cNvSpPr txBox="1"/>
          <p:nvPr/>
        </p:nvSpPr>
        <p:spPr>
          <a:xfrm>
            <a:off x="1214414" y="4929198"/>
            <a:ext cx="4286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8001024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7500958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8501090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8" name="TextovéPole 167"/>
          <p:cNvSpPr txBox="1"/>
          <p:nvPr/>
        </p:nvSpPr>
        <p:spPr>
          <a:xfrm>
            <a:off x="8001024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69" name="TextovéPole 168"/>
          <p:cNvSpPr txBox="1"/>
          <p:nvPr/>
        </p:nvSpPr>
        <p:spPr>
          <a:xfrm>
            <a:off x="7500958" y="192880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70" name="TextovéPole 169"/>
          <p:cNvSpPr txBox="1"/>
          <p:nvPr/>
        </p:nvSpPr>
        <p:spPr>
          <a:xfrm>
            <a:off x="8501090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>
            <a:off x="8001024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2" name="TextovéPole 171"/>
          <p:cNvSpPr txBox="1"/>
          <p:nvPr/>
        </p:nvSpPr>
        <p:spPr>
          <a:xfrm>
            <a:off x="7500958" y="150017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3" name="TextovéPole 172"/>
          <p:cNvSpPr txBox="1"/>
          <p:nvPr/>
        </p:nvSpPr>
        <p:spPr>
          <a:xfrm>
            <a:off x="8501090" y="235743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4" name="TextovéPole 173"/>
          <p:cNvSpPr txBox="1"/>
          <p:nvPr/>
        </p:nvSpPr>
        <p:spPr>
          <a:xfrm>
            <a:off x="7500958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75" name="TextovéPole 174"/>
          <p:cNvSpPr txBox="1"/>
          <p:nvPr/>
        </p:nvSpPr>
        <p:spPr>
          <a:xfrm>
            <a:off x="8001024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76" name="TextovéPole 175"/>
          <p:cNvSpPr txBox="1"/>
          <p:nvPr/>
        </p:nvSpPr>
        <p:spPr>
          <a:xfrm>
            <a:off x="7500958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77" name="TextovéPole 176"/>
          <p:cNvSpPr txBox="1"/>
          <p:nvPr/>
        </p:nvSpPr>
        <p:spPr>
          <a:xfrm>
            <a:off x="8501090" y="278605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8" name="TextovéPole 177"/>
          <p:cNvSpPr txBox="1"/>
          <p:nvPr/>
        </p:nvSpPr>
        <p:spPr>
          <a:xfrm>
            <a:off x="8001024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79" name="TextovéPole 178"/>
          <p:cNvSpPr txBox="1"/>
          <p:nvPr/>
        </p:nvSpPr>
        <p:spPr>
          <a:xfrm>
            <a:off x="8501090" y="321468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80" name="TextovéPole 179"/>
          <p:cNvSpPr txBox="1"/>
          <p:nvPr/>
        </p:nvSpPr>
        <p:spPr>
          <a:xfrm>
            <a:off x="7500958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81" name="TextovéPole 180"/>
          <p:cNvSpPr txBox="1"/>
          <p:nvPr/>
        </p:nvSpPr>
        <p:spPr>
          <a:xfrm>
            <a:off x="8501090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7500958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83" name="TextovéPole 182"/>
          <p:cNvSpPr txBox="1"/>
          <p:nvPr/>
        </p:nvSpPr>
        <p:spPr>
          <a:xfrm>
            <a:off x="8001024" y="3643314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7500958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85" name="TextovéPole 184"/>
          <p:cNvSpPr txBox="1"/>
          <p:nvPr/>
        </p:nvSpPr>
        <p:spPr>
          <a:xfrm>
            <a:off x="8501090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86" name="TextovéPole 185"/>
          <p:cNvSpPr txBox="1"/>
          <p:nvPr/>
        </p:nvSpPr>
        <p:spPr>
          <a:xfrm>
            <a:off x="7500958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8001024" y="4071942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8501090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9" name="TextovéPole 188"/>
          <p:cNvSpPr txBox="1"/>
          <p:nvPr/>
        </p:nvSpPr>
        <p:spPr>
          <a:xfrm>
            <a:off x="8001024" y="4500570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90" name="TextovéPole 189"/>
          <p:cNvSpPr txBox="1"/>
          <p:nvPr/>
        </p:nvSpPr>
        <p:spPr>
          <a:xfrm>
            <a:off x="8001024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91" name="TextovéPole 190"/>
          <p:cNvSpPr txBox="1"/>
          <p:nvPr/>
        </p:nvSpPr>
        <p:spPr>
          <a:xfrm>
            <a:off x="8501090" y="4929198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92" name="TextovéPole 191"/>
          <p:cNvSpPr txBox="1"/>
          <p:nvPr/>
        </p:nvSpPr>
        <p:spPr>
          <a:xfrm>
            <a:off x="8501090" y="5357826"/>
            <a:ext cx="428628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221" name="TextovéPole 220"/>
          <p:cNvSpPr txBox="1"/>
          <p:nvPr/>
        </p:nvSpPr>
        <p:spPr>
          <a:xfrm>
            <a:off x="242886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222" name="TextovéPole 221"/>
          <p:cNvSpPr txBox="1"/>
          <p:nvPr/>
        </p:nvSpPr>
        <p:spPr>
          <a:xfrm>
            <a:off x="292892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223" name="TextovéPole 222"/>
          <p:cNvSpPr txBox="1"/>
          <p:nvPr/>
        </p:nvSpPr>
        <p:spPr>
          <a:xfrm>
            <a:off x="342899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</a:t>
            </a:r>
            <a:endParaRPr lang="cs-CZ" sz="1600" dirty="0"/>
          </a:p>
        </p:txBody>
      </p:sp>
      <p:sp>
        <p:nvSpPr>
          <p:cNvPr id="224" name="TextovéPole 223"/>
          <p:cNvSpPr txBox="1"/>
          <p:nvPr/>
        </p:nvSpPr>
        <p:spPr>
          <a:xfrm>
            <a:off x="392905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225" name="TextovéPole 224"/>
          <p:cNvSpPr txBox="1"/>
          <p:nvPr/>
        </p:nvSpPr>
        <p:spPr>
          <a:xfrm>
            <a:off x="4429124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5</a:t>
            </a:r>
            <a:endParaRPr lang="cs-CZ" sz="1600" dirty="0"/>
          </a:p>
        </p:txBody>
      </p:sp>
      <p:sp>
        <p:nvSpPr>
          <p:cNvPr id="226" name="TextovéPole 225"/>
          <p:cNvSpPr txBox="1"/>
          <p:nvPr/>
        </p:nvSpPr>
        <p:spPr>
          <a:xfrm>
            <a:off x="4929190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6</a:t>
            </a:r>
            <a:endParaRPr lang="cs-CZ" sz="1600" dirty="0"/>
          </a:p>
        </p:txBody>
      </p:sp>
      <p:sp>
        <p:nvSpPr>
          <p:cNvPr id="227" name="TextovéPole 226"/>
          <p:cNvSpPr txBox="1"/>
          <p:nvPr/>
        </p:nvSpPr>
        <p:spPr>
          <a:xfrm>
            <a:off x="5429256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7</a:t>
            </a:r>
            <a:endParaRPr lang="cs-CZ" sz="1600" dirty="0"/>
          </a:p>
        </p:txBody>
      </p:sp>
      <p:sp>
        <p:nvSpPr>
          <p:cNvPr id="228" name="TextovéPole 227"/>
          <p:cNvSpPr txBox="1"/>
          <p:nvPr/>
        </p:nvSpPr>
        <p:spPr>
          <a:xfrm>
            <a:off x="5929322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8</a:t>
            </a:r>
            <a:endParaRPr lang="cs-CZ" sz="1600" dirty="0"/>
          </a:p>
        </p:txBody>
      </p:sp>
      <p:sp>
        <p:nvSpPr>
          <p:cNvPr id="229" name="TextovéPole 228"/>
          <p:cNvSpPr txBox="1"/>
          <p:nvPr/>
        </p:nvSpPr>
        <p:spPr>
          <a:xfrm>
            <a:off x="6429388" y="5429264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9</a:t>
            </a:r>
            <a:endParaRPr lang="cs-CZ" sz="1600" dirty="0"/>
          </a:p>
        </p:txBody>
      </p:sp>
      <p:sp>
        <p:nvSpPr>
          <p:cNvPr id="230" name="TextovéPole 229"/>
          <p:cNvSpPr txBox="1"/>
          <p:nvPr/>
        </p:nvSpPr>
        <p:spPr>
          <a:xfrm>
            <a:off x="242886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31" name="TextovéPole 230"/>
          <p:cNvSpPr txBox="1"/>
          <p:nvPr/>
        </p:nvSpPr>
        <p:spPr>
          <a:xfrm>
            <a:off x="292892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11</a:t>
            </a:r>
            <a:endParaRPr lang="cs-CZ" sz="1600" dirty="0"/>
          </a:p>
        </p:txBody>
      </p:sp>
      <p:sp>
        <p:nvSpPr>
          <p:cNvPr id="232" name="TextovéPole 231"/>
          <p:cNvSpPr txBox="1"/>
          <p:nvPr/>
        </p:nvSpPr>
        <p:spPr>
          <a:xfrm>
            <a:off x="342899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12</a:t>
            </a:r>
            <a:endParaRPr lang="cs-CZ" sz="1600" dirty="0"/>
          </a:p>
        </p:txBody>
      </p:sp>
      <p:sp>
        <p:nvSpPr>
          <p:cNvPr id="233" name="TextovéPole 232"/>
          <p:cNvSpPr txBox="1"/>
          <p:nvPr/>
        </p:nvSpPr>
        <p:spPr>
          <a:xfrm>
            <a:off x="392905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13</a:t>
            </a:r>
            <a:endParaRPr lang="cs-CZ" sz="1600" dirty="0"/>
          </a:p>
        </p:txBody>
      </p:sp>
      <p:sp>
        <p:nvSpPr>
          <p:cNvPr id="234" name="TextovéPole 233"/>
          <p:cNvSpPr txBox="1"/>
          <p:nvPr/>
        </p:nvSpPr>
        <p:spPr>
          <a:xfrm>
            <a:off x="4429124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14</a:t>
            </a:r>
            <a:endParaRPr lang="cs-CZ" sz="1600" dirty="0"/>
          </a:p>
        </p:txBody>
      </p:sp>
      <p:sp>
        <p:nvSpPr>
          <p:cNvPr id="235" name="TextovéPole 234"/>
          <p:cNvSpPr txBox="1"/>
          <p:nvPr/>
        </p:nvSpPr>
        <p:spPr>
          <a:xfrm>
            <a:off x="4929190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15</a:t>
            </a:r>
            <a:endParaRPr lang="cs-CZ" sz="1600" dirty="0"/>
          </a:p>
        </p:txBody>
      </p:sp>
      <p:sp>
        <p:nvSpPr>
          <p:cNvPr id="236" name="TextovéPole 235"/>
          <p:cNvSpPr txBox="1"/>
          <p:nvPr/>
        </p:nvSpPr>
        <p:spPr>
          <a:xfrm>
            <a:off x="5429256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16</a:t>
            </a:r>
            <a:endParaRPr lang="cs-CZ" sz="1600" dirty="0"/>
          </a:p>
        </p:txBody>
      </p:sp>
      <p:sp>
        <p:nvSpPr>
          <p:cNvPr id="237" name="TextovéPole 236"/>
          <p:cNvSpPr txBox="1"/>
          <p:nvPr/>
        </p:nvSpPr>
        <p:spPr>
          <a:xfrm>
            <a:off x="5929322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17</a:t>
            </a:r>
            <a:endParaRPr lang="cs-CZ" sz="1600" dirty="0"/>
          </a:p>
        </p:txBody>
      </p:sp>
      <p:sp>
        <p:nvSpPr>
          <p:cNvPr id="238" name="TextovéPole 237"/>
          <p:cNvSpPr txBox="1"/>
          <p:nvPr/>
        </p:nvSpPr>
        <p:spPr>
          <a:xfrm>
            <a:off x="6429388" y="5857892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18</a:t>
            </a:r>
            <a:endParaRPr lang="cs-CZ" sz="1600" dirty="0"/>
          </a:p>
        </p:txBody>
      </p:sp>
      <p:sp>
        <p:nvSpPr>
          <p:cNvPr id="239" name="TextovéPole 238"/>
          <p:cNvSpPr txBox="1"/>
          <p:nvPr/>
        </p:nvSpPr>
        <p:spPr>
          <a:xfrm>
            <a:off x="242886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19</a:t>
            </a:r>
            <a:endParaRPr lang="cs-CZ" sz="1600" dirty="0"/>
          </a:p>
        </p:txBody>
      </p:sp>
      <p:sp>
        <p:nvSpPr>
          <p:cNvPr id="240" name="TextovéPole 239"/>
          <p:cNvSpPr txBox="1"/>
          <p:nvPr/>
        </p:nvSpPr>
        <p:spPr>
          <a:xfrm>
            <a:off x="292892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20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342899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21</a:t>
            </a:r>
            <a:endParaRPr lang="cs-CZ" sz="1600" dirty="0"/>
          </a:p>
        </p:txBody>
      </p:sp>
      <p:sp>
        <p:nvSpPr>
          <p:cNvPr id="242" name="TextovéPole 241"/>
          <p:cNvSpPr txBox="1"/>
          <p:nvPr/>
        </p:nvSpPr>
        <p:spPr>
          <a:xfrm>
            <a:off x="392905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22</a:t>
            </a:r>
            <a:endParaRPr lang="cs-CZ" sz="1600" dirty="0"/>
          </a:p>
        </p:txBody>
      </p:sp>
      <p:sp>
        <p:nvSpPr>
          <p:cNvPr id="243" name="TextovéPole 242"/>
          <p:cNvSpPr txBox="1"/>
          <p:nvPr/>
        </p:nvSpPr>
        <p:spPr>
          <a:xfrm>
            <a:off x="442912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23</a:t>
            </a:r>
            <a:endParaRPr lang="cs-CZ" sz="1600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4929190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5429256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25</a:t>
            </a:r>
            <a:endParaRPr lang="cs-CZ" sz="1600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5929322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26</a:t>
            </a:r>
            <a:endParaRPr lang="cs-CZ" sz="1600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6429388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27</a:t>
            </a:r>
            <a:endParaRPr lang="cs-CZ" sz="1600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6929454" y="6286520"/>
            <a:ext cx="428628" cy="33855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28</a:t>
            </a:r>
            <a:endParaRPr lang="cs-CZ" sz="1600" dirty="0"/>
          </a:p>
        </p:txBody>
      </p:sp>
      <p:sp>
        <p:nvSpPr>
          <p:cNvPr id="250" name="TextovéPole 249"/>
          <p:cNvSpPr txBox="1"/>
          <p:nvPr/>
        </p:nvSpPr>
        <p:spPr>
          <a:xfrm>
            <a:off x="285720" y="714356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Náhradní otázky</a:t>
            </a:r>
            <a:endParaRPr lang="cs-CZ" sz="2000" dirty="0"/>
          </a:p>
        </p:txBody>
      </p:sp>
      <p:sp>
        <p:nvSpPr>
          <p:cNvPr id="251" name="TextovéPole 250">
            <a:hlinkClick r:id="rId31" action="ppaction://hlinksldjump"/>
          </p:cNvPr>
          <p:cNvSpPr txBox="1"/>
          <p:nvPr/>
        </p:nvSpPr>
        <p:spPr>
          <a:xfrm>
            <a:off x="235742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252" name="TextovéPole 251">
            <a:hlinkClick r:id="rId32" action="ppaction://hlinksldjump"/>
          </p:cNvPr>
          <p:cNvSpPr txBox="1"/>
          <p:nvPr/>
        </p:nvSpPr>
        <p:spPr>
          <a:xfrm>
            <a:off x="285748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253" name="TextovéPole 252">
            <a:hlinkClick r:id="rId33" action="ppaction://hlinksldjump"/>
          </p:cNvPr>
          <p:cNvSpPr txBox="1"/>
          <p:nvPr/>
        </p:nvSpPr>
        <p:spPr>
          <a:xfrm>
            <a:off x="335755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54" name="TextovéPole 253">
            <a:hlinkClick r:id="rId34" action="ppaction://hlinksldjump"/>
          </p:cNvPr>
          <p:cNvSpPr txBox="1"/>
          <p:nvPr/>
        </p:nvSpPr>
        <p:spPr>
          <a:xfrm>
            <a:off x="385762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55" name="TextovéPole 254">
            <a:hlinkClick r:id="rId35" action="ppaction://hlinksldjump"/>
          </p:cNvPr>
          <p:cNvSpPr txBox="1"/>
          <p:nvPr/>
        </p:nvSpPr>
        <p:spPr>
          <a:xfrm>
            <a:off x="435768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56" name="TextovéPole 255">
            <a:hlinkClick r:id="rId36" action="ppaction://hlinksldjump"/>
          </p:cNvPr>
          <p:cNvSpPr txBox="1"/>
          <p:nvPr/>
        </p:nvSpPr>
        <p:spPr>
          <a:xfrm>
            <a:off x="4857752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57" name="TextovéPole 256">
            <a:hlinkClick r:id="rId37" action="ppaction://hlinksldjump"/>
          </p:cNvPr>
          <p:cNvSpPr txBox="1"/>
          <p:nvPr/>
        </p:nvSpPr>
        <p:spPr>
          <a:xfrm>
            <a:off x="5357818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258" name="TextovéPole 257">
            <a:hlinkClick r:id="rId38" action="ppaction://hlinksldjump"/>
          </p:cNvPr>
          <p:cNvSpPr txBox="1"/>
          <p:nvPr/>
        </p:nvSpPr>
        <p:spPr>
          <a:xfrm>
            <a:off x="5857884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259" name="TextovéPole 258">
            <a:hlinkClick r:id="rId39" action="ppaction://hlinksldjump"/>
          </p:cNvPr>
          <p:cNvSpPr txBox="1"/>
          <p:nvPr/>
        </p:nvSpPr>
        <p:spPr>
          <a:xfrm>
            <a:off x="6357950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60" name="TextovéPole 259">
            <a:hlinkClick r:id="rId40" action="ppaction://hlinksldjump"/>
          </p:cNvPr>
          <p:cNvSpPr txBox="1"/>
          <p:nvPr/>
        </p:nvSpPr>
        <p:spPr>
          <a:xfrm>
            <a:off x="6858016" y="714356"/>
            <a:ext cx="42862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10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485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6" fill="hold">
                      <p:stCondLst>
                        <p:cond delay="0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0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513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4" fill="hold">
                      <p:stCondLst>
                        <p:cond delay="0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3" fill="hold">
                      <p:stCondLst>
                        <p:cond delay="0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569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0" fill="hold">
                      <p:stCondLst>
                        <p:cond delay="0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576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7" fill="hold">
                      <p:stCondLst>
                        <p:cond delay="0"/>
                      </p:stCondLst>
                      <p:childTnLst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1. Vyjmenuj planety sluneční soustavy.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712337"/>
            <a:ext cx="781410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Merkur</a:t>
            </a:r>
          </a:p>
          <a:p>
            <a:r>
              <a:rPr lang="cs-CZ" sz="3200" dirty="0" smtClean="0"/>
              <a:t>Venuše</a:t>
            </a:r>
          </a:p>
          <a:p>
            <a:r>
              <a:rPr lang="cs-CZ" sz="3200" dirty="0" smtClean="0"/>
              <a:t>Země</a:t>
            </a:r>
          </a:p>
          <a:p>
            <a:r>
              <a:rPr lang="cs-CZ" sz="3200" dirty="0" smtClean="0"/>
              <a:t>Mars</a:t>
            </a:r>
          </a:p>
          <a:p>
            <a:r>
              <a:rPr lang="cs-CZ" sz="3200" dirty="0" smtClean="0"/>
              <a:t>Jupiter</a:t>
            </a:r>
          </a:p>
          <a:p>
            <a:r>
              <a:rPr lang="cs-CZ" sz="3200" dirty="0" smtClean="0"/>
              <a:t>Saturn</a:t>
            </a:r>
          </a:p>
          <a:p>
            <a:r>
              <a:rPr lang="cs-CZ" sz="3200" dirty="0" smtClean="0"/>
              <a:t>Uran </a:t>
            </a:r>
          </a:p>
          <a:p>
            <a:r>
              <a:rPr lang="cs-CZ" sz="3200" dirty="0" smtClean="0"/>
              <a:t>Neptun </a:t>
            </a:r>
            <a:endParaRPr lang="cs-CZ" sz="40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2. Za jak dlouho Země oběhne kolem slunce?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365 ¼ dne = 1 rok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3. Za jak dlouho se Země otočí kolem své osy?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24 hodin </a:t>
            </a:r>
          </a:p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29718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4. Co je to atmosféra?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Plynný obal Země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5. Co je to jarní rovnodennost?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Den i noc jsou stejně dlouhé</a:t>
            </a:r>
          </a:p>
          <a:p>
            <a:r>
              <a:rPr lang="cs-CZ" sz="4800" dirty="0" smtClean="0"/>
              <a:t>21.března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6. Co je to letní slunovrat?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7"/>
            <a:endParaRPr lang="cs-CZ" dirty="0" smtClean="0"/>
          </a:p>
          <a:p>
            <a:pPr lvl="7"/>
            <a:endParaRPr lang="cs-CZ" dirty="0"/>
          </a:p>
          <a:p>
            <a:pPr lvl="7"/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869659"/>
            <a:ext cx="84342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 to den, kdy den a noc je stejně dlouhý</a:t>
            </a:r>
          </a:p>
          <a:p>
            <a:r>
              <a:rPr lang="cs-CZ" sz="4800" dirty="0" smtClean="0"/>
              <a:t>21.6.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29454" y="5501149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</a:t>
            </a:r>
            <a:r>
              <a:rPr lang="cs-CZ" b="1" dirty="0" smtClean="0"/>
              <a:t>Jak se nazývá řídící organela buňky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jádro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8. </a:t>
            </a:r>
            <a:r>
              <a:rPr lang="cs-CZ" b="1" dirty="0" smtClean="0"/>
              <a:t>Jaká je funkce mitochondrií v buňce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212976"/>
            <a:ext cx="83669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Přeměna energie, buněčné dýchání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Ve které organele buňky se tvoří bílkoviny?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V ribozomech</a:t>
            </a:r>
            <a:endParaRPr lang="cs-CZ" sz="4800" dirty="0"/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10. K čemu se používá mikroskop?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Mikroskop </a:t>
            </a:r>
            <a:r>
              <a:rPr lang="cs-CZ" sz="4800" dirty="0"/>
              <a:t>je přístroj, který slouží k pozorování objektů, které pouhým okem nevidíme. </a:t>
            </a:r>
          </a:p>
          <a:p>
            <a:r>
              <a:rPr lang="cs-CZ" sz="4800" dirty="0" smtClean="0"/>
              <a:t>   </a:t>
            </a:r>
            <a:endParaRPr lang="cs-CZ" sz="4800" dirty="0"/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11. Které buněčné organely má jen rostlinná buňka?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7763" y="3344778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Buněčná stěna</a:t>
            </a:r>
          </a:p>
          <a:p>
            <a:r>
              <a:rPr lang="cs-CZ" sz="4800" dirty="0" smtClean="0"/>
              <a:t>Chloroplasty</a:t>
            </a:r>
          </a:p>
          <a:p>
            <a:r>
              <a:rPr lang="cs-CZ" sz="4800" dirty="0" smtClean="0"/>
              <a:t>Vakuola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12. Vyjmenuj alespoň 2 virové onemocnění.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021612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rýma, chřipka, žloutenka, dětská obrna, zarděnky, spalničky, příušnice, AIDS, opary, bradavice…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13. </a:t>
            </a:r>
            <a:r>
              <a:rPr lang="cs-CZ" b="1" dirty="0" smtClean="0"/>
              <a:t>Pojmenuj tvar bakterie na obrázku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50912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Diplokok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436096" y="2060848"/>
            <a:ext cx="648072" cy="653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60848"/>
            <a:ext cx="670618" cy="676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00192" y="31409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14. </a:t>
            </a:r>
            <a:r>
              <a:rPr lang="cs-CZ" b="1" dirty="0"/>
              <a:t>Pojmenuj tvar bakterie na obrázku</a:t>
            </a:r>
            <a:r>
              <a:rPr lang="cs-CZ" sz="54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/>
              <a:t> </a:t>
            </a:r>
            <a:r>
              <a:rPr lang="cs-CZ" sz="4800" dirty="0" smtClean="0"/>
              <a:t>stafylokok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71248" y="3487308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978" y="1814934"/>
            <a:ext cx="670618" cy="676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128" y="1814934"/>
            <a:ext cx="6699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053" y="1814934"/>
            <a:ext cx="6699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015" y="2376482"/>
            <a:ext cx="6699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090" y="2395535"/>
            <a:ext cx="6699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164" y="2873378"/>
            <a:ext cx="6699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76481"/>
            <a:ext cx="66992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300" b="1" dirty="0" smtClean="0"/>
              <a:t>15. Co je to spora?</a:t>
            </a:r>
            <a:endParaRPr lang="cs-CZ" sz="43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klidová forma </a:t>
            </a:r>
            <a:r>
              <a:rPr lang="cs-CZ" sz="4800" dirty="0" smtClean="0"/>
              <a:t>bakterie, </a:t>
            </a:r>
            <a:r>
              <a:rPr lang="cs-CZ" sz="4800" dirty="0"/>
              <a:t>ve které přežije nepříznivé podmínky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16. </a:t>
            </a:r>
            <a:r>
              <a:rPr lang="cs-CZ" sz="4800" b="1" dirty="0"/>
              <a:t>Vyjmenuj alespoň 2 </a:t>
            </a:r>
            <a:r>
              <a:rPr lang="cs-CZ" sz="4800" b="1" dirty="0" smtClean="0"/>
              <a:t>bakteriální onemocnění.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714620"/>
            <a:ext cx="78581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Angína </a:t>
            </a:r>
          </a:p>
          <a:p>
            <a:r>
              <a:rPr lang="cs-CZ" sz="4800" dirty="0"/>
              <a:t>Spála</a:t>
            </a:r>
          </a:p>
          <a:p>
            <a:r>
              <a:rPr lang="cs-CZ" sz="4800" dirty="0"/>
              <a:t>Salmonelóza</a:t>
            </a:r>
          </a:p>
          <a:p>
            <a:r>
              <a:rPr lang="cs-CZ" sz="4800" dirty="0"/>
              <a:t>Borelióza</a:t>
            </a:r>
          </a:p>
          <a:p>
            <a:r>
              <a:rPr lang="cs-CZ" sz="4800" dirty="0"/>
              <a:t>Zápal plic</a:t>
            </a:r>
          </a:p>
          <a:p>
            <a:r>
              <a:rPr lang="cs-CZ" sz="4800" dirty="0" smtClean="0"/>
              <a:t> </a:t>
            </a:r>
            <a:endParaRPr lang="cs-CZ" sz="4800" dirty="0"/>
          </a:p>
          <a:p>
            <a:pPr>
              <a:buNone/>
            </a:pPr>
            <a:r>
              <a:rPr lang="cs-CZ" sz="4800" dirty="0" smtClean="0"/>
              <a:t> </a:t>
            </a:r>
          </a:p>
          <a:p>
            <a:r>
              <a:rPr lang="cs-CZ" sz="4800" dirty="0" smtClean="0"/>
              <a:t>  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17. </a:t>
            </a:r>
            <a:r>
              <a:rPr lang="cs-CZ" sz="4800" b="1" dirty="0"/>
              <a:t>Jak se </a:t>
            </a:r>
            <a:r>
              <a:rPr lang="cs-CZ" sz="4800" b="1" dirty="0" smtClean="0"/>
              <a:t>nazývají bakterie, které se využívají při výrobě mléčných výrobků?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643" y="4293096"/>
            <a:ext cx="8429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/>
              <a:t>laktobacily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18. Kde se vyskytují bakterie?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71810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Všude kolem nás- voda, vzduch, půda…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19. Co je to plankton?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Drobní živočichové a rostliny v moři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20. Jak se nazývá organismus na obrázku?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2695" y="4554444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Trepka velká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32" name="Picture 8" descr="C:\Users\Silvinka\AppData\Local\Microsoft\Windows\Temporary Internet Files\Content.IE5\V70RKE11\MP90039020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802" y="1785926"/>
            <a:ext cx="4989685" cy="355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724128" y="5468436"/>
            <a:ext cx="753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21. </a:t>
            </a:r>
            <a:r>
              <a:rPr lang="cs-CZ" b="1" dirty="0"/>
              <a:t> </a:t>
            </a:r>
            <a:r>
              <a:rPr lang="cs-CZ" b="1" dirty="0" smtClean="0"/>
              <a:t>K čemu slouží vakuola buňky?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Ke shromažďování buněčné šťávy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22. Jaká je funkce chloroplastů v buňce?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6748" y="3326375"/>
            <a:ext cx="78581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 v nich zelené barvivo-chlorofyl</a:t>
            </a:r>
          </a:p>
          <a:p>
            <a:r>
              <a:rPr lang="cs-CZ" sz="4800" dirty="0" smtClean="0"/>
              <a:t>Probíhá v nich fotosyntéza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23. </a:t>
            </a:r>
            <a:r>
              <a:rPr lang="cs-CZ" b="1" dirty="0"/>
              <a:t>Jak se nazývá </a:t>
            </a:r>
            <a:r>
              <a:rPr lang="cs-CZ" b="1" dirty="0" smtClean="0"/>
              <a:t>tekuté prostředí buňky, ve kterém jsou uloženy organely buňky?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800" dirty="0" smtClean="0"/>
              <a:t>cytoplasma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24. </a:t>
            </a:r>
            <a:r>
              <a:rPr lang="cs-CZ" b="1" dirty="0" smtClean="0"/>
              <a:t>Pomocí čeho přijímá trepka potravu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28662" y="3181533"/>
            <a:ext cx="8107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Lucida Sans" pitchFamily="34" charset="0"/>
              </a:rPr>
              <a:t>Pomocí buněčných úst</a:t>
            </a:r>
            <a:endParaRPr lang="cs-CZ" sz="4800" dirty="0">
              <a:latin typeface="Lucida Sans" pitchFamily="34" charset="0"/>
            </a:endParaRPr>
          </a:p>
        </p:txBody>
      </p:sp>
      <p:sp>
        <p:nvSpPr>
          <p:cNvPr id="14" name="Šipka doprava 13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92836"/>
            <a:ext cx="3744416" cy="1588698"/>
          </a:xfrm>
        </p:spPr>
        <p:txBody>
          <a:bodyPr/>
          <a:lstStyle/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25. K čemu slouží trepce pulzující vakuola?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 vylučování zbytků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26. Jak se pohybuje měňavka?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Pomocí panožek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27. Jak se mohou trepky rozmnožovat?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Spájením</a:t>
            </a:r>
          </a:p>
          <a:p>
            <a:r>
              <a:rPr lang="cs-CZ" sz="4800" dirty="0" smtClean="0"/>
              <a:t>Dělením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28. Kde se vyskytují sinice?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Ve stojatých vodách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1. Virová onemocnění se léčí antibiotiky.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2. Viry jsou nebuněčné organismy.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3. Viry jsou buněční cizopasníci.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4. Buněčná stěna je na povrchu živočišné buňky.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5. Trepka velká je mnohobuněčný organismus.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212976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6. Podzimní rovnodennost je 21.září. 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7. Chloroplasty jsou jen v rostlinné buňce.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086587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8. Plazmatická membrána je polopropustná membrána buňky.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9. Botanika je věda o rostlinách.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ANO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10. Zoologie je věda o houbách.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 smtClean="0"/>
              <a:t>NE</a:t>
            </a:r>
            <a:endParaRPr lang="cs-CZ" sz="4800" dirty="0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78" y="5653102"/>
            <a:ext cx="1785950" cy="1143008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Veškerý text byl vytvořen autorem materiálu, </a:t>
            </a:r>
            <a:r>
              <a:rPr lang="cs-CZ" sz="2400" dirty="0" smtClean="0"/>
              <a:t>11.9. 2012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/>
              <a:t>Obr.1: Obrázek byl vytvořen autorem materiálu, </a:t>
            </a:r>
            <a:r>
              <a:rPr lang="cs-CZ" sz="2400" dirty="0"/>
              <a:t>11.9. 2012</a:t>
            </a:r>
            <a:r>
              <a:rPr lang="cs-CZ" sz="2400" dirty="0"/>
              <a:t>.</a:t>
            </a:r>
          </a:p>
          <a:p>
            <a:r>
              <a:rPr lang="cs-CZ" sz="2400" dirty="0" smtClean="0"/>
              <a:t>Obr.2: </a:t>
            </a:r>
            <a:r>
              <a:rPr lang="cs-CZ" sz="2400" dirty="0"/>
              <a:t>Obrázek byl vytvořen autorem materiálu, </a:t>
            </a:r>
            <a:r>
              <a:rPr lang="cs-CZ" sz="2400" dirty="0"/>
              <a:t>11.9. 2012</a:t>
            </a:r>
            <a:r>
              <a:rPr lang="cs-CZ" sz="2400" dirty="0"/>
              <a:t>.</a:t>
            </a:r>
          </a:p>
          <a:p>
            <a:r>
              <a:rPr lang="cs-CZ" sz="2400" dirty="0" smtClean="0"/>
              <a:t>Obr.3: </a:t>
            </a:r>
            <a:r>
              <a:rPr lang="cs-CZ" sz="2400" dirty="0"/>
              <a:t>Otevřená galerie Microsoft </a:t>
            </a:r>
            <a:r>
              <a:rPr lang="cs-CZ" sz="2400"/>
              <a:t>Office</a:t>
            </a:r>
            <a:r>
              <a:rPr lang="cs-CZ" sz="2400"/>
              <a:t>, 11.9. </a:t>
            </a:r>
            <a:r>
              <a:rPr lang="cs-CZ" sz="2400" dirty="0" smtClean="0"/>
              <a:t>2012</a:t>
            </a:r>
            <a:r>
              <a:rPr lang="cs-CZ" sz="2400" dirty="0"/>
              <a:t>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1250</TotalTime>
  <Words>926</Words>
  <Application>Microsoft Office PowerPoint</Application>
  <PresentationFormat>Předvádění na obrazovce (4:3)</PresentationFormat>
  <Paragraphs>351</Paragraphs>
  <Slides>43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1. Vyjmenuj planety sluneční soustavy.</vt:lpstr>
      <vt:lpstr>2. Za jak dlouho Země oběhne kolem slunce?</vt:lpstr>
      <vt:lpstr>3. Za jak dlouho se Země otočí kolem své osy?</vt:lpstr>
      <vt:lpstr>4. Co je to atmosféra?</vt:lpstr>
      <vt:lpstr>5. Co je to jarní rovnodennost?</vt:lpstr>
      <vt:lpstr>6. Co je to letní slunovrat?</vt:lpstr>
      <vt:lpstr>7. Jak se nazývá řídící organela buňky?</vt:lpstr>
      <vt:lpstr>8. Jaká je funkce mitochondrií v buňce?</vt:lpstr>
      <vt:lpstr>9. Ve které organele buňky se tvoří bílkoviny?</vt:lpstr>
      <vt:lpstr>10. K čemu se používá mikroskop?</vt:lpstr>
      <vt:lpstr>11. Které buněčné organely má jen rostlinná buňka?</vt:lpstr>
      <vt:lpstr>12. Vyjmenuj alespoň 2 virové onemocnění.</vt:lpstr>
      <vt:lpstr>13. Pojmenuj tvar bakterie na obrázku?</vt:lpstr>
      <vt:lpstr>14. Pojmenuj tvar bakterie na obrázku?</vt:lpstr>
      <vt:lpstr>15. Co je to spora?</vt:lpstr>
      <vt:lpstr>16. Vyjmenuj alespoň 2 bakteriální onemocnění.</vt:lpstr>
      <vt:lpstr>17. Jak se nazývají bakterie, které se využívají při výrobě mléčných výrobků?</vt:lpstr>
      <vt:lpstr>18. Kde se vyskytují bakterie?</vt:lpstr>
      <vt:lpstr>19. Co je to plankton?</vt:lpstr>
      <vt:lpstr>20. Jak se nazývá organismus na obrázku?</vt:lpstr>
      <vt:lpstr>21.  K čemu slouží vakuola buňky?</vt:lpstr>
      <vt:lpstr>22. Jaká je funkce chloroplastů v buňce?</vt:lpstr>
      <vt:lpstr>23. Jak se nazývá tekuté prostředí buňky, ve kterém jsou uloženy organely buňky?</vt:lpstr>
      <vt:lpstr>24. Pomocí čeho přijímá trepka potravu?</vt:lpstr>
      <vt:lpstr>25. K čemu slouží trepce pulzující vakuola?</vt:lpstr>
      <vt:lpstr>26. Jak se pohybuje měňavka?</vt:lpstr>
      <vt:lpstr>27. Jak se mohou trepky rozmnožovat?</vt:lpstr>
      <vt:lpstr>28. Kde se vyskytují sinice?</vt:lpstr>
      <vt:lpstr>1. Virová onemocnění se léčí antibiotiky.</vt:lpstr>
      <vt:lpstr>2. Viry jsou nebuněčné organismy.</vt:lpstr>
      <vt:lpstr>3. Viry jsou buněční cizopasníci.</vt:lpstr>
      <vt:lpstr>4. Buněčná stěna je na povrchu živočišné buňky.</vt:lpstr>
      <vt:lpstr>5. Trepka velká je mnohobuněčný organismus.</vt:lpstr>
      <vt:lpstr>6. Podzimní rovnodennost je 21.září. </vt:lpstr>
      <vt:lpstr>7. Chloroplasty jsou jen v rostlinné buňce.</vt:lpstr>
      <vt:lpstr>8. Plazmatická membrána je polopropustná membrána buňky.</vt:lpstr>
      <vt:lpstr>9. Botanika je věda o rostlinách.</vt:lpstr>
      <vt:lpstr>10. Zoologie je věda o houbách.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56</cp:revision>
  <dcterms:created xsi:type="dcterms:W3CDTF">2012-04-14T21:25:24Z</dcterms:created>
  <dcterms:modified xsi:type="dcterms:W3CDTF">2012-12-19T12:13:36Z</dcterms:modified>
</cp:coreProperties>
</file>