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8" r:id="rId5"/>
    <p:sldId id="260" r:id="rId6"/>
    <p:sldId id="261" r:id="rId7"/>
    <p:sldId id="262" r:id="rId8"/>
    <p:sldId id="263" r:id="rId9"/>
    <p:sldId id="264" r:id="rId10"/>
    <p:sldId id="265" r:id="rId11"/>
    <p:sldId id="266" r:id="rId12"/>
    <p:sldId id="259"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0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nice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B5CD6C86-C722-4393-82CA-62FA5CC7971E}" type="datetimeFigureOut">
              <a:rPr lang="cs-CZ" smtClean="0"/>
              <a:t>1.3.2013</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4FCA1E1C-3888-4CD5-9391-462C2AB348AF}"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FCA1E1C-3888-4CD5-9391-462C2AB348AF}" type="slidenum">
              <a:rPr lang="cs-CZ" smtClean="0"/>
              <a:t>‹#›</a:t>
            </a:fld>
            <a:endParaRPr lang="cs-CZ"/>
          </a:p>
        </p:txBody>
      </p:sp>
      <p:sp>
        <p:nvSpPr>
          <p:cNvPr id="7" name="Nadpis 6"/>
          <p:cNvSpPr>
            <a:spLocks noGrp="1"/>
          </p:cNvSpPr>
          <p:nvPr>
            <p:ph type="title"/>
          </p:nvPr>
        </p:nvSpPr>
        <p:spPr/>
        <p:txBody>
          <a:bodyPr rtlCol="0"/>
          <a:lstStyle>
            <a:extLst/>
          </a:lstStyle>
          <a:p>
            <a:r>
              <a:rPr kumimoji="0" lang="cs-CZ" smtClean="0"/>
              <a:t>Kliknutím lze upravit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FCA1E1C-3888-4CD5-9391-462C2AB348AF}" type="slidenum">
              <a:rPr lang="cs-CZ" smtClean="0"/>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4FCA1E1C-3888-4CD5-9391-462C2AB348AF}" type="slidenum">
              <a:rPr lang="cs-CZ" smtClean="0"/>
              <a:t>‹#›</a:t>
            </a:fld>
            <a:endParaRPr lang="cs-CZ"/>
          </a:p>
        </p:txBody>
      </p:sp>
      <p:sp>
        <p:nvSpPr>
          <p:cNvPr id="8" name="Nadpis 7"/>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4FCA1E1C-3888-4CD5-9391-462C2AB348AF}"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4FCA1E1C-3888-4CD5-9391-462C2AB348AF}" type="slidenum">
              <a:rPr lang="cs-CZ" smtClean="0"/>
              <a:t>‹#›</a:t>
            </a:fld>
            <a:endParaRPr lang="cs-CZ"/>
          </a:p>
        </p:txBody>
      </p:sp>
      <p:sp>
        <p:nvSpPr>
          <p:cNvPr id="6" name="Nadpis 5"/>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4FCA1E1C-3888-4CD5-9391-462C2AB348AF}"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4FCA1E1C-3888-4CD5-9391-462C2AB348AF}"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Kliknutím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4FCA1E1C-3888-4CD5-9391-462C2AB348AF}" type="slidenum">
              <a:rPr lang="cs-CZ" smtClean="0"/>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Kliknutím lze upravit styl.</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nice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FCA1E1C-3888-4CD5-9391-462C2AB348AF}"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FCA1E1C-3888-4CD5-9391-462C2AB348AF}" type="slidenum">
              <a:rPr lang="cs-CZ" smtClean="0"/>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3959687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2579130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1594311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32061009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5CD6C86-C722-4393-82CA-62FA5CC7971E}" type="datetimeFigureOut">
              <a:rPr lang="cs-CZ" smtClean="0"/>
              <a:t>1.3.2013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3983214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5CD6C86-C722-4393-82CA-62FA5CC7971E}" type="datetimeFigureOut">
              <a:rPr lang="cs-CZ" smtClean="0"/>
              <a:t>1.3.2013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32980119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5CD6C86-C722-4393-82CA-62FA5CC7971E}" type="datetimeFigureOut">
              <a:rPr lang="cs-CZ" smtClean="0"/>
              <a:t>1.3.2013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29973901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9023502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5CD6C86-C722-4393-82CA-62FA5CC7971E}"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733705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538495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5CD6C86-C722-4393-82CA-62FA5CC7971E}"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FCA1E1C-3888-4CD5-9391-462C2AB348AF}" type="slidenum">
              <a:rPr lang="cs-CZ" smtClean="0"/>
              <a:t>‹#›</a:t>
            </a:fld>
            <a:endParaRPr lang="cs-CZ"/>
          </a:p>
        </p:txBody>
      </p:sp>
    </p:spTree>
    <p:extLst>
      <p:ext uri="{BB962C8B-B14F-4D97-AF65-F5344CB8AC3E}">
        <p14:creationId xmlns:p14="http://schemas.microsoft.com/office/powerpoint/2010/main" val="1417766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5CD6C86-C722-4393-82CA-62FA5CC7971E}" type="datetimeFigureOut">
              <a:rPr lang="cs-CZ" smtClean="0"/>
              <a:t>1.3.2013</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FCA1E1C-3888-4CD5-9391-462C2AB348AF}"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CD6C86-C722-4393-82CA-62FA5CC7971E}" type="datetimeFigureOut">
              <a:rPr lang="cs-CZ" smtClean="0"/>
              <a:t>1.3.2013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CA1E1C-3888-4CD5-9391-462C2AB348AF}" type="slidenum">
              <a:rPr lang="cs-CZ" smtClean="0"/>
              <a:t>‹#›</a:t>
            </a:fld>
            <a:endParaRPr lang="cs-CZ"/>
          </a:p>
        </p:txBody>
      </p:sp>
    </p:spTree>
    <p:extLst>
      <p:ext uri="{BB962C8B-B14F-4D97-AF65-F5344CB8AC3E}">
        <p14:creationId xmlns:p14="http://schemas.microsoft.com/office/powerpoint/2010/main" val="10050269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openstreetmap.org/browse/relation/202936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upload.wikimedia.org/wikipedia/commons/e/e2/%C4%8C%C3%A1p_%C4%8Dern%C3%BD.JPG" TargetMode="External"/><Relationship Id="rId3" Type="http://schemas.openxmlformats.org/officeDocument/2006/relationships/hyperlink" Target="http://cs.wikipedia.org/wiki/NP_Podyj%C3%AD" TargetMode="External"/><Relationship Id="rId7" Type="http://schemas.openxmlformats.org/officeDocument/2006/relationships/hyperlink" Target="http://upload.wikimedia.org/wikipedia/commons/d/db/PodyjiBramborik.jpg" TargetMode="External"/><Relationship Id="rId2" Type="http://schemas.openxmlformats.org/officeDocument/2006/relationships/hyperlink" Target="http://www.nppodyji.cz/" TargetMode="External"/><Relationship Id="rId1" Type="http://schemas.openxmlformats.org/officeDocument/2006/relationships/slideLayout" Target="../slideLayouts/slideLayout2.xml"/><Relationship Id="rId6" Type="http://schemas.openxmlformats.org/officeDocument/2006/relationships/hyperlink" Target="http://upload.wikimedia.org/wikipedia/commons/5/56/Dyje2.JPG" TargetMode="External"/><Relationship Id="rId11" Type="http://schemas.openxmlformats.org/officeDocument/2006/relationships/hyperlink" Target="http://www.nppodyji.cz/uploads/loga_symboly/znak_web_npp.jpg" TargetMode="External"/><Relationship Id="rId5" Type="http://schemas.openxmlformats.org/officeDocument/2006/relationships/hyperlink" Target="http://upload.wikimedia.org/wikipedia/commons/5/5d/PodyjiVraniSkala.jpg" TargetMode="External"/><Relationship Id="rId10" Type="http://schemas.openxmlformats.org/officeDocument/2006/relationships/hyperlink" Target="http://upload.wikimedia.org/wikipedia/commons/2/23/GuentherZ_1995_IMG0028_Vranov_nad_Dyji_TalsperreIMG.jpg" TargetMode="External"/><Relationship Id="rId4" Type="http://schemas.openxmlformats.org/officeDocument/2006/relationships/hyperlink" Target="http://www.openstreetmap.org/browse/relation/2029366" TargetMode="External"/><Relationship Id="rId9" Type="http://schemas.openxmlformats.org/officeDocument/2006/relationships/hyperlink" Target="http://upload.wikimedia.org/wikipedia/commons/0/0b/Dyje-Morava_confluence_01.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88913"/>
            <a:ext cx="1284287" cy="1209675"/>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6"/>
          <p:cNvSpPr>
            <a:spLocks noChangeArrowheads="1"/>
          </p:cNvSpPr>
          <p:nvPr/>
        </p:nvSpPr>
        <p:spPr bwMode="auto">
          <a:xfrm>
            <a:off x="1835150" y="365125"/>
            <a:ext cx="5248275"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defTabSz="449263">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b="1" i="1" dirty="0" smtClean="0">
                <a:solidFill>
                  <a:srgbClr val="000000"/>
                </a:solidFill>
                <a:latin typeface="Times New Roman" charset="0"/>
                <a:cs typeface="Times New Roman" charset="0"/>
              </a:rPr>
              <a:t>Soukromá hotelová škola </a:t>
            </a:r>
            <a:r>
              <a:rPr lang="cs-CZ" sz="1200" b="1" i="1" dirty="0" err="1" smtClean="0">
                <a:solidFill>
                  <a:srgbClr val="000000"/>
                </a:solidFill>
                <a:latin typeface="Times New Roman" charset="0"/>
                <a:cs typeface="Times New Roman" charset="0"/>
              </a:rPr>
              <a:t>Bukaschool</a:t>
            </a:r>
            <a:r>
              <a:rPr lang="cs-CZ" sz="1200" b="1" i="1" dirty="0" smtClean="0">
                <a:solidFill>
                  <a:srgbClr val="000000"/>
                </a:solidFill>
                <a:latin typeface="Times New Roman" charset="0"/>
                <a:cs typeface="Times New Roman" charset="0"/>
              </a:rPr>
              <a:t> s. r. o. Most</a:t>
            </a:r>
          </a:p>
          <a:p>
            <a:pPr defTabSz="449263" eaLnBrk="0" hangingPunct="0">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i="1" dirty="0" smtClean="0">
                <a:solidFill>
                  <a:srgbClr val="000000"/>
                </a:solidFill>
                <a:latin typeface="Times New Roman" charset="0"/>
                <a:cs typeface="Times New Roman" charset="0"/>
              </a:rPr>
              <a:t>Kmochova 1823, 434 01 Most • +420 476 706 696 • info@bukaschool.cz</a:t>
            </a:r>
          </a:p>
          <a:p>
            <a:pPr defTabSz="449263" eaLnBrk="0" hangingPunct="0">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i="1" dirty="0" smtClean="0">
                <a:solidFill>
                  <a:srgbClr val="000000"/>
                </a:solidFill>
                <a:latin typeface="Times New Roman" charset="0"/>
                <a:cs typeface="Times New Roman" charset="0"/>
              </a:rPr>
              <a:t>www.bukaschool.cz</a:t>
            </a:r>
            <a:endParaRPr lang="cs-CZ" sz="1200" i="1" dirty="0">
              <a:solidFill>
                <a:srgbClr val="000000"/>
              </a:solidFill>
              <a:latin typeface="Times New Roman" charset="0"/>
              <a:cs typeface="Times New Roman" charset="0"/>
            </a:endParaRPr>
          </a:p>
        </p:txBody>
      </p:sp>
      <p:graphicFrame>
        <p:nvGraphicFramePr>
          <p:cNvPr id="6" name="Group 58"/>
          <p:cNvGraphicFramePr>
            <a:graphicFrameLocks noGrp="1"/>
          </p:cNvGraphicFramePr>
          <p:nvPr>
            <p:extLst>
              <p:ext uri="{D42A27DB-BD31-4B8C-83A1-F6EECF244321}">
                <p14:modId xmlns:p14="http://schemas.microsoft.com/office/powerpoint/2010/main" val="2478106722"/>
              </p:ext>
            </p:extLst>
          </p:nvPr>
        </p:nvGraphicFramePr>
        <p:xfrm>
          <a:off x="1676400" y="1143000"/>
          <a:ext cx="5913438" cy="4519972"/>
        </p:xfrm>
        <a:graphic>
          <a:graphicData uri="http://schemas.openxmlformats.org/drawingml/2006/table">
            <a:tbl>
              <a:tblPr/>
              <a:tblGrid>
                <a:gridCol w="1909763"/>
                <a:gridCol w="4003675"/>
              </a:tblGrid>
              <a:tr h="320014">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cs-CZ" sz="1500" b="1" i="0" u="none" strike="noStrike" cap="none" normalizeH="0" baseline="0" dirty="0" smtClean="0">
                          <a:ln>
                            <a:noFill/>
                          </a:ln>
                          <a:solidFill>
                            <a:schemeClr val="tx1"/>
                          </a:solidFill>
                          <a:effectLst/>
                          <a:latin typeface="Times New Roman" charset="0"/>
                          <a:cs typeface="Times New Roman" charset="0"/>
                        </a:rPr>
                        <a:t>DIGITÁLNÍ UČEBNÍ MATERIÁL</a:t>
                      </a:r>
                      <a:endParaRPr kumimoji="0" lang="cs-CZ" sz="1800" b="0" i="0" u="none" strike="noStrike" cap="none" normalizeH="0" baseline="0" dirty="0" smtClean="0">
                        <a:ln>
                          <a:noFill/>
                        </a:ln>
                        <a:solidFill>
                          <a:schemeClr val="tx1"/>
                        </a:solidFill>
                        <a:effectLst/>
                        <a:latin typeface="Arial" charset="0"/>
                      </a:endParaRPr>
                    </a:p>
                  </a:txBody>
                  <a:tcPr marT="45710" marB="4571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r h="259056">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 </a:t>
                      </a:r>
                      <a:endParaRPr kumimoji="0" lang="cs-CZ" sz="1800" b="0" i="0" u="none" strike="noStrike" cap="none" normalizeH="0" baseline="0" dirty="0" smtClean="0">
                        <a:ln>
                          <a:noFill/>
                        </a:ln>
                        <a:solidFill>
                          <a:schemeClr val="tx1"/>
                        </a:solidFill>
                        <a:effectLst/>
                        <a:latin typeface="Arial" charset="0"/>
                      </a:endParaRPr>
                    </a:p>
                  </a:txBody>
                  <a:tcPr marT="45710" marB="4571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Číslo projektu</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CZ.1.07/1.5.00/34.0227</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dirty="0" smtClean="0">
                          <a:ln>
                            <a:noFill/>
                          </a:ln>
                          <a:solidFill>
                            <a:schemeClr val="tx1"/>
                          </a:solidFill>
                          <a:effectLst/>
                          <a:latin typeface="Times New Roman" charset="0"/>
                          <a:cs typeface="Times New Roman" charset="0"/>
                        </a:rPr>
                        <a:t>Název projektu</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Bukaschool</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098">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Název školy</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Soukromá hotelová škola Bukaschool s.r.o., </a:t>
                      </a:r>
                      <a:endParaRPr kumimoji="0" lang="cs-CZ" sz="1100" b="0" i="0" u="none" strike="noStrike" cap="none" normalizeH="0" baseline="0" smtClean="0">
                        <a:ln>
                          <a:noFill/>
                        </a:ln>
                        <a:solidFill>
                          <a:schemeClr val="tx1"/>
                        </a:solidFill>
                        <a:effectLst/>
                        <a:latin typeface="Times New Roman" charset="0"/>
                      </a:endParaRPr>
                    </a:p>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Kmochova 1823, 434 01 Most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Vyučovací předmět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Zeměpis cestovního ruchu</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dirty="0" smtClean="0">
                          <a:ln>
                            <a:noFill/>
                          </a:ln>
                          <a:solidFill>
                            <a:schemeClr val="tx1"/>
                          </a:solidFill>
                          <a:effectLst/>
                          <a:latin typeface="Times New Roman" charset="0"/>
                          <a:cs typeface="Times New Roman" charset="0"/>
                        </a:rPr>
                        <a:t>Tematický </a:t>
                      </a:r>
                      <a:r>
                        <a:rPr kumimoji="0" lang="cs-CZ" sz="1100" b="1" i="0" u="none" strike="noStrike" cap="none" normalizeH="0" baseline="0" dirty="0" smtClean="0">
                          <a:ln>
                            <a:noFill/>
                          </a:ln>
                          <a:solidFill>
                            <a:schemeClr val="tx1"/>
                          </a:solidFill>
                          <a:effectLst/>
                          <a:latin typeface="Times New Roman" charset="0"/>
                          <a:cs typeface="Times New Roman" charset="0"/>
                        </a:rPr>
                        <a:t>okruh</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rPr>
                        <a:t>Cestovní ruch v Evropě</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endParaRPr kumimoji="0" lang="cs-CZ" sz="1100" b="0" i="0" u="none" strike="noStrike" cap="none" normalizeH="0" baseline="0" dirty="0" smtClean="0">
                        <a:ln>
                          <a:noFill/>
                        </a:ln>
                        <a:solidFill>
                          <a:schemeClr val="tx1"/>
                        </a:solidFill>
                        <a:effectLst/>
                        <a:latin typeface="Times New Roman"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Ročník</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2. ročník</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0915">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Jméno autora</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Mgr. Petr </a:t>
                      </a:r>
                      <a:r>
                        <a:rPr kumimoji="0" lang="cs-CZ" sz="1100" b="0" i="0" u="none" strike="noStrike" cap="none" normalizeH="0" baseline="0" dirty="0" err="1" smtClean="0">
                          <a:ln>
                            <a:noFill/>
                          </a:ln>
                          <a:solidFill>
                            <a:schemeClr val="tx1"/>
                          </a:solidFill>
                          <a:effectLst/>
                          <a:latin typeface="Times New Roman" charset="0"/>
                          <a:cs typeface="Times New Roman" charset="0"/>
                        </a:rPr>
                        <a:t>Lovaš</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Období tvorby DUM</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červenec 2012</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Označení DUM</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VY_32_INOVACE_</a:t>
                      </a:r>
                      <a:r>
                        <a:rPr kumimoji="0" lang="cs-CZ" sz="1100" b="0" i="0" u="none" strike="noStrike" cap="none" normalizeH="0" baseline="0" dirty="0" smtClean="0">
                          <a:ln>
                            <a:noFill/>
                          </a:ln>
                          <a:solidFill>
                            <a:schemeClr val="tx1"/>
                          </a:solidFill>
                          <a:effectLst/>
                          <a:latin typeface="Times New Roman" charset="0"/>
                        </a:rPr>
                        <a:t>09PL</a:t>
                      </a:r>
                      <a:r>
                        <a:rPr kumimoji="0" lang="cs-CZ" sz="1100" b="0" i="0" u="none" strike="noStrike" cap="none" normalizeH="0" baseline="0" dirty="0" smtClean="0">
                          <a:ln>
                            <a:noFill/>
                          </a:ln>
                          <a:solidFill>
                            <a:schemeClr val="tx1"/>
                          </a:solidFill>
                          <a:effectLst/>
                          <a:latin typeface="Times New Roman" charset="0"/>
                          <a:cs typeface="Times New Roman" charset="0"/>
                        </a:rPr>
                        <a:t>_Národní park Podyjí</a:t>
                      </a:r>
                      <a:endParaRPr kumimoji="0" lang="cs-CZ" sz="1100" b="0" i="0" u="none" strike="noStrike" cap="none" normalizeH="0" baseline="0" dirty="0" smtClean="0">
                        <a:ln>
                          <a:noFill/>
                        </a:ln>
                        <a:solidFill>
                          <a:schemeClr val="tx1"/>
                        </a:solidFill>
                        <a:effectLst/>
                        <a:latin typeface="Times New Roman"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0915">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Číslo a název klíčové aktivity</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III/2 Inovace a zkvalitnění výuky prostřednictvím ICT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804">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Anotace</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Prezentace je určená k výkladu nového učiva. </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7" name="Picture 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5805488"/>
            <a:ext cx="3746500" cy="915987"/>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7376360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Nadpis 5"/>
          <p:cNvSpPr txBox="1">
            <a:spLocks/>
          </p:cNvSpPr>
          <p:nvPr/>
        </p:nvSpPr>
        <p:spPr>
          <a:xfrm>
            <a:off x="251520" y="2060848"/>
            <a:ext cx="8496944" cy="2160240"/>
          </a:xfrm>
          <a:prstGeom prst="rect">
            <a:avLst/>
          </a:prstGeom>
          <a:effectLst>
            <a:outerShdw blurRad="50800" dist="38100" dir="18900000" algn="bl" rotWithShape="0">
              <a:prstClr val="black">
                <a:alpha val="40000"/>
              </a:prstClr>
            </a:outerShdw>
          </a:effectLst>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cs-CZ" dirty="0" smtClean="0">
                <a:solidFill>
                  <a:schemeClr val="tx1"/>
                </a:solidFill>
              </a:rPr>
              <a:t>Národní park Podyjí</a:t>
            </a:r>
          </a:p>
          <a:p>
            <a:pPr algn="ctr"/>
            <a:endParaRPr lang="cs-CZ" dirty="0">
              <a:solidFill>
                <a:schemeClr val="tx1"/>
              </a:solidFill>
            </a:endParaRPr>
          </a:p>
        </p:txBody>
      </p:sp>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Tree>
    <p:extLst>
      <p:ext uri="{BB962C8B-B14F-4D97-AF65-F5344CB8AC3E}">
        <p14:creationId xmlns:p14="http://schemas.microsoft.com/office/powerpoint/2010/main" val="1961974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pic>
        <p:nvPicPr>
          <p:cNvPr id="7"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268760"/>
            <a:ext cx="7106384" cy="3503151"/>
          </a:xfrm>
        </p:spPr>
      </p:pic>
      <p:sp>
        <p:nvSpPr>
          <p:cNvPr id="8" name="Šipka dolů 7"/>
          <p:cNvSpPr/>
          <p:nvPr/>
        </p:nvSpPr>
        <p:spPr>
          <a:xfrm rot="10800000">
            <a:off x="4629765" y="4077072"/>
            <a:ext cx="343032" cy="814024"/>
          </a:xfrm>
          <a:prstGeom prst="downArrow">
            <a:avLst/>
          </a:prstGeom>
          <a:solidFill>
            <a:schemeClr val="accent2"/>
          </a:solidFill>
          <a:ln w="19050" cmpd="sng"/>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accent3"/>
              </a:solidFill>
            </a:endParaRPr>
          </a:p>
        </p:txBody>
      </p:sp>
      <p:sp>
        <p:nvSpPr>
          <p:cNvPr id="2" name="Obdélník 1"/>
          <p:cNvSpPr/>
          <p:nvPr/>
        </p:nvSpPr>
        <p:spPr>
          <a:xfrm>
            <a:off x="526076" y="4922997"/>
            <a:ext cx="8207375" cy="923330"/>
          </a:xfrm>
          <a:prstGeom prst="rect">
            <a:avLst/>
          </a:prstGeom>
        </p:spPr>
        <p:txBody>
          <a:bodyPr wrap="square">
            <a:spAutoFit/>
          </a:bodyPr>
          <a:lstStyle/>
          <a:p>
            <a:r>
              <a:rPr lang="cs-CZ" dirty="0" smtClean="0"/>
              <a:t>Národní park Podyjí je dosud jediným moravským</a:t>
            </a:r>
            <a:r>
              <a:rPr lang="cs-CZ" dirty="0"/>
              <a:t> </a:t>
            </a:r>
            <a:r>
              <a:rPr lang="cs-CZ" dirty="0" smtClean="0"/>
              <a:t>národním parkem, se svou rozlohou nejmenším národním parkem v České republice. Na dolnorakouské straně</a:t>
            </a:r>
            <a:r>
              <a:rPr lang="cs-CZ" dirty="0"/>
              <a:t> </a:t>
            </a:r>
            <a:r>
              <a:rPr lang="cs-CZ" dirty="0" smtClean="0"/>
              <a:t>na něj navazuje Národní park </a:t>
            </a:r>
            <a:r>
              <a:rPr lang="cs-CZ" dirty="0" err="1" smtClean="0"/>
              <a:t>Thayatal</a:t>
            </a:r>
            <a:r>
              <a:rPr lang="cs-CZ" dirty="0" smtClean="0"/>
              <a:t>.</a:t>
            </a:r>
          </a:p>
        </p:txBody>
      </p:sp>
    </p:spTree>
    <p:extLst>
      <p:ext uri="{BB962C8B-B14F-4D97-AF65-F5344CB8AC3E}">
        <p14:creationId xmlns:p14="http://schemas.microsoft.com/office/powerpoint/2010/main" val="2162539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anim calcmode="lin" valueType="num">
                                      <p:cBhvr>
                                        <p:cTn id="9" dur="3000" fill="hold"/>
                                        <p:tgtEl>
                                          <p:spTgt spid="8"/>
                                        </p:tgtEl>
                                        <p:attrNameLst>
                                          <p:attrName>style.rotation</p:attrName>
                                        </p:attrNameLst>
                                      </p:cBhvr>
                                      <p:tavLst>
                                        <p:tav tm="0">
                                          <p:val>
                                            <p:fltVal val="90"/>
                                          </p:val>
                                        </p:tav>
                                        <p:tav tm="100000">
                                          <p:val>
                                            <p:fltVal val="0"/>
                                          </p:val>
                                        </p:tav>
                                      </p:tavLst>
                                    </p:anim>
                                    <p:animEffect transition="in" filter="fade">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9" name="TextovéPole 8"/>
          <p:cNvSpPr txBox="1"/>
          <p:nvPr/>
        </p:nvSpPr>
        <p:spPr>
          <a:xfrm>
            <a:off x="468312" y="1628800"/>
            <a:ext cx="8207375" cy="3970318"/>
          </a:xfrm>
          <a:prstGeom prst="rect">
            <a:avLst/>
          </a:prstGeom>
          <a:noFill/>
        </p:spPr>
        <p:txBody>
          <a:bodyPr wrap="square" rtlCol="0">
            <a:spAutoFit/>
          </a:bodyPr>
          <a:lstStyle/>
          <a:p>
            <a:r>
              <a:rPr lang="cs-CZ" dirty="0" smtClean="0"/>
              <a:t>Základní údaje:</a:t>
            </a:r>
          </a:p>
          <a:p>
            <a:endParaRPr lang="cs-CZ" dirty="0"/>
          </a:p>
          <a:p>
            <a:r>
              <a:rPr lang="cs-CZ" dirty="0" smtClean="0"/>
              <a:t>Vyhlášení:  1. července 2001</a:t>
            </a:r>
          </a:p>
          <a:p>
            <a:endParaRPr lang="cs-CZ" dirty="0"/>
          </a:p>
          <a:p>
            <a:r>
              <a:rPr lang="cs-CZ" dirty="0" smtClean="0"/>
              <a:t>Rozloha:    63 km</a:t>
            </a:r>
            <a:r>
              <a:rPr lang="cs-CZ" baseline="30000" dirty="0" smtClean="0"/>
              <a:t>2</a:t>
            </a:r>
          </a:p>
          <a:p>
            <a:endParaRPr lang="cs-CZ" dirty="0"/>
          </a:p>
          <a:p>
            <a:r>
              <a:rPr lang="cs-CZ" dirty="0" smtClean="0"/>
              <a:t>Správa:      Správa NP Podyjí</a:t>
            </a:r>
          </a:p>
          <a:p>
            <a:endParaRPr lang="cs-CZ" dirty="0"/>
          </a:p>
          <a:p>
            <a:r>
              <a:rPr lang="cs-CZ" dirty="0" smtClean="0"/>
              <a:t>Podrobnější </a:t>
            </a:r>
            <a:r>
              <a:rPr lang="cs-CZ" dirty="0"/>
              <a:t>mapa</a:t>
            </a:r>
            <a:r>
              <a:rPr lang="cs-CZ" dirty="0" smtClean="0"/>
              <a:t>:</a:t>
            </a:r>
          </a:p>
          <a:p>
            <a:r>
              <a:rPr lang="cs-CZ" dirty="0" smtClean="0">
                <a:hlinkClick r:id="rId2"/>
              </a:rPr>
              <a:t>http://www.openstreetmap.org/browse/relation/2029366</a:t>
            </a:r>
            <a:endParaRPr lang="cs-CZ" dirty="0" smtClean="0"/>
          </a:p>
          <a:p>
            <a:endParaRPr lang="cs-CZ" dirty="0"/>
          </a:p>
          <a:p>
            <a:endParaRPr lang="cs-CZ" dirty="0" smtClean="0"/>
          </a:p>
          <a:p>
            <a:endParaRPr lang="cs-CZ" dirty="0"/>
          </a:p>
          <a:p>
            <a:endParaRPr lang="cs-CZ" dirty="0" smtClean="0"/>
          </a:p>
        </p:txBody>
      </p:sp>
    </p:spTree>
    <p:extLst>
      <p:ext uri="{BB962C8B-B14F-4D97-AF65-F5344CB8AC3E}">
        <p14:creationId xmlns:p14="http://schemas.microsoft.com/office/powerpoint/2010/main" val="23786425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7" name="Obdélník 6"/>
          <p:cNvSpPr/>
          <p:nvPr/>
        </p:nvSpPr>
        <p:spPr>
          <a:xfrm>
            <a:off x="468313" y="1124744"/>
            <a:ext cx="8424167" cy="4585871"/>
          </a:xfrm>
          <a:prstGeom prst="rect">
            <a:avLst/>
          </a:prstGeom>
        </p:spPr>
        <p:txBody>
          <a:bodyPr wrap="square">
            <a:spAutoFit/>
          </a:bodyPr>
          <a:lstStyle/>
          <a:p>
            <a:r>
              <a:rPr lang="cs-CZ" b="1" dirty="0" smtClean="0"/>
              <a:t>NP Podyjí v číslech: </a:t>
            </a:r>
          </a:p>
          <a:p>
            <a:endParaRPr lang="cs-CZ" sz="1000" dirty="0" smtClean="0"/>
          </a:p>
          <a:p>
            <a:r>
              <a:rPr lang="cs-CZ" u="sng" dirty="0" smtClean="0">
                <a:solidFill>
                  <a:schemeClr val="accent2"/>
                </a:solidFill>
              </a:rPr>
              <a:t>nadmořská výška</a:t>
            </a:r>
            <a:r>
              <a:rPr lang="cs-CZ" dirty="0" smtClean="0"/>
              <a:t>: 207 až 536 (</a:t>
            </a:r>
            <a:r>
              <a:rPr lang="cs-CZ" dirty="0" err="1" smtClean="0"/>
              <a:t>Růžovský</a:t>
            </a:r>
            <a:r>
              <a:rPr lang="cs-CZ" dirty="0" smtClean="0"/>
              <a:t> vrch) m n. m.</a:t>
            </a:r>
          </a:p>
          <a:p>
            <a:endParaRPr lang="cs-CZ" sz="1000" dirty="0" smtClean="0"/>
          </a:p>
          <a:p>
            <a:r>
              <a:rPr lang="cs-CZ" u="sng" dirty="0" smtClean="0">
                <a:solidFill>
                  <a:schemeClr val="accent2"/>
                </a:solidFill>
              </a:rPr>
              <a:t>průměrná roční teplota</a:t>
            </a:r>
            <a:r>
              <a:rPr lang="cs-CZ" dirty="0" smtClean="0"/>
              <a:t>: +12°C </a:t>
            </a:r>
          </a:p>
          <a:p>
            <a:endParaRPr lang="cs-CZ" sz="1000" dirty="0" smtClean="0"/>
          </a:p>
          <a:p>
            <a:endParaRPr lang="cs-CZ" sz="1000" dirty="0" smtClean="0"/>
          </a:p>
          <a:p>
            <a:r>
              <a:rPr lang="cs-CZ" u="sng" dirty="0" smtClean="0">
                <a:solidFill>
                  <a:schemeClr val="accent2"/>
                </a:solidFill>
              </a:rPr>
              <a:t>Zalesnění NP</a:t>
            </a:r>
            <a:r>
              <a:rPr lang="cs-CZ" dirty="0" smtClean="0"/>
              <a:t>:</a:t>
            </a:r>
          </a:p>
          <a:p>
            <a:pPr marL="285750" indent="-285750">
              <a:buFontTx/>
              <a:buChar char="-"/>
            </a:pPr>
            <a:r>
              <a:rPr lang="cs-CZ" dirty="0" smtClean="0"/>
              <a:t>Lesní porost 84%</a:t>
            </a:r>
          </a:p>
          <a:p>
            <a:pPr marL="285750" indent="-285750">
              <a:buFontTx/>
              <a:buChar char="-"/>
            </a:pPr>
            <a:r>
              <a:rPr lang="cs-CZ" dirty="0" smtClean="0"/>
              <a:t>Zemědělská půda 9%</a:t>
            </a:r>
          </a:p>
          <a:p>
            <a:pPr marL="285750" indent="-285750">
              <a:buFontTx/>
              <a:buChar char="-"/>
            </a:pPr>
            <a:r>
              <a:rPr lang="cs-CZ" dirty="0" smtClean="0"/>
              <a:t>Ostatní plochy 7%</a:t>
            </a:r>
          </a:p>
          <a:p>
            <a:pPr marL="285750" indent="-285750">
              <a:buFontTx/>
              <a:buChar char="-"/>
            </a:pPr>
            <a:endParaRPr lang="cs-CZ" dirty="0"/>
          </a:p>
          <a:p>
            <a:r>
              <a:rPr lang="cs-CZ" u="sng" dirty="0" smtClean="0">
                <a:solidFill>
                  <a:schemeClr val="accent2"/>
                </a:solidFill>
              </a:rPr>
              <a:t>Hodnota parku:</a:t>
            </a:r>
            <a:r>
              <a:rPr lang="cs-CZ" dirty="0"/>
              <a:t> </a:t>
            </a:r>
            <a:r>
              <a:rPr lang="cs-CZ" dirty="0" smtClean="0"/>
              <a:t>Najdeme zde 42km nejzachovalejšího a nejméně dotčeného říčního údolí v ČR (řeka Dyje)</a:t>
            </a:r>
            <a:endParaRPr lang="cs-CZ" sz="1000" dirty="0" smtClean="0"/>
          </a:p>
          <a:p>
            <a:endParaRPr lang="cs-CZ" dirty="0" smtClean="0"/>
          </a:p>
          <a:p>
            <a:endParaRPr lang="cs-CZ" dirty="0" smtClean="0"/>
          </a:p>
          <a:p>
            <a:r>
              <a:rPr lang="cs-CZ" dirty="0" smtClean="0"/>
              <a:t/>
            </a:r>
            <a:br>
              <a:rPr lang="cs-CZ" dirty="0" smtClean="0"/>
            </a:br>
            <a:endParaRPr lang="cs-CZ" dirty="0"/>
          </a:p>
        </p:txBody>
      </p:sp>
    </p:spTree>
    <p:extLst>
      <p:ext uri="{BB962C8B-B14F-4D97-AF65-F5344CB8AC3E}">
        <p14:creationId xmlns:p14="http://schemas.microsoft.com/office/powerpoint/2010/main" val="2824318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8" name="Obdélník 7"/>
          <p:cNvSpPr/>
          <p:nvPr/>
        </p:nvSpPr>
        <p:spPr>
          <a:xfrm>
            <a:off x="359916" y="1124744"/>
            <a:ext cx="8424167" cy="5078313"/>
          </a:xfrm>
          <a:prstGeom prst="rect">
            <a:avLst/>
          </a:prstGeom>
        </p:spPr>
        <p:txBody>
          <a:bodyPr wrap="square">
            <a:spAutoFit/>
          </a:bodyPr>
          <a:lstStyle/>
          <a:p>
            <a:pPr algn="ctr"/>
            <a:r>
              <a:rPr lang="cs-CZ" b="1" i="1" u="sng" dirty="0" smtClean="0"/>
              <a:t>Geologie</a:t>
            </a:r>
          </a:p>
          <a:p>
            <a:endParaRPr lang="cs-CZ" dirty="0" smtClean="0"/>
          </a:p>
          <a:p>
            <a:r>
              <a:rPr lang="cs-CZ" dirty="0" smtClean="0"/>
              <a:t>	Tvář krajiny ve třetihorách formoval zejména definitivní ústup moře, jež započal zhruba před 11 miliony lety. Zásadním faktorem byl též zdvih okraje Českého masívu, při současném  poklesu alpinského předpolí, asi před 5 až 1,5 mil. lety. Změny reliéfu a vznik výrazného terénního stupně na dnešním jihovýchodním okraji NP Podyjí, vyústily v postupné zahlubování údolí Dyje. Proces pokračoval i v krystalickém podloží a vyvrcholil vznikem hlubokého říčního údolí, s velmi dobře vyvinutými meandry. Jeho existence je napříště určujícím faktorem vývoje zdejší krajiny.  Údolí s minimem dřevinné vegetace bylo vystaveno povětrnostním vlivům, včetně velkých teplotních rozdílů. Za těchto podmínek vznikaly především působením vody a mrazu výrazné terénní tvary v podobě kamenných sutí, skalních věží a hradeb. Urychlil se proces zahlubování řeky. </a:t>
            </a:r>
          </a:p>
          <a:p>
            <a:r>
              <a:rPr lang="cs-CZ" dirty="0" smtClean="0"/>
              <a:t/>
            </a:r>
            <a:br>
              <a:rPr lang="cs-CZ" dirty="0" smtClean="0"/>
            </a:br>
            <a:r>
              <a:rPr lang="cs-CZ" dirty="0" smtClean="0"/>
              <a:t/>
            </a:r>
            <a:br>
              <a:rPr lang="cs-CZ" dirty="0" smtClean="0"/>
            </a:br>
            <a:endParaRPr lang="cs-CZ" dirty="0"/>
          </a:p>
        </p:txBody>
      </p:sp>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8064" y="3212976"/>
            <a:ext cx="3779912" cy="2834934"/>
          </a:xfrm>
          <a:prstGeom prst="rect">
            <a:avLst/>
          </a:prstGeom>
        </p:spPr>
      </p:pic>
    </p:spTree>
    <p:extLst>
      <p:ext uri="{BB962C8B-B14F-4D97-AF65-F5344CB8AC3E}">
        <p14:creationId xmlns:p14="http://schemas.microsoft.com/office/powerpoint/2010/main" val="343982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8" name="Obdélník 7"/>
          <p:cNvSpPr/>
          <p:nvPr/>
        </p:nvSpPr>
        <p:spPr>
          <a:xfrm>
            <a:off x="359916" y="1124744"/>
            <a:ext cx="8424167" cy="2031325"/>
          </a:xfrm>
          <a:prstGeom prst="rect">
            <a:avLst/>
          </a:prstGeom>
        </p:spPr>
        <p:txBody>
          <a:bodyPr wrap="square">
            <a:spAutoFit/>
          </a:bodyPr>
          <a:lstStyle/>
          <a:p>
            <a:pPr algn="ctr"/>
            <a:r>
              <a:rPr lang="cs-CZ" b="1" i="1" u="sng" dirty="0" smtClean="0"/>
              <a:t>Klima</a:t>
            </a:r>
          </a:p>
          <a:p>
            <a:endParaRPr lang="cs-CZ" dirty="0" smtClean="0"/>
          </a:p>
          <a:p>
            <a:r>
              <a:rPr lang="cs-CZ" dirty="0" smtClean="0"/>
              <a:t>	V </a:t>
            </a:r>
            <a:r>
              <a:rPr lang="cs-CZ" dirty="0"/>
              <a:t>rámci ČR </a:t>
            </a:r>
            <a:r>
              <a:rPr lang="cs-CZ" dirty="0" smtClean="0"/>
              <a:t>je okolí NP a celkově jižní Morava nejteplejší</a:t>
            </a:r>
            <a:r>
              <a:rPr lang="cs-CZ" dirty="0"/>
              <a:t>, </a:t>
            </a:r>
            <a:r>
              <a:rPr lang="cs-CZ" dirty="0" smtClean="0"/>
              <a:t>s minimem srážek. Zima </a:t>
            </a:r>
            <a:r>
              <a:rPr lang="cs-CZ" dirty="0"/>
              <a:t>je krátká, mírně teplá a velmi suchá s krátkým trváním sněhové pokrývky. </a:t>
            </a:r>
            <a:r>
              <a:rPr lang="cs-CZ" dirty="0" smtClean="0"/>
              <a:t>Léto je teplé a suché.</a:t>
            </a:r>
            <a:br>
              <a:rPr lang="cs-CZ" dirty="0" smtClean="0"/>
            </a:br>
            <a:r>
              <a:rPr lang="cs-CZ" dirty="0" smtClean="0"/>
              <a:t/>
            </a:r>
            <a:br>
              <a:rPr lang="cs-CZ" dirty="0" smtClean="0"/>
            </a:br>
            <a:endParaRPr lang="cs-CZ" dirty="0"/>
          </a:p>
        </p:txBody>
      </p:sp>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9672" y="2780928"/>
            <a:ext cx="6156176" cy="3034448"/>
          </a:xfrm>
          <a:prstGeom prst="rect">
            <a:avLst/>
          </a:prstGeom>
        </p:spPr>
      </p:pic>
    </p:spTree>
    <p:extLst>
      <p:ext uri="{BB962C8B-B14F-4D97-AF65-F5344CB8AC3E}">
        <p14:creationId xmlns:p14="http://schemas.microsoft.com/office/powerpoint/2010/main" val="204431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8" name="Obdélník 7"/>
          <p:cNvSpPr/>
          <p:nvPr/>
        </p:nvSpPr>
        <p:spPr>
          <a:xfrm>
            <a:off x="359916" y="1124744"/>
            <a:ext cx="8424167" cy="5355312"/>
          </a:xfrm>
          <a:prstGeom prst="rect">
            <a:avLst/>
          </a:prstGeom>
        </p:spPr>
        <p:txBody>
          <a:bodyPr wrap="square">
            <a:spAutoFit/>
          </a:bodyPr>
          <a:lstStyle/>
          <a:p>
            <a:pPr algn="ctr"/>
            <a:r>
              <a:rPr lang="cs-CZ" b="1" i="1" u="sng" dirty="0" smtClean="0"/>
              <a:t>Flora a fauna</a:t>
            </a:r>
          </a:p>
          <a:p>
            <a:endParaRPr lang="cs-CZ" dirty="0" smtClean="0"/>
          </a:p>
          <a:p>
            <a:r>
              <a:rPr lang="cs-CZ" dirty="0" smtClean="0"/>
              <a:t>	NP Podyjí patří mezi druhově nejbohatší velkoplošná chráněná území</a:t>
            </a:r>
            <a:r>
              <a:rPr lang="cs-CZ" dirty="0"/>
              <a:t> </a:t>
            </a:r>
            <a:r>
              <a:rPr lang="cs-CZ" dirty="0" smtClean="0"/>
              <a:t>ČR. Krajinné podmínky umožňují růst jak rostlin chladno a stínomilných v hlubokých údolích, tak i teplomilných na výslunných stráních. Nepůvodní rostlinné druhy můžeme nalézt jen v okrajových částech parku. Vyskytuje se zde 77 druhů chráněných rostlin. Mezi zajímavá společenství patří např. suťová pole, porostlá mechy a lišejníky.</a:t>
            </a:r>
          </a:p>
          <a:p>
            <a:endParaRPr lang="cs-CZ" dirty="0"/>
          </a:p>
          <a:p>
            <a:r>
              <a:rPr lang="cs-CZ" dirty="0" smtClean="0"/>
              <a:t>	Z bohatě zastoupených živočichů žije na území parku vydra říční, sysel obecný. Vzácné ptáky zastupuje čáp černý, výr velký a další. Z plazů se v NP Podyjí vyskytují všechny druhy užovek. Rovněž hmyz je zastoupen mnoha jinde vzácnými druhy. </a:t>
            </a:r>
          </a:p>
          <a:p>
            <a:r>
              <a:rPr lang="cs-CZ" dirty="0" smtClean="0"/>
              <a:t>Negativní vliv na faunu v řece Dyji mají dvě velké přehrady na okrajích chráněné části jejího toku. Na horním okraji je to Vranovská přehrada a na dolním Znojemská. Tyto stavby ovlivňují teplotní poměry v řece a jsou zároveň nepřekonatelnou překážkou pro migrující živočichy.</a:t>
            </a:r>
          </a:p>
          <a:p>
            <a:r>
              <a:rPr lang="cs-CZ" dirty="0" smtClean="0"/>
              <a:t/>
            </a:r>
            <a:br>
              <a:rPr lang="cs-CZ" dirty="0" smtClean="0"/>
            </a:b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6" y="1786176"/>
            <a:ext cx="2688299" cy="2016224"/>
          </a:xfrm>
          <a:prstGeom prst="rect">
            <a:avLst/>
          </a:prstGeom>
        </p:spPr>
      </p:pic>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120" y="3794339"/>
            <a:ext cx="2526457" cy="2008762"/>
          </a:xfrm>
          <a:prstGeom prst="rect">
            <a:avLst/>
          </a:prstGeom>
        </p:spPr>
      </p:pic>
    </p:spTree>
    <p:extLst>
      <p:ext uri="{BB962C8B-B14F-4D97-AF65-F5344CB8AC3E}">
        <p14:creationId xmlns:p14="http://schemas.microsoft.com/office/powerpoint/2010/main" val="1360978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8" name="Obdélník 7"/>
          <p:cNvSpPr/>
          <p:nvPr/>
        </p:nvSpPr>
        <p:spPr>
          <a:xfrm>
            <a:off x="359916" y="1124744"/>
            <a:ext cx="8424167" cy="3970318"/>
          </a:xfrm>
          <a:prstGeom prst="rect">
            <a:avLst/>
          </a:prstGeom>
        </p:spPr>
        <p:txBody>
          <a:bodyPr wrap="square">
            <a:spAutoFit/>
          </a:bodyPr>
          <a:lstStyle/>
          <a:p>
            <a:pPr algn="ctr"/>
            <a:r>
              <a:rPr lang="cs-CZ" b="1" i="1" u="sng" dirty="0" smtClean="0"/>
              <a:t>Vodopis</a:t>
            </a:r>
          </a:p>
          <a:p>
            <a:endParaRPr lang="cs-CZ" dirty="0" smtClean="0"/>
          </a:p>
          <a:p>
            <a:r>
              <a:rPr lang="cs-CZ" dirty="0" smtClean="0"/>
              <a:t>	Vlastní Dyje vzniká po soutoku s Rakouskou Dyjí pod hradem </a:t>
            </a:r>
            <a:r>
              <a:rPr lang="cs-CZ" dirty="0" err="1" smtClean="0"/>
              <a:t>Rakousem</a:t>
            </a:r>
            <a:r>
              <a:rPr lang="cs-CZ" dirty="0" smtClean="0"/>
              <a:t> (</a:t>
            </a:r>
            <a:r>
              <a:rPr lang="cs-CZ" dirty="0" err="1" smtClean="0"/>
              <a:t>Raabs</a:t>
            </a:r>
            <a:r>
              <a:rPr lang="cs-CZ" dirty="0" smtClean="0"/>
              <a:t>) v Rakousku. Údolí řeky Dyje má kaňonovitý</a:t>
            </a:r>
            <a:r>
              <a:rPr lang="cs-CZ" dirty="0"/>
              <a:t> </a:t>
            </a:r>
            <a:r>
              <a:rPr lang="cs-CZ" dirty="0" smtClean="0"/>
              <a:t>charakter. Nejcennějších částí je zachovaný mezi Vranovem nad Dyjí</a:t>
            </a:r>
            <a:r>
              <a:rPr lang="cs-CZ" dirty="0"/>
              <a:t> </a:t>
            </a:r>
            <a:r>
              <a:rPr lang="cs-CZ" dirty="0" smtClean="0"/>
              <a:t>a Znojmem )viz NP). Dyje zde vytváří unikátní říční fenomén s mnohými meandry, hluboce zaříznutými údolími bočních přítoků, nejrůznějších skalních útvarů a kamenných moří a vysokou pestrostí rostlinných a živočišných společenstev danou střídavou exposicí svahů od jižní až po severní.</a:t>
            </a:r>
          </a:p>
          <a:p>
            <a:r>
              <a:rPr lang="cs-CZ" dirty="0" smtClean="0"/>
              <a:t>Ráz řeky ovlivnila lidská činnost - Na horním okraji Dyje je postavena Vranovská přehrada a na dolním Znojemská. Tyto stavby ovlivňují teplotní poměry v řece.</a:t>
            </a:r>
          </a:p>
          <a:p>
            <a:r>
              <a:rPr lang="cs-CZ" dirty="0" smtClean="0"/>
              <a:t/>
            </a:r>
            <a:br>
              <a:rPr lang="cs-CZ" dirty="0" smtClean="0"/>
            </a:br>
            <a:endParaRPr lang="cs-CZ" dirty="0"/>
          </a:p>
        </p:txBody>
      </p:sp>
      <p:pic>
        <p:nvPicPr>
          <p:cNvPr id="3" name="Obráze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288259"/>
            <a:ext cx="2618656" cy="1710855"/>
          </a:xfrm>
          <a:prstGeom prst="rect">
            <a:avLst/>
          </a:prstGeom>
        </p:spPr>
      </p:pic>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2160" y="4288258"/>
            <a:ext cx="2438400" cy="1710855"/>
          </a:xfrm>
          <a:prstGeom prst="rect">
            <a:avLst/>
          </a:prstGeom>
        </p:spPr>
      </p:pic>
    </p:spTree>
    <p:extLst>
      <p:ext uri="{BB962C8B-B14F-4D97-AF65-F5344CB8AC3E}">
        <p14:creationId xmlns:p14="http://schemas.microsoft.com/office/powerpoint/2010/main" val="426724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Nadpis 2"/>
          <p:cNvSpPr>
            <a:spLocks noGrp="1"/>
          </p:cNvSpPr>
          <p:nvPr>
            <p:ph type="title"/>
          </p:nvPr>
        </p:nvSpPr>
        <p:spPr>
          <a:xfrm>
            <a:off x="457200" y="274638"/>
            <a:ext cx="8229600" cy="1143000"/>
          </a:xfrm>
        </p:spPr>
        <p:txBody>
          <a:bodyPr>
            <a:normAutofit/>
          </a:bodyPr>
          <a:lstStyle/>
          <a:p>
            <a:r>
              <a:rPr lang="cs-CZ" sz="1600" dirty="0" smtClean="0"/>
              <a:t>Národní park Podyjí</a:t>
            </a:r>
            <a:endParaRPr lang="cs-CZ" sz="1600" dirty="0"/>
          </a:p>
        </p:txBody>
      </p:sp>
      <p:sp>
        <p:nvSpPr>
          <p:cNvPr id="8" name="Obdélník 7"/>
          <p:cNvSpPr/>
          <p:nvPr/>
        </p:nvSpPr>
        <p:spPr>
          <a:xfrm>
            <a:off x="359916" y="1124744"/>
            <a:ext cx="8424167" cy="2585323"/>
          </a:xfrm>
          <a:prstGeom prst="rect">
            <a:avLst/>
          </a:prstGeom>
        </p:spPr>
        <p:txBody>
          <a:bodyPr wrap="square">
            <a:spAutoFit/>
          </a:bodyPr>
          <a:lstStyle/>
          <a:p>
            <a:pPr algn="ctr"/>
            <a:r>
              <a:rPr lang="cs-CZ" b="1" i="1" u="sng" dirty="0" smtClean="0"/>
              <a:t>Zajímavosti</a:t>
            </a:r>
          </a:p>
          <a:p>
            <a:endParaRPr lang="cs-CZ" dirty="0" smtClean="0"/>
          </a:p>
          <a:p>
            <a:r>
              <a:rPr lang="cs-CZ" dirty="0" smtClean="0"/>
              <a:t>	Ve znaku NP Podyjí je čáp černý, kterého v současné době na území NP hnízdí cca. 4- 6 párů, avšak vzhledem k malé rozloze NP Podyjí se jedná o vysoké číslo. Populace čápa černého se posledních letech zvyšuje, významné je, že v Podyjí čápi hnízdili i v dobách, kdy byli v ČR velmi vzácní. Lze říci, že údolí Dyje v NP je tradičním regionálně významným hnízdištěm. </a:t>
            </a:r>
            <a:br>
              <a:rPr lang="cs-CZ" dirty="0" smtClean="0"/>
            </a:br>
            <a:endParaRPr lang="cs-CZ" dirty="0"/>
          </a:p>
        </p:txBody>
      </p:sp>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02360" y="3933056"/>
            <a:ext cx="1939280" cy="1939280"/>
          </a:xfrm>
          <a:prstGeom prst="rect">
            <a:avLst/>
          </a:prstGeom>
        </p:spPr>
      </p:pic>
    </p:spTree>
    <p:extLst>
      <p:ext uri="{BB962C8B-B14F-4D97-AF65-F5344CB8AC3E}">
        <p14:creationId xmlns:p14="http://schemas.microsoft.com/office/powerpoint/2010/main" val="22759068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8" name="Nadpis 2"/>
          <p:cNvSpPr>
            <a:spLocks noGrp="1"/>
          </p:cNvSpPr>
          <p:nvPr>
            <p:ph type="title"/>
          </p:nvPr>
        </p:nvSpPr>
        <p:spPr>
          <a:xfrm>
            <a:off x="457200" y="274638"/>
            <a:ext cx="8229600" cy="1143000"/>
          </a:xfrm>
        </p:spPr>
        <p:txBody>
          <a:bodyPr>
            <a:normAutofit/>
          </a:bodyPr>
          <a:lstStyle/>
          <a:p>
            <a:r>
              <a:rPr lang="cs-CZ" sz="1800" dirty="0" smtClean="0"/>
              <a:t>Použité zdroje</a:t>
            </a:r>
            <a:endParaRPr lang="cs-CZ" sz="1800" dirty="0"/>
          </a:p>
        </p:txBody>
      </p:sp>
      <p:sp>
        <p:nvSpPr>
          <p:cNvPr id="9" name="Zástupný symbol pro obsah 4"/>
          <p:cNvSpPr>
            <a:spLocks noGrp="1"/>
          </p:cNvSpPr>
          <p:nvPr>
            <p:ph idx="1"/>
          </p:nvPr>
        </p:nvSpPr>
        <p:spPr>
          <a:xfrm>
            <a:off x="457200" y="1481328"/>
            <a:ext cx="8229600" cy="4525963"/>
          </a:xfrm>
        </p:spPr>
        <p:txBody>
          <a:bodyPr>
            <a:normAutofit fontScale="70000" lnSpcReduction="20000"/>
          </a:bodyPr>
          <a:lstStyle/>
          <a:p>
            <a:r>
              <a:rPr lang="cs-CZ" dirty="0">
                <a:hlinkClick r:id="rId2"/>
              </a:rPr>
              <a:t>http://www.nppodyji.cz</a:t>
            </a:r>
            <a:r>
              <a:rPr lang="cs-CZ" dirty="0" smtClean="0">
                <a:hlinkClick r:id="rId2"/>
              </a:rPr>
              <a:t>/</a:t>
            </a:r>
            <a:endParaRPr lang="cs-CZ" dirty="0" smtClean="0"/>
          </a:p>
          <a:p>
            <a:r>
              <a:rPr lang="cs-CZ" dirty="0">
                <a:hlinkClick r:id="rId3"/>
              </a:rPr>
              <a:t>http://</a:t>
            </a:r>
            <a:r>
              <a:rPr lang="cs-CZ" dirty="0" smtClean="0">
                <a:hlinkClick r:id="rId3"/>
              </a:rPr>
              <a:t>cs.wikipedia.org/wiki/NP_Podyj%C3%AD</a:t>
            </a:r>
            <a:endParaRPr lang="cs-CZ" dirty="0" smtClean="0"/>
          </a:p>
          <a:p>
            <a:r>
              <a:rPr lang="cs-CZ" dirty="0" smtClean="0">
                <a:hlinkClick r:id="rId4"/>
              </a:rPr>
              <a:t>http</a:t>
            </a:r>
            <a:r>
              <a:rPr lang="cs-CZ" dirty="0">
                <a:hlinkClick r:id="rId4"/>
              </a:rPr>
              <a:t>://</a:t>
            </a:r>
            <a:r>
              <a:rPr lang="cs-CZ" dirty="0" smtClean="0">
                <a:hlinkClick r:id="rId4"/>
              </a:rPr>
              <a:t>www.openstreetmap.org/browse/relation/2029366</a:t>
            </a:r>
            <a:endParaRPr lang="cs-CZ" dirty="0" smtClean="0"/>
          </a:p>
          <a:p>
            <a:r>
              <a:rPr lang="cs-CZ" dirty="0">
                <a:hlinkClick r:id="rId5"/>
              </a:rPr>
              <a:t>http://</a:t>
            </a:r>
            <a:r>
              <a:rPr lang="cs-CZ" dirty="0" smtClean="0">
                <a:hlinkClick r:id="rId5"/>
              </a:rPr>
              <a:t>upload.wikimedia.org/wikipedia/commons/5/5d/PodyjiVraniSkala.jpg</a:t>
            </a:r>
            <a:endParaRPr lang="cs-CZ" dirty="0" smtClean="0"/>
          </a:p>
          <a:p>
            <a:r>
              <a:rPr lang="cs-CZ" dirty="0">
                <a:hlinkClick r:id="rId6"/>
              </a:rPr>
              <a:t>http://</a:t>
            </a:r>
            <a:r>
              <a:rPr lang="cs-CZ" dirty="0" smtClean="0">
                <a:hlinkClick r:id="rId6"/>
              </a:rPr>
              <a:t>upload.wikimedia.org/wikipedia/commons/5/56/Dyje2.JPG</a:t>
            </a:r>
            <a:endParaRPr lang="cs-CZ" dirty="0" smtClean="0"/>
          </a:p>
          <a:p>
            <a:r>
              <a:rPr lang="cs-CZ" dirty="0">
                <a:hlinkClick r:id="rId7"/>
              </a:rPr>
              <a:t>http://</a:t>
            </a:r>
            <a:r>
              <a:rPr lang="cs-CZ" dirty="0" smtClean="0">
                <a:hlinkClick r:id="rId7"/>
              </a:rPr>
              <a:t>upload.wikimedia.org/wikipedia/commons/d/db/PodyjiBramborik.jpg</a:t>
            </a:r>
            <a:endParaRPr lang="cs-CZ" dirty="0" smtClean="0"/>
          </a:p>
          <a:p>
            <a:r>
              <a:rPr lang="cs-CZ" dirty="0">
                <a:hlinkClick r:id="rId8"/>
              </a:rPr>
              <a:t>http://upload.wikimedia.org/wikipedia/commons/e/e2/%C4%8C%C3%A1p_%</a:t>
            </a:r>
            <a:r>
              <a:rPr lang="cs-CZ" dirty="0" smtClean="0">
                <a:hlinkClick r:id="rId8"/>
              </a:rPr>
              <a:t>C4%8Dern%C3%BD.JPG</a:t>
            </a:r>
            <a:endParaRPr lang="cs-CZ" dirty="0" smtClean="0"/>
          </a:p>
          <a:p>
            <a:r>
              <a:rPr lang="cs-CZ" dirty="0">
                <a:hlinkClick r:id="rId9"/>
              </a:rPr>
              <a:t>http://</a:t>
            </a:r>
            <a:r>
              <a:rPr lang="cs-CZ" dirty="0" smtClean="0">
                <a:hlinkClick r:id="rId9"/>
              </a:rPr>
              <a:t>upload.wikimedia.org/wikipedia/commons/0/0b/Dyje-Morava_confluence_01.jpg</a:t>
            </a:r>
            <a:endParaRPr lang="cs-CZ" dirty="0" smtClean="0"/>
          </a:p>
          <a:p>
            <a:r>
              <a:rPr lang="cs-CZ" dirty="0">
                <a:hlinkClick r:id="rId10"/>
              </a:rPr>
              <a:t>http://</a:t>
            </a:r>
            <a:r>
              <a:rPr lang="cs-CZ" dirty="0" smtClean="0">
                <a:hlinkClick r:id="rId10"/>
              </a:rPr>
              <a:t>upload.wikimedia.org/wikipedia/commons/2/23/GuentherZ_1995_IMG0028_Vranov_nad_Dyji_TalsperreIMG.jpg</a:t>
            </a:r>
            <a:endParaRPr lang="cs-CZ" dirty="0" smtClean="0"/>
          </a:p>
          <a:p>
            <a:r>
              <a:rPr lang="cs-CZ" dirty="0">
                <a:hlinkClick r:id="rId11"/>
              </a:rPr>
              <a:t>http://</a:t>
            </a:r>
            <a:r>
              <a:rPr lang="cs-CZ" dirty="0" smtClean="0">
                <a:hlinkClick r:id="rId11"/>
              </a:rPr>
              <a:t>www.nppodyji.cz/uploads/loga_symboly/znak_web_npp.jpg</a:t>
            </a:r>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Tree>
    <p:extLst>
      <p:ext uri="{BB962C8B-B14F-4D97-AF65-F5344CB8AC3E}">
        <p14:creationId xmlns:p14="http://schemas.microsoft.com/office/powerpoint/2010/main" val="243749843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66</TotalTime>
  <Words>406</Words>
  <Application>Microsoft Office PowerPoint</Application>
  <PresentationFormat>Předvádění na obrazovce (4:3)</PresentationFormat>
  <Paragraphs>113</Paragraphs>
  <Slides>11</Slides>
  <Notes>0</Notes>
  <HiddenSlides>0</HiddenSlides>
  <MMClips>0</MMClips>
  <ScaleCrop>false</ScaleCrop>
  <HeadingPairs>
    <vt:vector size="4" baseType="variant">
      <vt:variant>
        <vt:lpstr>Motiv</vt:lpstr>
      </vt:variant>
      <vt:variant>
        <vt:i4>2</vt:i4>
      </vt:variant>
      <vt:variant>
        <vt:lpstr>Nadpisy snímků</vt:lpstr>
      </vt:variant>
      <vt:variant>
        <vt:i4>11</vt:i4>
      </vt:variant>
    </vt:vector>
  </HeadingPairs>
  <TitlesOfParts>
    <vt:vector size="13" baseType="lpstr">
      <vt:lpstr>Shluk</vt:lpstr>
      <vt:lpstr>Motiv systému Office</vt:lpstr>
      <vt:lpstr>Prezentace aplikace PowerPoint</vt:lpstr>
      <vt:lpstr>Prezentace aplikace PowerPoint</vt:lpstr>
      <vt:lpstr>Národní park Podyjí</vt:lpstr>
      <vt:lpstr>Národní park Podyjí</vt:lpstr>
      <vt:lpstr>Národní park Podyjí</vt:lpstr>
      <vt:lpstr>Národní park Podyjí</vt:lpstr>
      <vt:lpstr>Národní park Podyjí</vt:lpstr>
      <vt:lpstr>Národní park Podyjí</vt:lpstr>
      <vt:lpstr>Národní park Podyjí</vt:lpstr>
      <vt:lpstr>Národní park Podyjí</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ucitel</dc:creator>
  <cp:lastModifiedBy>Učitel</cp:lastModifiedBy>
  <cp:revision>10</cp:revision>
  <dcterms:created xsi:type="dcterms:W3CDTF">2013-02-04T21:46:15Z</dcterms:created>
  <dcterms:modified xsi:type="dcterms:W3CDTF">2013-03-01T16:09:10Z</dcterms:modified>
</cp:coreProperties>
</file>