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opakování paryby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E8AE6F-DFD4-4271-841D-9812ED98E43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A8D37B0-B9E4-4DE2-B672-1047F3001A1D}" type="presOf" srcId="{D1D4F407-5343-4D3F-B5B9-D407B03CAEB4}" destId="{D005CE8C-CC26-4C3E-AC11-E15060ECD759}" srcOrd="0" destOrd="0" presId="urn:microsoft.com/office/officeart/2005/8/layout/target3"/>
    <dgm:cxn modelId="{E40AD75F-95EB-48DB-9B06-6089D605C24D}" type="presOf" srcId="{757F3AB3-0718-4624-B441-E567A8F0AB56}" destId="{333A1088-737F-45CB-B68E-254E46348037}" srcOrd="0" destOrd="0" presId="urn:microsoft.com/office/officeart/2005/8/layout/target3"/>
    <dgm:cxn modelId="{E320B26F-7603-4F1C-9B24-9622DB4D7E7C}" type="presOf" srcId="{D8197B8C-B260-4A16-BDF4-0947B075E274}" destId="{5A5FFA88-C948-4069-8E93-59FA12366E83}" srcOrd="1" destOrd="0" presId="urn:microsoft.com/office/officeart/2005/8/layout/target3"/>
    <dgm:cxn modelId="{1B27560A-A003-4D8E-8AD6-AB8BB11EBD01}" type="presOf" srcId="{D1B46980-6531-4606-95E6-44980827E919}" destId="{2BE915AB-18AA-4053-B92C-3BFC9ED204BB}" srcOrd="1" destOrd="0" presId="urn:microsoft.com/office/officeart/2005/8/layout/target3"/>
    <dgm:cxn modelId="{C5423683-0CE1-451E-8563-DEA1B0070007}" type="presOf" srcId="{B651F6E3-6281-48DB-9319-2AEAFDAE7572}" destId="{619D679B-A015-4ECF-8348-D1034C574F40}" srcOrd="0" destOrd="0" presId="urn:microsoft.com/office/officeart/2005/8/layout/target3"/>
    <dgm:cxn modelId="{E36E9D16-6F7A-4A12-A9A9-B83D27B585A8}" type="presOf" srcId="{4C35D32F-0EAB-4CD7-82EE-45574DC2A586}" destId="{890E4F0B-2866-4A3F-A3C7-2A14B1797930}" srcOrd="1" destOrd="0" presId="urn:microsoft.com/office/officeart/2005/8/layout/target3"/>
    <dgm:cxn modelId="{526F5256-EAB6-44F9-9D57-5484AD733E7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BBD067-3968-4625-A29B-28ABDC9E0EA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45F28B-51EB-4E51-8BDE-108F33F62246}" type="presOf" srcId="{D8197B8C-B260-4A16-BDF4-0947B075E274}" destId="{25B08C86-7E15-44DC-BE7F-FFB55DD49D12}" srcOrd="0" destOrd="0" presId="urn:microsoft.com/office/officeart/2005/8/layout/target3"/>
    <dgm:cxn modelId="{6A4E3EFE-3041-4BAF-874A-A4643D38253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410E862-0CD4-41C8-87AB-758090567372}" type="presParOf" srcId="{333A1088-737F-45CB-B68E-254E46348037}" destId="{F5ABB229-8D3B-4694-996A-96F23CF14429}" srcOrd="0" destOrd="0" presId="urn:microsoft.com/office/officeart/2005/8/layout/target3"/>
    <dgm:cxn modelId="{E453764C-5005-4064-B5F6-33677E4C6A99}" type="presParOf" srcId="{333A1088-737F-45CB-B68E-254E46348037}" destId="{F41139FD-01EE-4571-8B17-4FB00FC51163}" srcOrd="1" destOrd="0" presId="urn:microsoft.com/office/officeart/2005/8/layout/target3"/>
    <dgm:cxn modelId="{D007559B-BC1D-489E-919A-1DC33E0BAE03}" type="presParOf" srcId="{333A1088-737F-45CB-B68E-254E46348037}" destId="{D005CE8C-CC26-4C3E-AC11-E15060ECD759}" srcOrd="2" destOrd="0" presId="urn:microsoft.com/office/officeart/2005/8/layout/target3"/>
    <dgm:cxn modelId="{42F922D0-8748-4769-AF60-B9FCAD41A5B1}" type="presParOf" srcId="{333A1088-737F-45CB-B68E-254E46348037}" destId="{2C702D82-9B77-49B7-9568-BB8EB47C3372}" srcOrd="3" destOrd="0" presId="urn:microsoft.com/office/officeart/2005/8/layout/target3"/>
    <dgm:cxn modelId="{A0ED528C-170D-4840-95D1-5CE5A977CBE3}" type="presParOf" srcId="{333A1088-737F-45CB-B68E-254E46348037}" destId="{A52A0455-90FF-4808-ABD0-F02540D31D5A}" srcOrd="4" destOrd="0" presId="urn:microsoft.com/office/officeart/2005/8/layout/target3"/>
    <dgm:cxn modelId="{EBDD295E-E77F-4D3C-8AC5-8D1DEB6F26A8}" type="presParOf" srcId="{333A1088-737F-45CB-B68E-254E46348037}" destId="{6140AFEC-043D-4C43-A2F9-D0F5331DF3A3}" srcOrd="5" destOrd="0" presId="urn:microsoft.com/office/officeart/2005/8/layout/target3"/>
    <dgm:cxn modelId="{F641FDA0-5535-4BA1-A5D1-C6757B76F94F}" type="presParOf" srcId="{333A1088-737F-45CB-B68E-254E46348037}" destId="{9358AC05-5D7D-4327-9F80-1AD486AEA664}" srcOrd="6" destOrd="0" presId="urn:microsoft.com/office/officeart/2005/8/layout/target3"/>
    <dgm:cxn modelId="{6D82FCA9-F973-4AA9-9AE4-9EE0D4C48D29}" type="presParOf" srcId="{333A1088-737F-45CB-B68E-254E46348037}" destId="{313FC574-E1CD-4FB4-B054-0B805CE0447D}" srcOrd="7" destOrd="0" presId="urn:microsoft.com/office/officeart/2005/8/layout/target3"/>
    <dgm:cxn modelId="{1FFD65DB-CF81-440C-9C35-E26F6E537D55}" type="presParOf" srcId="{333A1088-737F-45CB-B68E-254E46348037}" destId="{619D679B-A015-4ECF-8348-D1034C574F40}" srcOrd="8" destOrd="0" presId="urn:microsoft.com/office/officeart/2005/8/layout/target3"/>
    <dgm:cxn modelId="{55F87DCC-F2A7-4613-BC39-E34803419F9A}" type="presParOf" srcId="{333A1088-737F-45CB-B68E-254E46348037}" destId="{322283A8-4A27-4CDA-BAE3-F381106A9174}" srcOrd="9" destOrd="0" presId="urn:microsoft.com/office/officeart/2005/8/layout/target3"/>
    <dgm:cxn modelId="{7342DFDB-6000-4394-9E91-1F7C4733004B}" type="presParOf" srcId="{333A1088-737F-45CB-B68E-254E46348037}" destId="{FFC9F71D-1B4F-4AD9-A4A6-86ADEFC8AF5C}" srcOrd="10" destOrd="0" presId="urn:microsoft.com/office/officeart/2005/8/layout/target3"/>
    <dgm:cxn modelId="{C3E2089E-5258-4A12-B1A3-7018F5376CBF}" type="presParOf" srcId="{333A1088-737F-45CB-B68E-254E46348037}" destId="{25B08C86-7E15-44DC-BE7F-FFB55DD49D12}" srcOrd="11" destOrd="0" presId="urn:microsoft.com/office/officeart/2005/8/layout/target3"/>
    <dgm:cxn modelId="{F90E0CF5-9E97-4849-BEF4-0963EFABB1C5}" type="presParOf" srcId="{333A1088-737F-45CB-B68E-254E46348037}" destId="{76644BE8-9D7C-4C09-B250-3D10AF48CBB7}" srcOrd="12" destOrd="0" presId="urn:microsoft.com/office/officeart/2005/8/layout/target3"/>
    <dgm:cxn modelId="{3D44EA84-5B5B-4D39-9BA3-5BBFE9111960}" type="presParOf" srcId="{333A1088-737F-45CB-B68E-254E46348037}" destId="{EE85B701-7295-41C0-BA7A-34D3756A2AE6}" srcOrd="13" destOrd="0" presId="urn:microsoft.com/office/officeart/2005/8/layout/target3"/>
    <dgm:cxn modelId="{B23C9737-CAAE-437B-ABFA-C7915539C1C6}" type="presParOf" srcId="{333A1088-737F-45CB-B68E-254E46348037}" destId="{8BEBB6EC-1DAA-4CAC-8A25-BC0FCBD5DBD5}" srcOrd="14" destOrd="0" presId="urn:microsoft.com/office/officeart/2005/8/layout/target3"/>
    <dgm:cxn modelId="{965655B6-E58A-4436-974B-126983509F8A}" type="presParOf" srcId="{333A1088-737F-45CB-B68E-254E46348037}" destId="{AED2198E-93D5-4001-81B4-73124B309672}" srcOrd="15" destOrd="0" presId="urn:microsoft.com/office/officeart/2005/8/layout/target3"/>
    <dgm:cxn modelId="{50C708D9-9F23-4215-A2CE-C5412F5FA8CE}" type="presParOf" srcId="{333A1088-737F-45CB-B68E-254E46348037}" destId="{2BE915AB-18AA-4053-B92C-3BFC9ED204BB}" srcOrd="16" destOrd="0" presId="urn:microsoft.com/office/officeart/2005/8/layout/target3"/>
    <dgm:cxn modelId="{2678AEEE-1C42-4E48-AD4E-761F99CA1319}" type="presParOf" srcId="{333A1088-737F-45CB-B68E-254E46348037}" destId="{6BB5E863-4638-4E1D-BFDE-399D028AC4ED}" srcOrd="17" destOrd="0" presId="urn:microsoft.com/office/officeart/2005/8/layout/target3"/>
    <dgm:cxn modelId="{ADC0D37A-9D6F-4AB5-81C9-81DB6B6F490A}" type="presParOf" srcId="{333A1088-737F-45CB-B68E-254E46348037}" destId="{5A5FFA88-C948-4069-8E93-59FA12366E83}" srcOrd="18" destOrd="0" presId="urn:microsoft.com/office/officeart/2005/8/layout/target3"/>
    <dgm:cxn modelId="{27CF5050-1E31-4C67-8253-B55D0F7FAE8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NÁZEV:VY_32_INOVACE_05_Přírodopis 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opakování paryby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A45683D-11B4-4769-805B-1682EA8F762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6881AD6-99E2-478B-98C1-8345D26ECF0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653136"/>
            <a:ext cx="7072313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6988993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7331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slouží k opakování učiva paryby. </a:t>
            </a:r>
          </a:p>
          <a:p>
            <a:endParaRPr lang="cs-CZ" dirty="0"/>
          </a:p>
          <a:p>
            <a:r>
              <a:rPr lang="cs-CZ" dirty="0" smtClean="0"/>
              <a:t>Úkol č. 1: Žáci vyluští doplňovačku do sešitu, jeden žák na interaktivní tabuli pomocí fixu  nebo interaktivního pera.</a:t>
            </a:r>
          </a:p>
          <a:p>
            <a:endParaRPr lang="cs-CZ" dirty="0" smtClean="0"/>
          </a:p>
          <a:p>
            <a:r>
              <a:rPr lang="cs-CZ" dirty="0" smtClean="0"/>
              <a:t>Úkol č. 2: Žáci dopíšou chybějící slova do vět pomocí fixu nebo interaktivního pera na interaktivní tabuli.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93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44684" y="0"/>
            <a:ext cx="7498080" cy="850106"/>
          </a:xfrm>
        </p:spPr>
        <p:txBody>
          <a:bodyPr/>
          <a:lstStyle/>
          <a:p>
            <a:r>
              <a:rPr lang="cs-CZ" sz="4400" dirty="0"/>
              <a:t>Úkol č.1: Vylušti doplňovačku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8597442"/>
              </p:ext>
            </p:extLst>
          </p:nvPr>
        </p:nvGraphicFramePr>
        <p:xfrm>
          <a:off x="1691680" y="836712"/>
          <a:ext cx="5849620" cy="2814456"/>
        </p:xfrm>
        <a:graphic>
          <a:graphicData uri="http://schemas.openxmlformats.org/drawingml/2006/table">
            <a:tbl>
              <a:tblPr firstRow="1" firstCol="1" bandRow="1"/>
              <a:tblGrid>
                <a:gridCol w="449580"/>
                <a:gridCol w="449580"/>
                <a:gridCol w="449580"/>
                <a:gridCol w="449580"/>
                <a:gridCol w="449580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</a:tblGrid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8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12567" y="3645024"/>
            <a:ext cx="72008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Slouží k pohybu paryb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Potrava žraloka obrovského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Slouží k dýchání ve vodě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Ploutev na horní straně těla paryb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Shora zploštělá paryba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Největší rejnok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Největší žralok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Paryba se zvláštním tvarem hlavy (připomíná nářadí)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2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Doplňovačka-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TAJENKA : PAREJNOK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9131950"/>
              </p:ext>
            </p:extLst>
          </p:nvPr>
        </p:nvGraphicFramePr>
        <p:xfrm>
          <a:off x="1691680" y="1628800"/>
          <a:ext cx="5849620" cy="3456384"/>
        </p:xfrm>
        <a:graphic>
          <a:graphicData uri="http://schemas.openxmlformats.org/drawingml/2006/table">
            <a:tbl>
              <a:tblPr firstRow="1" firstCol="1" bandRow="1"/>
              <a:tblGrid>
                <a:gridCol w="449580"/>
                <a:gridCol w="449580"/>
                <a:gridCol w="449580"/>
                <a:gridCol w="449580"/>
                <a:gridCol w="449580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4.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6.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8.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6DD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5964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č.2: Doplň slova do vět.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962088" cy="5149552"/>
          </a:xfrm>
        </p:spPr>
        <p:txBody>
          <a:bodyPr>
            <a:normAutofit/>
          </a:bodyPr>
          <a:lstStyle/>
          <a:p>
            <a:r>
              <a:rPr lang="cs-CZ" dirty="0" smtClean="0"/>
              <a:t>Paryby žijí v ……. </a:t>
            </a:r>
          </a:p>
          <a:p>
            <a:r>
              <a:rPr lang="cs-CZ" dirty="0" smtClean="0"/>
              <a:t>Mají …….. kostru. </a:t>
            </a:r>
          </a:p>
          <a:p>
            <a:r>
              <a:rPr lang="cs-CZ" dirty="0" smtClean="0"/>
              <a:t>Dýchají ……., mají většinou 5 až 7 žaberních …….</a:t>
            </a:r>
          </a:p>
          <a:p>
            <a:r>
              <a:rPr lang="cs-CZ" dirty="0" smtClean="0"/>
              <a:t>Paryby se dělí na 2 skupiny a to na …… a …….. </a:t>
            </a:r>
          </a:p>
          <a:p>
            <a:r>
              <a:rPr lang="cs-CZ" dirty="0" smtClean="0"/>
              <a:t>Shora zploštělé tělo mají …….</a:t>
            </a:r>
          </a:p>
          <a:p>
            <a:r>
              <a:rPr lang="cs-CZ" dirty="0" smtClean="0"/>
              <a:t>Zástupci žraloků jsou např. ……………...</a:t>
            </a:r>
          </a:p>
          <a:p>
            <a:r>
              <a:rPr lang="cs-CZ" dirty="0" smtClean="0"/>
              <a:t>Zástupci rejnoků jsou např. …..………….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1502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Úkol č.2: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962088" cy="51495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Paryby žijí v </a:t>
            </a:r>
            <a:r>
              <a:rPr lang="cs-CZ" dirty="0" smtClean="0">
                <a:solidFill>
                  <a:srgbClr val="FF0000"/>
                </a:solidFill>
              </a:rPr>
              <a:t>mořích</a:t>
            </a:r>
            <a:r>
              <a:rPr lang="cs-CZ" dirty="0" smtClean="0"/>
              <a:t>. </a:t>
            </a:r>
          </a:p>
          <a:p>
            <a:r>
              <a:rPr lang="cs-CZ" dirty="0" smtClean="0"/>
              <a:t>Mají </a:t>
            </a:r>
            <a:r>
              <a:rPr lang="cs-CZ" dirty="0" smtClean="0">
                <a:solidFill>
                  <a:srgbClr val="FF0000"/>
                </a:solidFill>
              </a:rPr>
              <a:t>chrupavčitou</a:t>
            </a:r>
            <a:r>
              <a:rPr lang="cs-CZ" dirty="0" smtClean="0"/>
              <a:t> kostru. </a:t>
            </a:r>
          </a:p>
          <a:p>
            <a:r>
              <a:rPr lang="cs-CZ" dirty="0" smtClean="0"/>
              <a:t>Dýchají </a:t>
            </a:r>
            <a:r>
              <a:rPr lang="cs-CZ" dirty="0" smtClean="0">
                <a:solidFill>
                  <a:srgbClr val="FF0000"/>
                </a:solidFill>
              </a:rPr>
              <a:t>žábrami</a:t>
            </a:r>
            <a:r>
              <a:rPr lang="cs-CZ" dirty="0" smtClean="0"/>
              <a:t>, mají většinou 5 až 7 žaberních </a:t>
            </a:r>
            <a:r>
              <a:rPr lang="cs-CZ" dirty="0" smtClean="0">
                <a:solidFill>
                  <a:srgbClr val="FF0000"/>
                </a:solidFill>
              </a:rPr>
              <a:t>štěrbin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Paryby se dělí na 2 skupiny a to na </a:t>
            </a:r>
            <a:r>
              <a:rPr lang="cs-CZ" dirty="0" smtClean="0">
                <a:solidFill>
                  <a:srgbClr val="FF0000"/>
                </a:solidFill>
              </a:rPr>
              <a:t>žraloky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rejnoky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Shora zploštělé tělo mají </a:t>
            </a:r>
            <a:r>
              <a:rPr lang="cs-CZ" dirty="0" smtClean="0">
                <a:solidFill>
                  <a:srgbClr val="FF0000"/>
                </a:solidFill>
              </a:rPr>
              <a:t>rejnoci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Zástupci žraloků jsou např. </a:t>
            </a:r>
            <a:r>
              <a:rPr lang="cs-CZ" dirty="0" smtClean="0">
                <a:solidFill>
                  <a:srgbClr val="FF0000"/>
                </a:solidFill>
              </a:rPr>
              <a:t>žralok obrovský, kladivoun, máčka skvrnitá…</a:t>
            </a:r>
          </a:p>
          <a:p>
            <a:r>
              <a:rPr lang="cs-CZ" dirty="0" smtClean="0"/>
              <a:t>Zástupci rejnoků jsou např. </a:t>
            </a:r>
            <a:r>
              <a:rPr lang="cs-CZ" dirty="0" smtClean="0">
                <a:solidFill>
                  <a:srgbClr val="FF0000"/>
                </a:solidFill>
              </a:rPr>
              <a:t>rejnok ostnatý, parejnok elektrický, manta atlantská…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241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byl vytvořen autorem materiálu, </a:t>
            </a:r>
            <a:r>
              <a:rPr lang="cs-CZ" dirty="0" smtClean="0"/>
              <a:t>15.11. </a:t>
            </a:r>
            <a:r>
              <a:rPr lang="cs-CZ" smtClean="0"/>
              <a:t>2012.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333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89</TotalTime>
  <Words>288</Words>
  <Application>Microsoft Office PowerPoint</Application>
  <PresentationFormat>Předvádění na obrazovce (4:3)</PresentationFormat>
  <Paragraphs>255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Anotace</vt:lpstr>
      <vt:lpstr>Úkol č.1: Vylušti doplňovačku</vt:lpstr>
      <vt:lpstr>Doplňovačka- řešení</vt:lpstr>
      <vt:lpstr>Úkol č.2: Doplň slova do vět. </vt:lpstr>
      <vt:lpstr>Úkol č.2: Řešení</vt:lpstr>
      <vt:lpstr>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08FB</dc:creator>
  <cp:lastModifiedBy>08FB</cp:lastModifiedBy>
  <cp:revision>10</cp:revision>
  <dcterms:created xsi:type="dcterms:W3CDTF">2012-12-18T18:57:25Z</dcterms:created>
  <dcterms:modified xsi:type="dcterms:W3CDTF">2012-12-19T11:47:50Z</dcterms:modified>
</cp:coreProperties>
</file>