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8"/>
  </p:notesMasterIdLst>
  <p:sldIdLst>
    <p:sldId id="256" r:id="rId3"/>
    <p:sldId id="257" r:id="rId4"/>
    <p:sldId id="258" r:id="rId5"/>
    <p:sldId id="260" r:id="rId6"/>
    <p:sldId id="265" r:id="rId7"/>
    <p:sldId id="261" r:id="rId8"/>
    <p:sldId id="266" r:id="rId9"/>
    <p:sldId id="262" r:id="rId10"/>
    <p:sldId id="267" r:id="rId11"/>
    <p:sldId id="263" r:id="rId12"/>
    <p:sldId id="268" r:id="rId13"/>
    <p:sldId id="264" r:id="rId14"/>
    <p:sldId id="270" r:id="rId15"/>
    <p:sldId id="259"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00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97A811-9CDA-4183-A63B-9FB406001AEB}" type="datetimeFigureOut">
              <a:rPr lang="cs-CZ" smtClean="0"/>
              <a:t>1.3.2013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C88F250-592C-42CA-9A06-A563D3793F39}" type="slidenum">
              <a:rPr lang="cs-CZ" smtClean="0"/>
              <a:t>‹#›</a:t>
            </a:fld>
            <a:endParaRPr lang="cs-CZ"/>
          </a:p>
        </p:txBody>
      </p:sp>
    </p:spTree>
    <p:extLst>
      <p:ext uri="{BB962C8B-B14F-4D97-AF65-F5344CB8AC3E}">
        <p14:creationId xmlns:p14="http://schemas.microsoft.com/office/powerpoint/2010/main" val="395683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CC88F250-592C-42CA-9A06-A563D3793F39}" type="slidenum">
              <a:rPr lang="cs-CZ" smtClean="0"/>
              <a:t>2</a:t>
            </a:fld>
            <a:endParaRPr lang="cs-CZ"/>
          </a:p>
        </p:txBody>
      </p:sp>
    </p:spTree>
    <p:extLst>
      <p:ext uri="{BB962C8B-B14F-4D97-AF65-F5344CB8AC3E}">
        <p14:creationId xmlns:p14="http://schemas.microsoft.com/office/powerpoint/2010/main" val="2478459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nice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5F19AA47-67CA-44FF-82D0-C094E85DD7D1}" type="datetimeFigureOut">
              <a:rPr lang="cs-CZ" smtClean="0"/>
              <a:t>1.3.2013</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843CBFF4-DE17-414D-9CE3-F1394DE084D6}"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843CBFF4-DE17-414D-9CE3-F1394DE084D6}" type="slidenum">
              <a:rPr lang="cs-CZ" smtClean="0"/>
              <a:t>‹#›</a:t>
            </a:fld>
            <a:endParaRPr lang="cs-CZ"/>
          </a:p>
        </p:txBody>
      </p:sp>
      <p:sp>
        <p:nvSpPr>
          <p:cNvPr id="7" name="Nadpis 6"/>
          <p:cNvSpPr>
            <a:spLocks noGrp="1"/>
          </p:cNvSpPr>
          <p:nvPr>
            <p:ph type="title"/>
          </p:nvPr>
        </p:nvSpPr>
        <p:spPr/>
        <p:txBody>
          <a:bodyPr rtlCol="0"/>
          <a:lstStyle>
            <a:extLst/>
          </a:lstStyle>
          <a:p>
            <a:r>
              <a:rPr kumimoji="0" lang="cs-CZ" smtClean="0"/>
              <a:t>Kliknutím lze upravit styl.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843CBFF4-DE17-414D-9CE3-F1394DE084D6}" type="slidenum">
              <a:rPr lang="cs-CZ" smtClean="0"/>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843CBFF4-DE17-414D-9CE3-F1394DE084D6}" type="slidenum">
              <a:rPr lang="cs-CZ" smtClean="0"/>
              <a:t>‹#›</a:t>
            </a:fld>
            <a:endParaRPr lang="cs-CZ"/>
          </a:p>
        </p:txBody>
      </p:sp>
      <p:sp>
        <p:nvSpPr>
          <p:cNvPr id="8" name="Nadpis 7"/>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843CBFF4-DE17-414D-9CE3-F1394DE084D6}"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843CBFF4-DE17-414D-9CE3-F1394DE084D6}" type="slidenum">
              <a:rPr lang="cs-CZ" smtClean="0"/>
              <a:t>‹#›</a:t>
            </a:fld>
            <a:endParaRPr lang="cs-CZ"/>
          </a:p>
        </p:txBody>
      </p:sp>
      <p:sp>
        <p:nvSpPr>
          <p:cNvPr id="6" name="Nadpis 5"/>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843CBFF4-DE17-414D-9CE3-F1394DE084D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843CBFF4-DE17-414D-9CE3-F1394DE084D6}"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Kliknutím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843CBFF4-DE17-414D-9CE3-F1394DE084D6}" type="slidenum">
              <a:rPr lang="cs-CZ" smtClean="0"/>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Kliknutím lze upravit styl.</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nice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843CBFF4-DE17-414D-9CE3-F1394DE084D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843CBFF4-DE17-414D-9CE3-F1394DE084D6}"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3515604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2246040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1190340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766952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F19AA47-67CA-44FF-82D0-C094E85DD7D1}" type="datetimeFigureOut">
              <a:rPr lang="cs-CZ" smtClean="0"/>
              <a:t>1.3.2013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12826856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F19AA47-67CA-44FF-82D0-C094E85DD7D1}" type="datetimeFigureOut">
              <a:rPr lang="cs-CZ" smtClean="0"/>
              <a:t>1.3.2013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312963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F19AA47-67CA-44FF-82D0-C094E85DD7D1}" type="datetimeFigureOut">
              <a:rPr lang="cs-CZ" smtClean="0"/>
              <a:t>1.3.2013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6640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7645834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F19AA47-67CA-44FF-82D0-C094E85DD7D1}" type="datetimeFigureOut">
              <a:rPr lang="cs-CZ" smtClean="0"/>
              <a:t>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12415166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20077703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19AA47-67CA-44FF-82D0-C094E85DD7D1}" type="datetimeFigureOut">
              <a:rPr lang="cs-CZ" smtClean="0"/>
              <a:t>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43CBFF4-DE17-414D-9CE3-F1394DE084D6}" type="slidenum">
              <a:rPr lang="cs-CZ" smtClean="0"/>
              <a:t>‹#›</a:t>
            </a:fld>
            <a:endParaRPr lang="cs-CZ"/>
          </a:p>
        </p:txBody>
      </p:sp>
    </p:spTree>
    <p:extLst>
      <p:ext uri="{BB962C8B-B14F-4D97-AF65-F5344CB8AC3E}">
        <p14:creationId xmlns:p14="http://schemas.microsoft.com/office/powerpoint/2010/main" val="702522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nice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F19AA47-67CA-44FF-82D0-C094E85DD7D1}" type="datetimeFigureOut">
              <a:rPr lang="cs-CZ" smtClean="0"/>
              <a:t>1.3.2013</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43CBFF4-DE17-414D-9CE3-F1394DE084D6}"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19AA47-67CA-44FF-82D0-C094E85DD7D1}" type="datetimeFigureOut">
              <a:rPr lang="cs-CZ" smtClean="0"/>
              <a:t>1.3.2013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3CBFF4-DE17-414D-9CE3-F1394DE084D6}" type="slidenum">
              <a:rPr lang="cs-CZ" smtClean="0"/>
              <a:t>‹#›</a:t>
            </a:fld>
            <a:endParaRPr lang="cs-CZ"/>
          </a:p>
        </p:txBody>
      </p:sp>
    </p:spTree>
    <p:extLst>
      <p:ext uri="{BB962C8B-B14F-4D97-AF65-F5344CB8AC3E}">
        <p14:creationId xmlns:p14="http://schemas.microsoft.com/office/powerpoint/2010/main" val="38516727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22.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8" Type="http://schemas.openxmlformats.org/officeDocument/2006/relationships/hyperlink" Target="http://upload.wikimedia.org/wikipedia/commons/e/e8/Prague_Castle_By_Night.jpg" TargetMode="External"/><Relationship Id="rId13" Type="http://schemas.openxmlformats.org/officeDocument/2006/relationships/hyperlink" Target="http://upload.wikimedia.org/wikipedia/commons/5/5d/Vysehrad_cemetery_church.jpg" TargetMode="External"/><Relationship Id="rId3" Type="http://schemas.openxmlformats.org/officeDocument/2006/relationships/hyperlink" Target="http://www.praha.eu/jnp/cz/home/index.html" TargetMode="External"/><Relationship Id="rId7" Type="http://schemas.openxmlformats.org/officeDocument/2006/relationships/hyperlink" Target="http://upload.wikimedia.org/wikipedia/commons/5/5f/St._Vitus_Cathedral_2007.jpg" TargetMode="External"/><Relationship Id="rId12" Type="http://schemas.openxmlformats.org/officeDocument/2006/relationships/hyperlink" Target="http://upload.wikimedia.org/wikipedia/commons/5/5a/Vysehrad_Rock_Prague_CZ.jpg" TargetMode="External"/><Relationship Id="rId2" Type="http://schemas.openxmlformats.org/officeDocument/2006/relationships/hyperlink" Target="http://cs.wikipedia.org/wiki/Praha"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0/0f/Praha_CoA_CZ.svg" TargetMode="External"/><Relationship Id="rId11" Type="http://schemas.openxmlformats.org/officeDocument/2006/relationships/hyperlink" Target="http://upload.wikimedia.org/wikipedia/commons/c/c1/Vysehrad_as_seen_over_the_Vltava_from_Cisarska_louka_732.jpg" TargetMode="External"/><Relationship Id="rId5" Type="http://schemas.openxmlformats.org/officeDocument/2006/relationships/hyperlink" Target="http://www.czechtourism.com/a/prague" TargetMode="External"/><Relationship Id="rId10" Type="http://schemas.openxmlformats.org/officeDocument/2006/relationships/hyperlink" Target="http://upload.wikimedia.org/wikipedia/commons/7/71/SaintVitusCathedralPrague.jpg" TargetMode="External"/><Relationship Id="rId4" Type="http://schemas.openxmlformats.org/officeDocument/2006/relationships/hyperlink" Target="http://streetview.cz/Praha+-+pamatky/" TargetMode="External"/><Relationship Id="rId9" Type="http://schemas.openxmlformats.org/officeDocument/2006/relationships/hyperlink" Target="http://upload.wikimedia.org/wikipedia/commons/7/70/Royal_balcony,_Prague_castle.jpg"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upload.wikimedia.org/wikipedia/commons/1/12/Views_of_Prague_from_Church_of_Our_Lady_in_front_of_T%C3%BDn_tower27.jpg" TargetMode="External"/><Relationship Id="rId3" Type="http://schemas.openxmlformats.org/officeDocument/2006/relationships/hyperlink" Target="http://upload.wikimedia.org/wikipedia/commons/e/e5/Praag_012.jpg" TargetMode="External"/><Relationship Id="rId7" Type="http://schemas.openxmlformats.org/officeDocument/2006/relationships/hyperlink" Target="http://upload.wikimedia.org/wikipedia/commons/a/aa/Staromestske_namesti_rano_2182.JPG" TargetMode="External"/><Relationship Id="rId2" Type="http://schemas.openxmlformats.org/officeDocument/2006/relationships/hyperlink" Target="http://upload.wikimedia.org/wikipedia/commons/6/6e/Karl%C5%AFv_most-2.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9/9f/Praha_Staromestske_namesti_c1841.jpg" TargetMode="External"/><Relationship Id="rId5" Type="http://schemas.openxmlformats.org/officeDocument/2006/relationships/hyperlink" Target="http://upload.wikimedia.org/wikipedia/commons/4/47/Prag_Pulverturm.jpg" TargetMode="External"/><Relationship Id="rId10" Type="http://schemas.openxmlformats.org/officeDocument/2006/relationships/hyperlink" Target="http://upload.wikimedia.org/wikipedia/commons/b/b2/Prague_historical_meridian.jpg" TargetMode="External"/><Relationship Id="rId4" Type="http://schemas.openxmlformats.org/officeDocument/2006/relationships/hyperlink" Target="http://upload.wikimedia.org/wikipedia/commons/6/67/Groll08.jpg" TargetMode="External"/><Relationship Id="rId9" Type="http://schemas.openxmlformats.org/officeDocument/2006/relationships/hyperlink" Target="http://upload.wikimedia.org/wikipedia/commons/d/d8/Pomnik_jana_husa_wisnia6522.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88913"/>
            <a:ext cx="1284287" cy="1209675"/>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6"/>
          <p:cNvSpPr>
            <a:spLocks noChangeArrowheads="1"/>
          </p:cNvSpPr>
          <p:nvPr/>
        </p:nvSpPr>
        <p:spPr bwMode="auto">
          <a:xfrm>
            <a:off x="1835150" y="365125"/>
            <a:ext cx="5248275"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spAutoFit/>
          </a:bodyPr>
          <a:lstStyle/>
          <a:p>
            <a:pPr defTabSz="449263">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b="1" i="1" dirty="0" smtClean="0">
                <a:solidFill>
                  <a:srgbClr val="000000"/>
                </a:solidFill>
                <a:latin typeface="Times New Roman" charset="0"/>
                <a:cs typeface="Times New Roman" charset="0"/>
              </a:rPr>
              <a:t>Soukromá hotelová škola </a:t>
            </a:r>
            <a:r>
              <a:rPr lang="cs-CZ" sz="1200" b="1" i="1" dirty="0" err="1" smtClean="0">
                <a:solidFill>
                  <a:srgbClr val="000000"/>
                </a:solidFill>
                <a:latin typeface="Times New Roman" charset="0"/>
                <a:cs typeface="Times New Roman" charset="0"/>
              </a:rPr>
              <a:t>Bukaschool</a:t>
            </a:r>
            <a:r>
              <a:rPr lang="cs-CZ" sz="1200" b="1" i="1" dirty="0" smtClean="0">
                <a:solidFill>
                  <a:srgbClr val="000000"/>
                </a:solidFill>
                <a:latin typeface="Times New Roman" charset="0"/>
                <a:cs typeface="Times New Roman" charset="0"/>
              </a:rPr>
              <a:t> s. r. o. Most</a:t>
            </a:r>
          </a:p>
          <a:p>
            <a:pPr defTabSz="449263" eaLnBrk="0" hangingPunct="0">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i="1" dirty="0" smtClean="0">
                <a:solidFill>
                  <a:srgbClr val="000000"/>
                </a:solidFill>
                <a:latin typeface="Times New Roman" charset="0"/>
                <a:cs typeface="Times New Roman" charset="0"/>
              </a:rPr>
              <a:t>Kmochova 1823, 434 01 Most • +420 476 706 696 • info@bukaschool.cz</a:t>
            </a:r>
          </a:p>
          <a:p>
            <a:pPr defTabSz="449263" eaLnBrk="0" hangingPunct="0">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i="1" dirty="0" smtClean="0">
                <a:solidFill>
                  <a:srgbClr val="000000"/>
                </a:solidFill>
                <a:latin typeface="Times New Roman" charset="0"/>
                <a:cs typeface="Times New Roman" charset="0"/>
              </a:rPr>
              <a:t>www.bukaschool.cz</a:t>
            </a:r>
            <a:endParaRPr lang="cs-CZ" sz="1200" i="1" dirty="0">
              <a:solidFill>
                <a:srgbClr val="000000"/>
              </a:solidFill>
              <a:latin typeface="Times New Roman" charset="0"/>
              <a:cs typeface="Times New Roman" charset="0"/>
            </a:endParaRPr>
          </a:p>
        </p:txBody>
      </p:sp>
      <p:graphicFrame>
        <p:nvGraphicFramePr>
          <p:cNvPr id="6" name="Group 58"/>
          <p:cNvGraphicFramePr>
            <a:graphicFrameLocks noGrp="1"/>
          </p:cNvGraphicFramePr>
          <p:nvPr>
            <p:extLst>
              <p:ext uri="{D42A27DB-BD31-4B8C-83A1-F6EECF244321}">
                <p14:modId xmlns:p14="http://schemas.microsoft.com/office/powerpoint/2010/main" val="3533769278"/>
              </p:ext>
            </p:extLst>
          </p:nvPr>
        </p:nvGraphicFramePr>
        <p:xfrm>
          <a:off x="1676400" y="1143000"/>
          <a:ext cx="5913438" cy="4519972"/>
        </p:xfrm>
        <a:graphic>
          <a:graphicData uri="http://schemas.openxmlformats.org/drawingml/2006/table">
            <a:tbl>
              <a:tblPr/>
              <a:tblGrid>
                <a:gridCol w="1909763"/>
                <a:gridCol w="4003675"/>
              </a:tblGrid>
              <a:tr h="320014">
                <a:tc gridSpan="2">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cs-CZ" sz="1500" b="1" i="0" u="none" strike="noStrike" cap="none" normalizeH="0" baseline="0" dirty="0" smtClean="0">
                          <a:ln>
                            <a:noFill/>
                          </a:ln>
                          <a:solidFill>
                            <a:schemeClr val="tx1"/>
                          </a:solidFill>
                          <a:effectLst/>
                          <a:latin typeface="Times New Roman" charset="0"/>
                          <a:cs typeface="Times New Roman" charset="0"/>
                        </a:rPr>
                        <a:t>DIGITÁLNÍ UČEBNÍ MATERIÁL</a:t>
                      </a:r>
                      <a:endParaRPr kumimoji="0" lang="cs-CZ" sz="1800" b="0" i="0" u="none" strike="noStrike" cap="none" normalizeH="0" baseline="0" dirty="0" smtClean="0">
                        <a:ln>
                          <a:noFill/>
                        </a:ln>
                        <a:solidFill>
                          <a:schemeClr val="tx1"/>
                        </a:solidFill>
                        <a:effectLst/>
                        <a:latin typeface="Arial" charset="0"/>
                      </a:endParaRPr>
                    </a:p>
                  </a:txBody>
                  <a:tcPr marT="45710" marB="4571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59056">
                <a:tc gridSpan="2">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 </a:t>
                      </a:r>
                      <a:endParaRPr kumimoji="0" lang="cs-CZ" sz="1800" b="0" i="0" u="none" strike="noStrike" cap="none" normalizeH="0" baseline="0" dirty="0" smtClean="0">
                        <a:ln>
                          <a:noFill/>
                        </a:ln>
                        <a:solidFill>
                          <a:schemeClr val="tx1"/>
                        </a:solidFill>
                        <a:effectLst/>
                        <a:latin typeface="Arial" charset="0"/>
                      </a:endParaRPr>
                    </a:p>
                  </a:txBody>
                  <a:tcPr marT="45710" marB="4571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Číslo projektu</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charset="0"/>
                          <a:cs typeface="Times New Roman" charset="0"/>
                        </a:rPr>
                        <a:t>CZ.1.07/1.5.00/34.0227</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dirty="0" smtClean="0">
                          <a:ln>
                            <a:noFill/>
                          </a:ln>
                          <a:solidFill>
                            <a:schemeClr val="tx1"/>
                          </a:solidFill>
                          <a:effectLst/>
                          <a:latin typeface="Times New Roman" charset="0"/>
                          <a:cs typeface="Times New Roman" charset="0"/>
                        </a:rPr>
                        <a:t>Název projektu</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err="1" smtClean="0">
                          <a:ln>
                            <a:noFill/>
                          </a:ln>
                          <a:solidFill>
                            <a:schemeClr val="tx1"/>
                          </a:solidFill>
                          <a:effectLst/>
                          <a:latin typeface="Times New Roman" charset="0"/>
                          <a:cs typeface="Times New Roman" charset="0"/>
                        </a:rPr>
                        <a:t>Bukaschool</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098">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Název školy</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charset="0"/>
                          <a:cs typeface="Times New Roman" charset="0"/>
                        </a:rPr>
                        <a:t>Soukromá hotelová škola Bukaschool s.r.o., </a:t>
                      </a:r>
                      <a:endParaRPr kumimoji="0" lang="cs-CZ" sz="1100" b="0" i="0" u="none" strike="noStrike" cap="none" normalizeH="0" baseline="0" smtClean="0">
                        <a:ln>
                          <a:noFill/>
                        </a:ln>
                        <a:solidFill>
                          <a:schemeClr val="tx1"/>
                        </a:solidFill>
                        <a:effectLst/>
                        <a:latin typeface="Times New Roman" charset="0"/>
                      </a:endParaRPr>
                    </a:p>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charset="0"/>
                          <a:cs typeface="Times New Roman" charset="0"/>
                        </a:rPr>
                        <a:t>Kmochova 1823, 434 01 Most</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Vyučovací předmět</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Zeměpis cestovního ruchu</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dirty="0" smtClean="0">
                          <a:ln>
                            <a:noFill/>
                          </a:ln>
                          <a:solidFill>
                            <a:schemeClr val="tx1"/>
                          </a:solidFill>
                          <a:effectLst/>
                          <a:latin typeface="Times New Roman" charset="0"/>
                          <a:cs typeface="Times New Roman" charset="0"/>
                        </a:rPr>
                        <a:t>Tematický </a:t>
                      </a:r>
                      <a:r>
                        <a:rPr kumimoji="0" lang="cs-CZ" sz="1100" b="1" i="0" u="none" strike="noStrike" cap="none" normalizeH="0" baseline="0" dirty="0" smtClean="0">
                          <a:ln>
                            <a:noFill/>
                          </a:ln>
                          <a:solidFill>
                            <a:schemeClr val="tx1"/>
                          </a:solidFill>
                          <a:effectLst/>
                          <a:latin typeface="Times New Roman" charset="0"/>
                          <a:cs typeface="Times New Roman" charset="0"/>
                        </a:rPr>
                        <a:t>okruh</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rPr>
                        <a:t>Česká republika</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endParaRPr kumimoji="0" lang="cs-CZ" sz="1100" b="0" i="0" u="none" strike="noStrike" cap="none" normalizeH="0" baseline="0" dirty="0" smtClean="0">
                        <a:ln>
                          <a:noFill/>
                        </a:ln>
                        <a:solidFill>
                          <a:schemeClr val="tx1"/>
                        </a:solidFill>
                        <a:effectLst/>
                        <a:latin typeface="Times New Roman"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Ročník</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2. ročník</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80915">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Jméno autora</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Mgr. Petr </a:t>
                      </a:r>
                      <a:r>
                        <a:rPr kumimoji="0" lang="cs-CZ" sz="1100" b="0" i="0" u="none" strike="noStrike" cap="none" normalizeH="0" baseline="0" dirty="0" err="1" smtClean="0">
                          <a:ln>
                            <a:noFill/>
                          </a:ln>
                          <a:solidFill>
                            <a:schemeClr val="tx1"/>
                          </a:solidFill>
                          <a:effectLst/>
                          <a:latin typeface="Times New Roman" charset="0"/>
                          <a:cs typeface="Times New Roman" charset="0"/>
                        </a:rPr>
                        <a:t>Lovaš</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Období tvorby DUM</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červenec 2012</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Označení DUM</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VY_32_INOVACE_</a:t>
                      </a:r>
                      <a:r>
                        <a:rPr kumimoji="0" lang="cs-CZ" sz="1100" b="0" i="0" u="none" strike="noStrike" cap="none" normalizeH="0" baseline="0" dirty="0" smtClean="0">
                          <a:ln>
                            <a:noFill/>
                          </a:ln>
                          <a:solidFill>
                            <a:schemeClr val="tx1"/>
                          </a:solidFill>
                          <a:effectLst/>
                          <a:latin typeface="Times New Roman" charset="0"/>
                          <a:cs typeface="+mn-cs"/>
                        </a:rPr>
                        <a:t>10</a:t>
                      </a:r>
                      <a:r>
                        <a:rPr kumimoji="0" lang="cs-CZ" sz="1100" b="0" i="0" u="none" strike="noStrike" cap="none" normalizeH="0" baseline="0" dirty="0" smtClean="0">
                          <a:ln>
                            <a:noFill/>
                          </a:ln>
                          <a:solidFill>
                            <a:schemeClr val="tx1"/>
                          </a:solidFill>
                          <a:effectLst/>
                          <a:latin typeface="Times New Roman" charset="0"/>
                        </a:rPr>
                        <a:t>PL</a:t>
                      </a:r>
                      <a:r>
                        <a:rPr kumimoji="0" lang="cs-CZ" sz="1100" b="0" i="0" u="none" strike="noStrike" cap="none" normalizeH="0" baseline="0" dirty="0" smtClean="0">
                          <a:ln>
                            <a:noFill/>
                          </a:ln>
                          <a:solidFill>
                            <a:schemeClr val="tx1"/>
                          </a:solidFill>
                          <a:effectLst/>
                          <a:latin typeface="Times New Roman" charset="0"/>
                          <a:cs typeface="Times New Roman" charset="0"/>
                        </a:rPr>
                        <a:t>_Praha – turistické cíle</a:t>
                      </a:r>
                      <a:endParaRPr kumimoji="0" lang="cs-CZ" sz="1100" b="0" i="0" u="none" strike="noStrike" cap="none" normalizeH="0" baseline="0" dirty="0" smtClean="0">
                        <a:ln>
                          <a:noFill/>
                        </a:ln>
                        <a:solidFill>
                          <a:schemeClr val="tx1"/>
                        </a:solidFill>
                        <a:effectLst/>
                        <a:latin typeface="Times New Roman"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80915">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Číslo a název klíčové aktivity</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charset="0"/>
                          <a:cs typeface="Times New Roman" charset="0"/>
                        </a:rPr>
                        <a:t>III/2 Inovace a zkvalitnění výuky prostřednictvím ICT</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2804">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charset="0"/>
                          <a:cs typeface="Times New Roman" charset="0"/>
                        </a:rPr>
                        <a:t>Anotace</a:t>
                      </a:r>
                      <a:endParaRPr kumimoji="0" lang="cs-CZ" sz="1800" b="0" i="0" u="none" strike="noStrike" cap="none" normalizeH="0" baseline="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Times New Roman" charset="0"/>
                          <a:cs typeface="Times New Roman" charset="0"/>
                        </a:rPr>
                        <a:t>Prezentace je určená k výkladu nového učiva. </a:t>
                      </a:r>
                      <a:endParaRPr kumimoji="0" lang="cs-CZ" sz="1800" b="0" i="0" u="none" strike="noStrike" cap="none" normalizeH="0" baseline="0" dirty="0" smtClean="0">
                        <a:ln>
                          <a:noFill/>
                        </a:ln>
                        <a:solidFill>
                          <a:schemeClr val="tx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pic>
        <p:nvPicPr>
          <p:cNvPr id="7" name="Picture 5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5805488"/>
            <a:ext cx="3746500" cy="915987"/>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046926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Nadpis 5"/>
          <p:cNvSpPr txBox="1">
            <a:spLocks/>
          </p:cNvSpPr>
          <p:nvPr/>
        </p:nvSpPr>
        <p:spPr>
          <a:xfrm>
            <a:off x="251520" y="2060848"/>
            <a:ext cx="8496944" cy="2160240"/>
          </a:xfrm>
          <a:prstGeom prst="rect">
            <a:avLst/>
          </a:prstGeom>
          <a:effectLst>
            <a:outerShdw blurRad="50800" dist="38100" dir="18900000" algn="bl" rotWithShape="0">
              <a:prstClr val="black">
                <a:alpha val="40000"/>
              </a:prstClr>
            </a:outerShdw>
          </a:effectLst>
        </p:spPr>
        <p:txBody>
          <a:bodyPr vert="horz" rtlCol="0" anchor="ctr">
            <a:normAutofit/>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pPr algn="ctr"/>
            <a:r>
              <a:rPr lang="cs-CZ" dirty="0" smtClean="0">
                <a:solidFill>
                  <a:schemeClr val="tx1"/>
                </a:solidFill>
              </a:rPr>
              <a:t>Praha</a:t>
            </a:r>
          </a:p>
          <a:p>
            <a:pPr algn="ctr"/>
            <a:r>
              <a:rPr lang="cs-CZ" dirty="0">
                <a:solidFill>
                  <a:schemeClr val="tx1"/>
                </a:solidFill>
              </a:rPr>
              <a:t>t</a:t>
            </a:r>
            <a:r>
              <a:rPr lang="cs-CZ" dirty="0" smtClean="0">
                <a:solidFill>
                  <a:schemeClr val="tx1"/>
                </a:solidFill>
              </a:rPr>
              <a:t>uristické cíle</a:t>
            </a:r>
          </a:p>
          <a:p>
            <a:pPr algn="ctr"/>
            <a:endParaRPr lang="cs-CZ" dirty="0">
              <a:solidFill>
                <a:schemeClr val="tx1"/>
              </a:solidFill>
            </a:endParaRPr>
          </a:p>
        </p:txBody>
      </p:sp>
      <p:sp>
        <p:nvSpPr>
          <p:cNvPr id="5"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Tree>
    <p:extLst>
      <p:ext uri="{BB962C8B-B14F-4D97-AF65-F5344CB8AC3E}">
        <p14:creationId xmlns:p14="http://schemas.microsoft.com/office/powerpoint/2010/main" val="15979647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53658" y="1742702"/>
            <a:ext cx="8568952" cy="3970318"/>
          </a:xfrm>
          <a:prstGeom prst="rect">
            <a:avLst/>
          </a:prstGeom>
        </p:spPr>
        <p:txBody>
          <a:bodyPr wrap="square">
            <a:spAutoFit/>
          </a:bodyPr>
          <a:lstStyle/>
          <a:p>
            <a:r>
              <a:rPr lang="cs-CZ" b="1" dirty="0" smtClean="0"/>
              <a:t>	Praha</a:t>
            </a:r>
            <a:r>
              <a:rPr lang="cs-CZ" dirty="0" smtClean="0"/>
              <a:t> je hlavní a současně největší město</a:t>
            </a:r>
            <a:r>
              <a:rPr lang="cs-CZ" dirty="0"/>
              <a:t> </a:t>
            </a:r>
            <a:r>
              <a:rPr lang="cs-CZ" dirty="0" smtClean="0"/>
              <a:t>České republiky a 14. největší město Evropské unie. Leží na řece Vltavě, uvnitř Středočeského kraje. </a:t>
            </a:r>
          </a:p>
          <a:p>
            <a:r>
              <a:rPr lang="cs-CZ" dirty="0"/>
              <a:t>	</a:t>
            </a:r>
            <a:r>
              <a:rPr lang="cs-CZ" dirty="0" smtClean="0"/>
              <a:t>Do dnešní podoby se Praha vyvíjela jedenáct století. Coby historická metropole Čech byla v minulosti sídelním městem českých knížat a králů, římsko-německých císařů a hlavním městem Československa. </a:t>
            </a:r>
          </a:p>
          <a:p>
            <a:r>
              <a:rPr lang="cs-CZ" dirty="0"/>
              <a:t>	</a:t>
            </a:r>
            <a:r>
              <a:rPr lang="cs-CZ" dirty="0" smtClean="0"/>
              <a:t>V současnosti se rozkládá na území 496 km</a:t>
            </a:r>
            <a:r>
              <a:rPr lang="cs-CZ" baseline="30000" dirty="0" smtClean="0"/>
              <a:t>2</a:t>
            </a:r>
            <a:r>
              <a:rPr lang="cs-CZ" dirty="0" smtClean="0"/>
              <a:t> a má přes 1,2 milionu obyvatel. Praha je všeobecně považována za jedno z nejkrásnějších měst v Evropě.</a:t>
            </a:r>
            <a:r>
              <a:rPr lang="cs-CZ" baseline="30000" dirty="0" smtClean="0"/>
              <a:t> </a:t>
            </a:r>
            <a:r>
              <a:rPr lang="cs-CZ" dirty="0" smtClean="0"/>
              <a:t>Historické centrum města s jedinečným panoramatem Pražského hradu, největšího hradního komplexu na světě,</a:t>
            </a:r>
            <a:r>
              <a:rPr lang="cs-CZ" baseline="30000" dirty="0"/>
              <a:t> </a:t>
            </a:r>
            <a:r>
              <a:rPr lang="cs-CZ" dirty="0" smtClean="0"/>
              <a:t>je památkovou rezervací UNESCO. Právě historické jádro města a mnohé památky přilákají ročně miliony turistů ze zemí celého světa. V roce 2011  byla 6. nejnavštěvovanější město Evropy.</a:t>
            </a:r>
            <a:endParaRPr lang="cs-CZ" dirty="0"/>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Tree>
    <p:extLst>
      <p:ext uri="{BB962C8B-B14F-4D97-AF65-F5344CB8AC3E}">
        <p14:creationId xmlns:p14="http://schemas.microsoft.com/office/powerpoint/2010/main" val="4232856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Pražský hrad</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
        <p:nvSpPr>
          <p:cNvPr id="4" name="Obdélník 3"/>
          <p:cNvSpPr/>
          <p:nvPr/>
        </p:nvSpPr>
        <p:spPr>
          <a:xfrm>
            <a:off x="474853" y="1087848"/>
            <a:ext cx="4305987" cy="369332"/>
          </a:xfrm>
          <a:prstGeom prst="rect">
            <a:avLst/>
          </a:prstGeom>
        </p:spPr>
        <p:txBody>
          <a:bodyPr wrap="none">
            <a:spAutoFit/>
          </a:bodyPr>
          <a:lstStyle/>
          <a:p>
            <a:r>
              <a:rPr lang="cs-CZ" dirty="0" smtClean="0"/>
              <a:t>https://maps.google.cz/maps?hl=cs</a:t>
            </a:r>
            <a:endParaRPr lang="cs-CZ" dirty="0"/>
          </a:p>
        </p:txBody>
      </p:sp>
      <p:sp>
        <p:nvSpPr>
          <p:cNvPr id="6" name="Obdélník 5"/>
          <p:cNvSpPr/>
          <p:nvPr/>
        </p:nvSpPr>
        <p:spPr>
          <a:xfrm>
            <a:off x="216371" y="2136339"/>
            <a:ext cx="8676109" cy="2862322"/>
          </a:xfrm>
          <a:prstGeom prst="rect">
            <a:avLst/>
          </a:prstGeom>
        </p:spPr>
        <p:txBody>
          <a:bodyPr wrap="square">
            <a:spAutoFit/>
          </a:bodyPr>
          <a:lstStyle/>
          <a:p>
            <a:r>
              <a:rPr lang="cs-CZ" b="1" dirty="0" smtClean="0"/>
              <a:t>Pražský hrad</a:t>
            </a:r>
            <a:r>
              <a:rPr lang="cs-CZ" dirty="0" smtClean="0"/>
              <a:t> je nejvýznamnější český hrad stojící na skalnatém ostrohu nad řekou Vltavou v centru Prahy. Od 9. století býval sídlem českých knížat, později králů a od roku 1918 je sídlem prezidenta republiky. Dvakrát v dějinách se stal hlavní rezidencí císaře</a:t>
            </a:r>
            <a:r>
              <a:rPr lang="cs-CZ" dirty="0"/>
              <a:t> </a:t>
            </a:r>
            <a:r>
              <a:rPr lang="cs-CZ" dirty="0" smtClean="0"/>
              <a:t>Svaté říše římské. Součástí hradu je Katedrála svatého Víta, tradiční místo korunovací českých králů i jejich posledního odpočinku. Mimo mnohých českých panovníků (včetně čtyř císařů), pražských biskupů a arcibiskupů, duchovních, šlechticů i jiných lidí spjatých s pražským dvorem jsou v katedrále pochováni i někteří světci – velká část českých zemských patronů (sv. Václav, Vít, Vojtěch, Zikmund nebo Jan Nepomucký). Jsou zde také uloženy české korunovační klenoty.</a:t>
            </a:r>
            <a:endParaRPr lang="cs-CZ" dirty="0"/>
          </a:p>
        </p:txBody>
      </p:sp>
    </p:spTree>
    <p:extLst>
      <p:ext uri="{BB962C8B-B14F-4D97-AF65-F5344CB8AC3E}">
        <p14:creationId xmlns:p14="http://schemas.microsoft.com/office/powerpoint/2010/main" val="19695591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Pražský hrad</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pic>
        <p:nvPicPr>
          <p:cNvPr id="7" name="Obráze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02779" y="1556792"/>
            <a:ext cx="5796136" cy="4347102"/>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03848" y="1116657"/>
            <a:ext cx="3294112" cy="4941168"/>
          </a:xfrm>
          <a:prstGeom prst="rect">
            <a:avLst/>
          </a:prstGeom>
        </p:spPr>
      </p:pic>
      <p:pic>
        <p:nvPicPr>
          <p:cNvPr id="9" name="Obrázek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32301" y="1556792"/>
            <a:ext cx="5724128" cy="4347102"/>
          </a:xfrm>
          <a:prstGeom prst="rect">
            <a:avLst/>
          </a:prstGeom>
        </p:spPr>
      </p:pic>
      <p:pic>
        <p:nvPicPr>
          <p:cNvPr id="10" name="Obrázek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565919" y="1556792"/>
            <a:ext cx="5832647" cy="4347102"/>
          </a:xfrm>
          <a:prstGeom prst="rect">
            <a:avLst/>
          </a:prstGeom>
        </p:spPr>
      </p:pic>
    </p:spTree>
    <p:extLst>
      <p:ext uri="{BB962C8B-B14F-4D97-AF65-F5344CB8AC3E}">
        <p14:creationId xmlns:p14="http://schemas.microsoft.com/office/powerpoint/2010/main" val="109410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2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3000" fill="hold"/>
                                        <p:tgtEl>
                                          <p:spTgt spid="9"/>
                                        </p:tgtEl>
                                        <p:attrNameLst>
                                          <p:attrName>ppt_x</p:attrName>
                                        </p:attrNameLst>
                                      </p:cBhvr>
                                      <p:tavLst>
                                        <p:tav tm="0">
                                          <p:val>
                                            <p:strVal val="#ppt_x"/>
                                          </p:val>
                                        </p:tav>
                                        <p:tav tm="100000">
                                          <p:val>
                                            <p:strVal val="#ppt_x"/>
                                          </p:val>
                                        </p:tav>
                                      </p:tavLst>
                                    </p:anim>
                                    <p:anim calcmode="lin" valueType="num">
                                      <p:cBhvr additive="base">
                                        <p:cTn id="20" dur="30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down)">
                                      <p:cBhvr>
                                        <p:cTn id="25" dur="3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Vyšehrad</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
        <p:nvSpPr>
          <p:cNvPr id="7" name="Obdélník 6"/>
          <p:cNvSpPr/>
          <p:nvPr/>
        </p:nvSpPr>
        <p:spPr>
          <a:xfrm>
            <a:off x="465571" y="1885144"/>
            <a:ext cx="8317010" cy="2862322"/>
          </a:xfrm>
          <a:prstGeom prst="rect">
            <a:avLst/>
          </a:prstGeom>
        </p:spPr>
        <p:txBody>
          <a:bodyPr wrap="square">
            <a:spAutoFit/>
          </a:bodyPr>
          <a:lstStyle/>
          <a:p>
            <a:r>
              <a:rPr lang="cs-CZ" b="1" dirty="0" smtClean="0"/>
              <a:t>Vyšehrad</a:t>
            </a:r>
            <a:r>
              <a:rPr lang="cs-CZ" dirty="0" smtClean="0"/>
              <a:t> je historické opevnění na skále nad pravým břehem řeky Vltavy v Praze. Váže se k němu řada pověstí z počátků českých dějin. Podle pověsti ho založil bájný kníže Krok. Vznikl jako knížecí hradiště ve druhé polovině 10. století. Koncem 11. století tady sídlil první český král Vratislav II. Při kostele sv. Petra a Pavla byla zřízena vyšehradská kapitula. Později se stal především pevností, střežící od jihu Prahu, rozsáhle barokně přebudovanou ve 2. polovině století 17. V roce 1833 došlo k přetvoření hřbitova při kostele sv. Petra a Pavla na pohřebiště zasloužilých českých osobností</a:t>
            </a:r>
            <a:r>
              <a:rPr lang="cs-CZ" dirty="0"/>
              <a:t> </a:t>
            </a:r>
            <a:r>
              <a:rPr lang="cs-CZ" dirty="0" smtClean="0"/>
              <a:t>se Slavínem. Od roku 1962 je sadově upravený vyšehradský areál národní kulturní památkou.</a:t>
            </a:r>
            <a:endParaRPr lang="cs-CZ" dirty="0"/>
          </a:p>
        </p:txBody>
      </p:sp>
    </p:spTree>
    <p:extLst>
      <p:ext uri="{BB962C8B-B14F-4D97-AF65-F5344CB8AC3E}">
        <p14:creationId xmlns:p14="http://schemas.microsoft.com/office/powerpoint/2010/main" val="15927576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Vyšehrad</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0771" y="1603282"/>
            <a:ext cx="5686144" cy="4264608"/>
          </a:xfrm>
          <a:prstGeom prst="rect">
            <a:avLst/>
          </a:prstGeom>
        </p:spPr>
      </p:pic>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30771" y="1603282"/>
            <a:ext cx="5686144" cy="4264608"/>
          </a:xfrm>
          <a:prstGeom prst="rect">
            <a:avLst/>
          </a:prstGeom>
        </p:spPr>
      </p:pic>
      <p:pic>
        <p:nvPicPr>
          <p:cNvPr id="8" name="Obrázek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15816" y="582249"/>
            <a:ext cx="3726160" cy="5589240"/>
          </a:xfrm>
          <a:prstGeom prst="rect">
            <a:avLst/>
          </a:prstGeom>
        </p:spPr>
      </p:pic>
    </p:spTree>
    <p:extLst>
      <p:ext uri="{BB962C8B-B14F-4D97-AF65-F5344CB8AC3E}">
        <p14:creationId xmlns:p14="http://schemas.microsoft.com/office/powerpoint/2010/main" val="350019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3000"/>
                                        <p:tgtEl>
                                          <p:spTgt spid="6"/>
                                        </p:tgtEl>
                                      </p:cBhvr>
                                    </p:animEffect>
                                    <p:anim calcmode="lin" valueType="num">
                                      <p:cBhvr>
                                        <p:cTn id="13" dur="3000" fill="hold"/>
                                        <p:tgtEl>
                                          <p:spTgt spid="6"/>
                                        </p:tgtEl>
                                        <p:attrNameLst>
                                          <p:attrName>ppt_x</p:attrName>
                                        </p:attrNameLst>
                                      </p:cBhvr>
                                      <p:tavLst>
                                        <p:tav tm="0">
                                          <p:val>
                                            <p:strVal val="#ppt_x"/>
                                          </p:val>
                                        </p:tav>
                                        <p:tav tm="100000">
                                          <p:val>
                                            <p:strVal val="#ppt_x"/>
                                          </p:val>
                                        </p:tav>
                                      </p:tavLst>
                                    </p:anim>
                                    <p:anim calcmode="lin" valueType="num">
                                      <p:cBhvr>
                                        <p:cTn id="14" dur="3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circle(in)">
                                      <p:cBhvr>
                                        <p:cTn id="19" dur="3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Prašná brána</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
        <p:nvSpPr>
          <p:cNvPr id="6" name="Obdélník 5"/>
          <p:cNvSpPr/>
          <p:nvPr/>
        </p:nvSpPr>
        <p:spPr>
          <a:xfrm>
            <a:off x="377106" y="1988840"/>
            <a:ext cx="8389787" cy="2585323"/>
          </a:xfrm>
          <a:prstGeom prst="rect">
            <a:avLst/>
          </a:prstGeom>
        </p:spPr>
        <p:txBody>
          <a:bodyPr wrap="square">
            <a:spAutoFit/>
          </a:bodyPr>
          <a:lstStyle/>
          <a:p>
            <a:r>
              <a:rPr lang="cs-CZ" b="1" dirty="0" smtClean="0"/>
              <a:t>Prašná brána</a:t>
            </a:r>
            <a:r>
              <a:rPr lang="cs-CZ" dirty="0" smtClean="0"/>
              <a:t> je pozdně gotická stavba. Jedná se o jeden ze symbolů Prahy. V bráně začíná Celetná ulice, která zde tvoří první část Královské cesty, která vede odtud až na Pražský hrad.</a:t>
            </a:r>
          </a:p>
          <a:p>
            <a:r>
              <a:rPr lang="cs-CZ" dirty="0" smtClean="0"/>
              <a:t>Dnes je Prašná brána vysoká 65 metrů, vyhlídkový ochoz se nachází ve výšce 44 metrů a vede na něj 186 schodů. Brána je přístupná veřejnosti Ve vnitřních prostorách je umístěna výstava </a:t>
            </a:r>
            <a:r>
              <a:rPr lang="cs-CZ" i="1" dirty="0" smtClean="0"/>
              <a:t>Králův dvůr – život ve středověké Praze</a:t>
            </a:r>
            <a:r>
              <a:rPr lang="cs-CZ" dirty="0" smtClean="0"/>
              <a:t>.  Jsou zde pořádány i výstavy fotografií. </a:t>
            </a:r>
          </a:p>
          <a:p>
            <a:r>
              <a:rPr lang="cs-CZ" dirty="0" smtClean="0"/>
              <a:t>Z věžního ochozu je nevelký ale pěkný rozhled na město.</a:t>
            </a:r>
          </a:p>
          <a:p>
            <a:endParaRPr lang="cs-CZ" dirty="0"/>
          </a:p>
        </p:txBody>
      </p:sp>
    </p:spTree>
    <p:extLst>
      <p:ext uri="{BB962C8B-B14F-4D97-AF65-F5344CB8AC3E}">
        <p14:creationId xmlns:p14="http://schemas.microsoft.com/office/powerpoint/2010/main" val="12622562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Prašná brána</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0629" y="1484784"/>
            <a:ext cx="3600436" cy="4711682"/>
          </a:xfrm>
          <a:prstGeom prst="rect">
            <a:avLst/>
          </a:prstGeom>
        </p:spPr>
      </p:pic>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84894" y="1484784"/>
            <a:ext cx="3616171" cy="4711682"/>
          </a:xfrm>
          <a:prstGeom prst="rect">
            <a:avLst/>
          </a:prstGeom>
        </p:spPr>
      </p:pic>
    </p:spTree>
    <p:extLst>
      <p:ext uri="{BB962C8B-B14F-4D97-AF65-F5344CB8AC3E}">
        <p14:creationId xmlns:p14="http://schemas.microsoft.com/office/powerpoint/2010/main" val="259139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3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Karlův most</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
        <p:nvSpPr>
          <p:cNvPr id="6" name="Obdélník 5"/>
          <p:cNvSpPr/>
          <p:nvPr/>
        </p:nvSpPr>
        <p:spPr>
          <a:xfrm>
            <a:off x="269949" y="1988840"/>
            <a:ext cx="8461795" cy="3693319"/>
          </a:xfrm>
          <a:prstGeom prst="rect">
            <a:avLst/>
          </a:prstGeom>
        </p:spPr>
        <p:txBody>
          <a:bodyPr wrap="square">
            <a:spAutoFit/>
          </a:bodyPr>
          <a:lstStyle/>
          <a:p>
            <a:r>
              <a:rPr lang="cs-CZ" b="1" dirty="0"/>
              <a:t>Karlův most</a:t>
            </a:r>
            <a:r>
              <a:rPr lang="cs-CZ" dirty="0"/>
              <a:t> je nejstarší stojící most přes řeku Vltavu v Praze a druhý nejstarší dochovaný most v České republice. V Čechách to byla v pořadí čtvrtá kamenná mostní stavba, po mostu Juditině, Píseckém a Roudnickém.</a:t>
            </a:r>
          </a:p>
          <a:p>
            <a:r>
              <a:rPr lang="cs-CZ" dirty="0"/>
              <a:t>Karlův most nahradil předchozí Juditin </a:t>
            </a:r>
            <a:r>
              <a:rPr lang="cs-CZ" dirty="0" smtClean="0"/>
              <a:t>most, </a:t>
            </a:r>
            <a:r>
              <a:rPr lang="cs-CZ" dirty="0"/>
              <a:t>stržený roku 1342 při jarním tání ledů. Stavba nového mostu začala v roce 1357 pod záštitou krále Karla IV. a byla dokončena v roce 1402. Praha se stala i díky kamennému mostu významnou zastávkou na evropských obchodních stezkách.</a:t>
            </a:r>
          </a:p>
          <a:p>
            <a:r>
              <a:rPr lang="cs-CZ" dirty="0"/>
              <a:t>Most byl postupně ozdoben jednatřiceti sochami a sousošími. Původně se mu říkalo jen „kamenný“ nebo „pražský“ most. Název „Karlův most“ se vžil až kolem roku </a:t>
            </a:r>
            <a:r>
              <a:rPr lang="cs-CZ" dirty="0" smtClean="0"/>
              <a:t>1870 na </a:t>
            </a:r>
            <a:r>
              <a:rPr lang="cs-CZ" dirty="0"/>
              <a:t>základě dřívějšího podnětu Karla Havlíčka Borovského.</a:t>
            </a:r>
          </a:p>
          <a:p>
            <a:r>
              <a:rPr lang="cs-CZ" dirty="0"/>
              <a:t>Po mostě vede historická královská cesta.</a:t>
            </a:r>
          </a:p>
        </p:txBody>
      </p:sp>
    </p:spTree>
    <p:extLst>
      <p:ext uri="{BB962C8B-B14F-4D97-AF65-F5344CB8AC3E}">
        <p14:creationId xmlns:p14="http://schemas.microsoft.com/office/powerpoint/2010/main" val="4716633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Karlův most</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1742702"/>
            <a:ext cx="5483200" cy="4046224"/>
          </a:xfrm>
          <a:prstGeom prst="rect">
            <a:avLst/>
          </a:prstGeom>
        </p:spPr>
      </p:pic>
      <p:pic>
        <p:nvPicPr>
          <p:cNvPr id="7" name="Obráze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3455" y="1681871"/>
            <a:ext cx="5743460" cy="4107055"/>
          </a:xfrm>
          <a:prstGeom prst="rect">
            <a:avLst/>
          </a:prstGeom>
        </p:spPr>
      </p:pic>
      <p:pic>
        <p:nvPicPr>
          <p:cNvPr id="8" name="Obrázek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9372" y="1690395"/>
            <a:ext cx="5858932" cy="4107055"/>
          </a:xfrm>
          <a:prstGeom prst="rect">
            <a:avLst/>
          </a:prstGeom>
        </p:spPr>
      </p:pic>
      <p:pic>
        <p:nvPicPr>
          <p:cNvPr id="9" name="Obrázek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73455" y="1674874"/>
            <a:ext cx="5834849" cy="4114051"/>
          </a:xfrm>
          <a:prstGeom prst="rect">
            <a:avLst/>
          </a:prstGeom>
        </p:spPr>
      </p:pic>
    </p:spTree>
    <p:extLst>
      <p:ext uri="{BB962C8B-B14F-4D97-AF65-F5344CB8AC3E}">
        <p14:creationId xmlns:p14="http://schemas.microsoft.com/office/powerpoint/2010/main" val="2775308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3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3000" fill="hold"/>
                                        <p:tgtEl>
                                          <p:spTgt spid="8"/>
                                        </p:tgtEl>
                                        <p:attrNameLst>
                                          <p:attrName>ppt_x</p:attrName>
                                        </p:attrNameLst>
                                      </p:cBhvr>
                                      <p:tavLst>
                                        <p:tav tm="0">
                                          <p:val>
                                            <p:strVal val="#ppt_x"/>
                                          </p:val>
                                        </p:tav>
                                        <p:tav tm="100000">
                                          <p:val>
                                            <p:strVal val="#ppt_x"/>
                                          </p:val>
                                        </p:tav>
                                      </p:tavLst>
                                    </p:anim>
                                    <p:anim calcmode="lin" valueType="num">
                                      <p:cBhvr additive="base">
                                        <p:cTn id="18" dur="30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circle(in)">
                                      <p:cBhvr>
                                        <p:cTn id="23" dur="3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Staroměstské náměstí</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sp>
        <p:nvSpPr>
          <p:cNvPr id="6" name="Obdélník 5"/>
          <p:cNvSpPr/>
          <p:nvPr/>
        </p:nvSpPr>
        <p:spPr>
          <a:xfrm>
            <a:off x="169506" y="1916832"/>
            <a:ext cx="8676109" cy="3416320"/>
          </a:xfrm>
          <a:prstGeom prst="rect">
            <a:avLst/>
          </a:prstGeom>
        </p:spPr>
        <p:txBody>
          <a:bodyPr wrap="square">
            <a:spAutoFit/>
          </a:bodyPr>
          <a:lstStyle/>
          <a:p>
            <a:r>
              <a:rPr lang="cs-CZ" b="1" dirty="0"/>
              <a:t>Staroměstské náměstí</a:t>
            </a:r>
            <a:r>
              <a:rPr lang="cs-CZ" dirty="0"/>
              <a:t> </a:t>
            </a:r>
            <a:r>
              <a:rPr lang="cs-CZ" dirty="0" smtClean="0"/>
              <a:t>leží </a:t>
            </a:r>
            <a:r>
              <a:rPr lang="cs-CZ" dirty="0"/>
              <a:t>v </a:t>
            </a:r>
            <a:r>
              <a:rPr lang="cs-CZ" dirty="0" smtClean="0"/>
              <a:t>centrum </a:t>
            </a:r>
            <a:r>
              <a:rPr lang="cs-CZ" dirty="0"/>
              <a:t>Starého Města a historického jádra </a:t>
            </a:r>
            <a:r>
              <a:rPr lang="cs-CZ" dirty="0" smtClean="0"/>
              <a:t>velkoměsta</a:t>
            </a:r>
            <a:r>
              <a:rPr lang="cs-CZ" dirty="0"/>
              <a:t> </a:t>
            </a:r>
            <a:r>
              <a:rPr lang="cs-CZ" dirty="0" smtClean="0"/>
              <a:t>vůbec. </a:t>
            </a:r>
            <a:r>
              <a:rPr lang="cs-CZ" dirty="0"/>
              <a:t>Prochází tudy královská cesta. </a:t>
            </a:r>
            <a:endParaRPr lang="cs-CZ" dirty="0" smtClean="0"/>
          </a:p>
          <a:p>
            <a:r>
              <a:rPr lang="cs-CZ" dirty="0" smtClean="0"/>
              <a:t>Už </a:t>
            </a:r>
            <a:r>
              <a:rPr lang="cs-CZ" dirty="0"/>
              <a:t>v 11. století se zde nacházelo tržiště s pravidelně se konajícími trhy; </a:t>
            </a:r>
            <a:r>
              <a:rPr lang="cs-CZ" dirty="0" smtClean="0"/>
              <a:t> </a:t>
            </a:r>
            <a:r>
              <a:rPr lang="cs-CZ" dirty="0"/>
              <a:t>význam </a:t>
            </a:r>
            <a:r>
              <a:rPr lang="cs-CZ" dirty="0" smtClean="0"/>
              <a:t>náměstí postupně </a:t>
            </a:r>
            <a:r>
              <a:rPr lang="cs-CZ" dirty="0"/>
              <a:t>narostl do rozměrů toho nejvýznamnějšího v zemi. Konaly se zde i významné události – došlo tu ke vzpouře lidí po popravě Jana </a:t>
            </a:r>
            <a:r>
              <a:rPr lang="cs-CZ" dirty="0" smtClean="0"/>
              <a:t>Želivského i </a:t>
            </a:r>
            <a:r>
              <a:rPr lang="cs-CZ" dirty="0"/>
              <a:t>k další popravě dvaceti sedmi českých „</a:t>
            </a:r>
            <a:r>
              <a:rPr lang="cs-CZ" dirty="0" smtClean="0"/>
              <a:t>pánů“ v </a:t>
            </a:r>
            <a:r>
              <a:rPr lang="cs-CZ" dirty="0"/>
              <a:t>roce </a:t>
            </a:r>
            <a:r>
              <a:rPr lang="cs-CZ" dirty="0" smtClean="0"/>
              <a:t>1621. </a:t>
            </a:r>
          </a:p>
          <a:p>
            <a:r>
              <a:rPr lang="cs-CZ" dirty="0" smtClean="0"/>
              <a:t>V okolí Staroměstského náměstí se nachází několik historických budov Historická </a:t>
            </a:r>
            <a:r>
              <a:rPr lang="cs-CZ" dirty="0"/>
              <a:t>radnice, </a:t>
            </a:r>
            <a:r>
              <a:rPr lang="cs-CZ" dirty="0" smtClean="0"/>
              <a:t>Týnský </a:t>
            </a:r>
            <a:r>
              <a:rPr lang="cs-CZ" dirty="0"/>
              <a:t>chrám, Husitský kostel sv. Mikuláše na Starém Městě, palác Kinských, dům „U kamenného zvonu“ a další pozoruhodné </a:t>
            </a:r>
            <a:r>
              <a:rPr lang="cs-CZ" dirty="0" smtClean="0"/>
              <a:t>stavby, které obklopují </a:t>
            </a:r>
            <a:r>
              <a:rPr lang="cs-CZ" dirty="0"/>
              <a:t>náměstí. Uprostřed Staroměstského náměstí stojí pomník mistra Jana Husa. </a:t>
            </a:r>
          </a:p>
        </p:txBody>
      </p:sp>
    </p:spTree>
    <p:extLst>
      <p:ext uri="{BB962C8B-B14F-4D97-AF65-F5344CB8AC3E}">
        <p14:creationId xmlns:p14="http://schemas.microsoft.com/office/powerpoint/2010/main" val="24314284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
        <p:nvSpPr>
          <p:cNvPr id="2" name="Obdélník 1"/>
          <p:cNvSpPr/>
          <p:nvPr/>
        </p:nvSpPr>
        <p:spPr>
          <a:xfrm>
            <a:off x="216371" y="582249"/>
            <a:ext cx="8568952" cy="461665"/>
          </a:xfrm>
          <a:prstGeom prst="rect">
            <a:avLst/>
          </a:prstGeom>
        </p:spPr>
        <p:txBody>
          <a:bodyPr wrap="square">
            <a:spAutoFit/>
          </a:bodyPr>
          <a:lstStyle/>
          <a:p>
            <a:r>
              <a:rPr lang="cs-CZ" sz="2400" b="1" dirty="0" smtClean="0">
                <a:solidFill>
                  <a:srgbClr val="002060"/>
                </a:solidFill>
              </a:rPr>
              <a:t>	Staroměstské náměstí</a:t>
            </a:r>
            <a:endParaRPr lang="cs-CZ" sz="2400" dirty="0">
              <a:solidFill>
                <a:srgbClr val="002060"/>
              </a:solidFill>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6915" y="332656"/>
            <a:ext cx="1443259" cy="1410046"/>
          </a:xfrm>
          <a:prstGeom prst="rect">
            <a:avLst/>
          </a:prstGeom>
        </p:spPr>
      </p:pic>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4664" y="1556792"/>
            <a:ext cx="3174672" cy="4434932"/>
          </a:xfrm>
          <a:prstGeom prst="rect">
            <a:avLst/>
          </a:prstGeom>
        </p:spPr>
      </p:pic>
      <p:pic>
        <p:nvPicPr>
          <p:cNvPr id="7" name="Obráze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76847" y="1776036"/>
            <a:ext cx="5328592" cy="3996444"/>
          </a:xfrm>
          <a:prstGeom prst="rect">
            <a:avLst/>
          </a:prstGeom>
        </p:spPr>
      </p:pic>
      <p:pic>
        <p:nvPicPr>
          <p:cNvPr id="8" name="Obrázek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76846" y="1776036"/>
            <a:ext cx="5346835" cy="3996444"/>
          </a:xfrm>
          <a:prstGeom prst="rect">
            <a:avLst/>
          </a:prstGeom>
        </p:spPr>
      </p:pic>
      <p:pic>
        <p:nvPicPr>
          <p:cNvPr id="9" name="Obrázek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84664" y="1562819"/>
            <a:ext cx="3321679" cy="4428905"/>
          </a:xfrm>
          <a:prstGeom prst="rect">
            <a:avLst/>
          </a:prstGeom>
        </p:spPr>
      </p:pic>
      <p:pic>
        <p:nvPicPr>
          <p:cNvPr id="10" name="Obrázek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72049" y="1552956"/>
            <a:ext cx="6079876" cy="4438768"/>
          </a:xfrm>
          <a:prstGeom prst="rect">
            <a:avLst/>
          </a:prstGeom>
        </p:spPr>
      </p:pic>
    </p:spTree>
    <p:extLst>
      <p:ext uri="{BB962C8B-B14F-4D97-AF65-F5344CB8AC3E}">
        <p14:creationId xmlns:p14="http://schemas.microsoft.com/office/powerpoint/2010/main" val="390228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anim calcmode="lin" valueType="num">
                                      <p:cBhvr>
                                        <p:cTn id="8" dur="3000" fill="hold"/>
                                        <p:tgtEl>
                                          <p:spTgt spid="4"/>
                                        </p:tgtEl>
                                        <p:attrNameLst>
                                          <p:attrName>ppt_x</p:attrName>
                                        </p:attrNameLst>
                                      </p:cBhvr>
                                      <p:tavLst>
                                        <p:tav tm="0">
                                          <p:val>
                                            <p:strVal val="#ppt_x"/>
                                          </p:val>
                                        </p:tav>
                                        <p:tav tm="100000">
                                          <p:val>
                                            <p:strVal val="#ppt_x"/>
                                          </p:val>
                                        </p:tav>
                                      </p:tavLst>
                                    </p:anim>
                                    <p:anim calcmode="lin" valueType="num">
                                      <p:cBhvr>
                                        <p:cTn id="9" dur="3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3000" fill="hold"/>
                                        <p:tgtEl>
                                          <p:spTgt spid="7"/>
                                        </p:tgtEl>
                                        <p:attrNameLst>
                                          <p:attrName>ppt_x</p:attrName>
                                        </p:attrNameLst>
                                      </p:cBhvr>
                                      <p:tavLst>
                                        <p:tav tm="0">
                                          <p:val>
                                            <p:strVal val="#ppt_x"/>
                                          </p:val>
                                        </p:tav>
                                        <p:tav tm="100000">
                                          <p:val>
                                            <p:strVal val="#ppt_x"/>
                                          </p:val>
                                        </p:tav>
                                      </p:tavLst>
                                    </p:anim>
                                    <p:anim calcmode="lin" valueType="num">
                                      <p:cBhvr additive="base">
                                        <p:cTn id="15" dur="30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arn(inVertical)">
                                      <p:cBhvr>
                                        <p:cTn id="20" dur="30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down)">
                                      <p:cBhvr>
                                        <p:cTn id="25" dur="30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circle(in)">
                                      <p:cBhvr>
                                        <p:cTn id="30" dur="3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Nadpis 2"/>
          <p:cNvSpPr txBox="1">
            <a:spLocks/>
          </p:cNvSpPr>
          <p:nvPr/>
        </p:nvSpPr>
        <p:spPr>
          <a:xfrm>
            <a:off x="609600" y="427038"/>
            <a:ext cx="8229600" cy="1143000"/>
          </a:xfrm>
          <a:prstGeom prst="rect">
            <a:avLst/>
          </a:prstGeom>
        </p:spPr>
        <p:txBody>
          <a:bodyPr vert="horz" rtlCol="0" anchor="ctr">
            <a:normAutofit/>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r>
              <a:rPr lang="cs-CZ" sz="1800" dirty="0" smtClean="0"/>
              <a:t>Použité zdroje</a:t>
            </a:r>
            <a:endParaRPr lang="cs-CZ" sz="1800" dirty="0"/>
          </a:p>
        </p:txBody>
      </p:sp>
      <p:sp>
        <p:nvSpPr>
          <p:cNvPr id="5" name="Zástupný symbol pro obsah 4"/>
          <p:cNvSpPr>
            <a:spLocks noGrp="1"/>
          </p:cNvSpPr>
          <p:nvPr>
            <p:ph idx="1"/>
          </p:nvPr>
        </p:nvSpPr>
        <p:spPr>
          <a:xfrm>
            <a:off x="457200" y="1481328"/>
            <a:ext cx="8229600" cy="4525963"/>
          </a:xfrm>
        </p:spPr>
        <p:txBody>
          <a:bodyPr>
            <a:normAutofit fontScale="55000" lnSpcReduction="20000"/>
          </a:bodyPr>
          <a:lstStyle/>
          <a:p>
            <a:r>
              <a:rPr lang="cs-CZ" dirty="0">
                <a:hlinkClick r:id="rId2"/>
              </a:rPr>
              <a:t>http://</a:t>
            </a:r>
            <a:r>
              <a:rPr lang="cs-CZ" dirty="0" smtClean="0">
                <a:hlinkClick r:id="rId2"/>
              </a:rPr>
              <a:t>cs.wikipedia.org/wiki/Praha</a:t>
            </a:r>
            <a:endParaRPr lang="cs-CZ" dirty="0" smtClean="0"/>
          </a:p>
          <a:p>
            <a:r>
              <a:rPr lang="cs-CZ" dirty="0">
                <a:hlinkClick r:id="rId3"/>
              </a:rPr>
              <a:t>http://</a:t>
            </a:r>
            <a:r>
              <a:rPr lang="cs-CZ" dirty="0" smtClean="0">
                <a:hlinkClick r:id="rId3"/>
              </a:rPr>
              <a:t>www.praha.eu/jnp/cz/home/index.html</a:t>
            </a:r>
            <a:endParaRPr lang="cs-CZ" dirty="0" smtClean="0"/>
          </a:p>
          <a:p>
            <a:r>
              <a:rPr lang="cs-CZ" dirty="0">
                <a:hlinkClick r:id="rId4"/>
              </a:rPr>
              <a:t>http://streetview.cz/Praha+-+pamatky</a:t>
            </a:r>
            <a:r>
              <a:rPr lang="cs-CZ" dirty="0" smtClean="0">
                <a:hlinkClick r:id="rId4"/>
              </a:rPr>
              <a:t>/</a:t>
            </a:r>
            <a:endParaRPr lang="cs-CZ" dirty="0" smtClean="0"/>
          </a:p>
          <a:p>
            <a:r>
              <a:rPr lang="cs-CZ" dirty="0">
                <a:hlinkClick r:id="rId5"/>
              </a:rPr>
              <a:t>http://</a:t>
            </a:r>
            <a:r>
              <a:rPr lang="cs-CZ" dirty="0" smtClean="0">
                <a:hlinkClick r:id="rId5"/>
              </a:rPr>
              <a:t>www.czechtourism.com/a/prague</a:t>
            </a:r>
            <a:endParaRPr lang="cs-CZ" dirty="0" smtClean="0"/>
          </a:p>
          <a:p>
            <a:r>
              <a:rPr lang="cs-CZ" dirty="0">
                <a:hlinkClick r:id="rId6"/>
              </a:rPr>
              <a:t>http://</a:t>
            </a:r>
            <a:r>
              <a:rPr lang="cs-CZ" dirty="0" smtClean="0">
                <a:hlinkClick r:id="rId6"/>
              </a:rPr>
              <a:t>upload.wikimedia.org/wikipedia/commons/0/0f/Praha_CoA_CZ.svg</a:t>
            </a:r>
            <a:endParaRPr lang="cs-CZ" dirty="0" smtClean="0"/>
          </a:p>
          <a:p>
            <a:r>
              <a:rPr lang="cs-CZ" dirty="0">
                <a:hlinkClick r:id="rId7"/>
              </a:rPr>
              <a:t>http://upload.wikimedia.org/wikipedia/commons/5/5f/St._</a:t>
            </a:r>
            <a:r>
              <a:rPr lang="cs-CZ" dirty="0" smtClean="0">
                <a:hlinkClick r:id="rId7"/>
              </a:rPr>
              <a:t>Vitus_Cathedral_2007.jpg</a:t>
            </a:r>
            <a:endParaRPr lang="cs-CZ" dirty="0" smtClean="0"/>
          </a:p>
          <a:p>
            <a:r>
              <a:rPr lang="cs-CZ" dirty="0">
                <a:hlinkClick r:id="rId8"/>
              </a:rPr>
              <a:t>http://</a:t>
            </a:r>
            <a:r>
              <a:rPr lang="cs-CZ" dirty="0" smtClean="0">
                <a:hlinkClick r:id="rId8"/>
              </a:rPr>
              <a:t>upload.wikimedia.org/wikipedia/commons/e/e8/Prague_Castle_By_Night.jpg</a:t>
            </a:r>
            <a:endParaRPr lang="cs-CZ" dirty="0" smtClean="0"/>
          </a:p>
          <a:p>
            <a:r>
              <a:rPr lang="cs-CZ" dirty="0">
                <a:hlinkClick r:id="rId9"/>
              </a:rPr>
              <a:t>http://</a:t>
            </a:r>
            <a:r>
              <a:rPr lang="cs-CZ" dirty="0" smtClean="0">
                <a:hlinkClick r:id="rId9"/>
              </a:rPr>
              <a:t>upload.wikimedia.org/wikipedia/commons/7/70/Royal_balcony%2C_Prague_castle.jpg</a:t>
            </a:r>
            <a:endParaRPr lang="cs-CZ" dirty="0" smtClean="0"/>
          </a:p>
          <a:p>
            <a:r>
              <a:rPr lang="cs-CZ" dirty="0">
                <a:hlinkClick r:id="rId10"/>
              </a:rPr>
              <a:t>http://</a:t>
            </a:r>
            <a:r>
              <a:rPr lang="cs-CZ" dirty="0" smtClean="0">
                <a:hlinkClick r:id="rId10"/>
              </a:rPr>
              <a:t>upload.wikimedia.org/wikipedia/commons/7/71/SaintVitusCathedralPrague.jpg</a:t>
            </a:r>
            <a:endParaRPr lang="cs-CZ" dirty="0" smtClean="0"/>
          </a:p>
          <a:p>
            <a:r>
              <a:rPr lang="cs-CZ" dirty="0">
                <a:hlinkClick r:id="rId11"/>
              </a:rPr>
              <a:t>http://</a:t>
            </a:r>
            <a:r>
              <a:rPr lang="cs-CZ" dirty="0" smtClean="0">
                <a:hlinkClick r:id="rId11"/>
              </a:rPr>
              <a:t>upload.wikimedia.org/wikipedia/commons/c/c1/Vysehrad_as_seen_over_the_Vltava_from_Cisarska_louka_732.jpg</a:t>
            </a:r>
            <a:endParaRPr lang="cs-CZ" dirty="0" smtClean="0"/>
          </a:p>
          <a:p>
            <a:r>
              <a:rPr lang="cs-CZ" dirty="0">
                <a:hlinkClick r:id="rId12"/>
              </a:rPr>
              <a:t>http://</a:t>
            </a:r>
            <a:r>
              <a:rPr lang="cs-CZ" dirty="0" smtClean="0">
                <a:hlinkClick r:id="rId12"/>
              </a:rPr>
              <a:t>upload.wikimedia.org/wikipedia/commons/5/5a/Vysehrad_Rock_Prague_CZ.jpg</a:t>
            </a:r>
            <a:endParaRPr lang="cs-CZ" dirty="0" smtClean="0"/>
          </a:p>
          <a:p>
            <a:r>
              <a:rPr lang="cs-CZ" dirty="0">
                <a:hlinkClick r:id="rId13"/>
              </a:rPr>
              <a:t>http://</a:t>
            </a:r>
            <a:r>
              <a:rPr lang="cs-CZ" dirty="0" smtClean="0">
                <a:hlinkClick r:id="rId13"/>
              </a:rPr>
              <a:t>upload.wikimedia.org/wikipedia/commons/5/5d/Vysehrad_cemetery_church.jpg</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6"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Tree>
    <p:extLst>
      <p:ext uri="{BB962C8B-B14F-4D97-AF65-F5344CB8AC3E}">
        <p14:creationId xmlns:p14="http://schemas.microsoft.com/office/powerpoint/2010/main" val="22437027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Nadpis 2"/>
          <p:cNvSpPr txBox="1">
            <a:spLocks/>
          </p:cNvSpPr>
          <p:nvPr/>
        </p:nvSpPr>
        <p:spPr>
          <a:xfrm>
            <a:off x="609600" y="427038"/>
            <a:ext cx="8229600" cy="1143000"/>
          </a:xfrm>
          <a:prstGeom prst="rect">
            <a:avLst/>
          </a:prstGeom>
        </p:spPr>
        <p:txBody>
          <a:bodyPr vert="horz" rtlCol="0" anchor="ctr">
            <a:normAutofit/>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r>
              <a:rPr lang="cs-CZ" sz="1800" smtClean="0"/>
              <a:t>Použité zdroje</a:t>
            </a:r>
            <a:endParaRPr lang="cs-CZ" sz="1800" dirty="0"/>
          </a:p>
        </p:txBody>
      </p:sp>
      <p:sp>
        <p:nvSpPr>
          <p:cNvPr id="5" name="Zástupný symbol pro obsah 4"/>
          <p:cNvSpPr>
            <a:spLocks noGrp="1"/>
          </p:cNvSpPr>
          <p:nvPr>
            <p:ph idx="1"/>
          </p:nvPr>
        </p:nvSpPr>
        <p:spPr>
          <a:xfrm>
            <a:off x="457200" y="1481328"/>
            <a:ext cx="8229600" cy="4525963"/>
          </a:xfrm>
        </p:spPr>
        <p:txBody>
          <a:bodyPr>
            <a:normAutofit fontScale="62500" lnSpcReduction="20000"/>
          </a:bodyPr>
          <a:lstStyle/>
          <a:p>
            <a:r>
              <a:rPr lang="cs-CZ" dirty="0">
                <a:hlinkClick r:id="rId2"/>
              </a:rPr>
              <a:t>http://</a:t>
            </a:r>
            <a:r>
              <a:rPr lang="cs-CZ" dirty="0" smtClean="0">
                <a:hlinkClick r:id="rId2"/>
              </a:rPr>
              <a:t>upload.wikimedia.org/wikipedia/commons/6/6e/Karl%C5%AFv_most-2.jpg</a:t>
            </a:r>
            <a:endParaRPr lang="cs-CZ" dirty="0" smtClean="0"/>
          </a:p>
          <a:p>
            <a:r>
              <a:rPr lang="cs-CZ" dirty="0">
                <a:hlinkClick r:id="rId3"/>
              </a:rPr>
              <a:t>http://</a:t>
            </a:r>
            <a:r>
              <a:rPr lang="cs-CZ" dirty="0" smtClean="0">
                <a:hlinkClick r:id="rId3"/>
              </a:rPr>
              <a:t>upload.wikimedia.org/wikipedia/commons/e/e5/Praag_012.jpg</a:t>
            </a:r>
            <a:endParaRPr lang="cs-CZ" dirty="0" smtClean="0"/>
          </a:p>
          <a:p>
            <a:r>
              <a:rPr lang="cs-CZ" dirty="0">
                <a:hlinkClick r:id="rId4"/>
              </a:rPr>
              <a:t>http://</a:t>
            </a:r>
            <a:r>
              <a:rPr lang="cs-CZ" dirty="0" smtClean="0">
                <a:hlinkClick r:id="rId4"/>
              </a:rPr>
              <a:t>upload.wikimedia.org/wikipedia/commons/6/67/Groll08.jpg</a:t>
            </a:r>
            <a:endParaRPr lang="cs-CZ" dirty="0" smtClean="0"/>
          </a:p>
          <a:p>
            <a:r>
              <a:rPr lang="cs-CZ" dirty="0">
                <a:hlinkClick r:id="rId5"/>
              </a:rPr>
              <a:t>http://</a:t>
            </a:r>
            <a:r>
              <a:rPr lang="cs-CZ" dirty="0" smtClean="0">
                <a:hlinkClick r:id="rId5"/>
              </a:rPr>
              <a:t>upload.wikimedia.org/wikipedia/commons/4/47/Prag_Pulverturm.jpg</a:t>
            </a:r>
            <a:endParaRPr lang="cs-CZ" dirty="0" smtClean="0"/>
          </a:p>
          <a:p>
            <a:r>
              <a:rPr lang="cs-CZ" dirty="0">
                <a:hlinkClick r:id="rId6"/>
              </a:rPr>
              <a:t>http://</a:t>
            </a:r>
            <a:r>
              <a:rPr lang="cs-CZ" dirty="0" smtClean="0">
                <a:hlinkClick r:id="rId6"/>
              </a:rPr>
              <a:t>upload.wikimedia.org/wikipedia/commons/9/9f/Praha_Staromestske_namesti_c1841.jpg</a:t>
            </a:r>
            <a:endParaRPr lang="cs-CZ" dirty="0" smtClean="0"/>
          </a:p>
          <a:p>
            <a:r>
              <a:rPr lang="cs-CZ" dirty="0">
                <a:hlinkClick r:id="rId7"/>
              </a:rPr>
              <a:t>http://</a:t>
            </a:r>
            <a:r>
              <a:rPr lang="cs-CZ" dirty="0" smtClean="0">
                <a:hlinkClick r:id="rId7"/>
              </a:rPr>
              <a:t>upload.wikimedia.org/wikipedia/commons/a/aa/Staromestske_namesti_rano_2182.JPG</a:t>
            </a:r>
            <a:endParaRPr lang="cs-CZ" dirty="0" smtClean="0"/>
          </a:p>
          <a:p>
            <a:r>
              <a:rPr lang="cs-CZ" dirty="0">
                <a:hlinkClick r:id="rId8"/>
              </a:rPr>
              <a:t>http://</a:t>
            </a:r>
            <a:r>
              <a:rPr lang="cs-CZ" dirty="0" smtClean="0">
                <a:hlinkClick r:id="rId8"/>
              </a:rPr>
              <a:t>upload.wikimedia.org/wikipedia/commons/1/12/Views_of_Prague_from_Church_of_Our_Lady_in_front_of_T%C3%BDn_tower27.jpg</a:t>
            </a:r>
            <a:endParaRPr lang="cs-CZ" dirty="0" smtClean="0"/>
          </a:p>
          <a:p>
            <a:r>
              <a:rPr lang="cs-CZ" dirty="0">
                <a:hlinkClick r:id="rId9"/>
              </a:rPr>
              <a:t>http://</a:t>
            </a:r>
            <a:r>
              <a:rPr lang="cs-CZ" dirty="0" smtClean="0">
                <a:hlinkClick r:id="rId9"/>
              </a:rPr>
              <a:t>upload.wikimedia.org/wikipedia/commons/d/d8/Pomnik_jana_husa_wisnia6522.JPG</a:t>
            </a:r>
            <a:endParaRPr lang="cs-CZ" dirty="0" smtClean="0"/>
          </a:p>
          <a:p>
            <a:r>
              <a:rPr lang="cs-CZ" dirty="0">
                <a:hlinkClick r:id="rId10"/>
              </a:rPr>
              <a:t>http://</a:t>
            </a:r>
            <a:r>
              <a:rPr lang="cs-CZ" dirty="0" smtClean="0">
                <a:hlinkClick r:id="rId10"/>
              </a:rPr>
              <a:t>upload.wikimedia.org/wikipedia/commons/b/b2/Prague_historical_meridian.jpg</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6"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r"/>
            <a:r>
              <a:rPr lang="cs-CZ" sz="1000" dirty="0">
                <a:latin typeface="Times New Roman" charset="0"/>
              </a:rPr>
              <a:t>„Autorem materiálu a všech jeho částí, není-li uvedeno jinak, je </a:t>
            </a:r>
            <a:r>
              <a:rPr lang="cs-CZ" sz="1000" dirty="0" smtClean="0">
                <a:latin typeface="Times New Roman" charset="0"/>
              </a:rPr>
              <a:t>Mgr. Petr </a:t>
            </a:r>
            <a:r>
              <a:rPr lang="cs-CZ" sz="1000" dirty="0" err="1" smtClean="0">
                <a:latin typeface="Times New Roman" charset="0"/>
              </a:rPr>
              <a:t>Lovaš</a:t>
            </a:r>
            <a:r>
              <a:rPr lang="cs-CZ" sz="1000" dirty="0" smtClean="0">
                <a:latin typeface="Times New Roman" charset="0"/>
              </a:rPr>
              <a:t>.”</a:t>
            </a:r>
            <a:endParaRPr lang="cs-CZ" sz="1000" dirty="0">
              <a:latin typeface="Times New Roman" charset="0"/>
            </a:endParaRPr>
          </a:p>
        </p:txBody>
      </p:sp>
    </p:spTree>
    <p:extLst>
      <p:ext uri="{BB962C8B-B14F-4D97-AF65-F5344CB8AC3E}">
        <p14:creationId xmlns:p14="http://schemas.microsoft.com/office/powerpoint/2010/main" val="18216131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166</TotalTime>
  <Words>979</Words>
  <Application>Microsoft Office PowerPoint</Application>
  <PresentationFormat>Předvádění na obrazovce (4:3)</PresentationFormat>
  <Paragraphs>107</Paragraphs>
  <Slides>15</Slides>
  <Notes>1</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Shluk</vt: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ucitel</dc:creator>
  <cp:lastModifiedBy>Učitel</cp:lastModifiedBy>
  <cp:revision>17</cp:revision>
  <dcterms:created xsi:type="dcterms:W3CDTF">2013-02-05T20:22:44Z</dcterms:created>
  <dcterms:modified xsi:type="dcterms:W3CDTF">2013-03-01T16:10:30Z</dcterms:modified>
</cp:coreProperties>
</file>